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1" r:id="rId2"/>
    <p:sldMasterId id="2147483667" r:id="rId3"/>
  </p:sldMasterIdLst>
  <p:notesMasterIdLst>
    <p:notesMasterId r:id="rId37"/>
  </p:notesMasterIdLst>
  <p:sldIdLst>
    <p:sldId id="256" r:id="rId4"/>
    <p:sldId id="257" r:id="rId5"/>
    <p:sldId id="273" r:id="rId6"/>
    <p:sldId id="265" r:id="rId7"/>
    <p:sldId id="271" r:id="rId8"/>
    <p:sldId id="272" r:id="rId9"/>
    <p:sldId id="269" r:id="rId10"/>
    <p:sldId id="270" r:id="rId11"/>
    <p:sldId id="267" r:id="rId12"/>
    <p:sldId id="274" r:id="rId13"/>
    <p:sldId id="266" r:id="rId14"/>
    <p:sldId id="275" r:id="rId15"/>
    <p:sldId id="264" r:id="rId16"/>
    <p:sldId id="278" r:id="rId17"/>
    <p:sldId id="277" r:id="rId18"/>
    <p:sldId id="279" r:id="rId19"/>
    <p:sldId id="291" r:id="rId20"/>
    <p:sldId id="276" r:id="rId21"/>
    <p:sldId id="280" r:id="rId22"/>
    <p:sldId id="281" r:id="rId23"/>
    <p:sldId id="283" r:id="rId24"/>
    <p:sldId id="282" r:id="rId25"/>
    <p:sldId id="284" r:id="rId26"/>
    <p:sldId id="286" r:id="rId27"/>
    <p:sldId id="287" r:id="rId28"/>
    <p:sldId id="285" r:id="rId29"/>
    <p:sldId id="288" r:id="rId30"/>
    <p:sldId id="289" r:id="rId31"/>
    <p:sldId id="293" r:id="rId32"/>
    <p:sldId id="294" r:id="rId33"/>
    <p:sldId id="290" r:id="rId34"/>
    <p:sldId id="292" r:id="rId35"/>
    <p:sldId id="263" r:id="rId36"/>
  </p:sldIdLst>
  <p:sldSz cx="9144000" cy="6858000" type="screen4x3"/>
  <p:notesSz cx="6808788" cy="9940925"/>
  <p:embeddedFontLs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Cambria Math" panose="02040503050406030204" pitchFamily="18" charset="0"/>
      <p:regular r:id="rId42"/>
    </p:embeddedFont>
    <p:embeddedFont>
      <p:font typeface="Source Sans Pro" panose="020B050303040302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pos="2631">
          <p15:clr>
            <a:srgbClr val="A4A3A4"/>
          </p15:clr>
        </p15:guide>
        <p15:guide id="3" pos="249">
          <p15:clr>
            <a:srgbClr val="A4A3A4"/>
          </p15:clr>
        </p15:guide>
        <p15:guide id="4" pos="385">
          <p15:clr>
            <a:srgbClr val="A4A3A4"/>
          </p15:clr>
        </p15:guide>
        <p15:guide id="5" pos="4876">
          <p15:clr>
            <a:srgbClr val="A4A3A4"/>
          </p15:clr>
        </p15:guide>
        <p15:guide id="6" pos="1179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iDYNb7bxTKewa3o0S/MV5cYz/E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FB6301-51A1-4BDB-9F14-E37E2EBE0ECE}">
  <a:tblStyle styleId="{76FB6301-51A1-4BDB-9F14-E37E2EBE0EC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/>
    <p:restoredTop sz="94726"/>
  </p:normalViewPr>
  <p:slideViewPr>
    <p:cSldViewPr snapToGrid="0">
      <p:cViewPr>
        <p:scale>
          <a:sx n="174" d="100"/>
          <a:sy n="174" d="100"/>
        </p:scale>
        <p:origin x="-128" y="-1968"/>
      </p:cViewPr>
      <p:guideLst>
        <p:guide orient="horz" pos="164"/>
        <p:guide pos="2631"/>
        <p:guide pos="249"/>
        <p:guide pos="385"/>
        <p:guide pos="4876"/>
        <p:guide pos="11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2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5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customXml" Target="../customXml/item2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7.fntdata"/><Relationship Id="rId52" Type="http://schemas.openxmlformats.org/officeDocument/2006/relationships/customXml" Target="../customXml/item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6.fntdata"/><Relationship Id="rId48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7.xml"/><Relationship Id="rId41" Type="http://schemas.openxmlformats.org/officeDocument/2006/relationships/font" Target="fonts/font4.fntdata"/><Relationship Id="rId54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3" y="3"/>
            <a:ext cx="2950475" cy="497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6743" y="3"/>
            <a:ext cx="2950475" cy="497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030" cy="4473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3" y="9442155"/>
            <a:ext cx="2950475" cy="497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6743" y="9442155"/>
            <a:ext cx="2950475" cy="497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ca-E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030" cy="4473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37486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784158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54230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55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92346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42446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988016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89153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737487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04519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86328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90870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87000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996412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151879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594654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015972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579621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32986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062354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046697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5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030" cy="4473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4" name="Google Shape;194;p15:notes"/>
          <p:cNvSpPr txBox="1">
            <a:spLocks noGrp="1"/>
          </p:cNvSpPr>
          <p:nvPr>
            <p:ph type="sldNum" idx="12"/>
          </p:nvPr>
        </p:nvSpPr>
        <p:spPr>
          <a:xfrm>
            <a:off x="3856743" y="9442155"/>
            <a:ext cx="2950475" cy="497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ca-ES"/>
              <a:t>33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69756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658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35846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81216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81580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49444569ca_0_0:notes"/>
          <p:cNvSpPr txBox="1">
            <a:spLocks noGrp="1"/>
          </p:cNvSpPr>
          <p:nvPr>
            <p:ph type="body" idx="1"/>
          </p:nvPr>
        </p:nvSpPr>
        <p:spPr>
          <a:xfrm>
            <a:off x="680880" y="4721942"/>
            <a:ext cx="5447100" cy="447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5700" tIns="47850" rIns="95700" bIns="4785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249444569c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9300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40113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TADA2_Títol">
  <p:cSld name="PORTADA2_Títol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sldNum" idx="12"/>
          </p:nvPr>
        </p:nvSpPr>
        <p:spPr>
          <a:xfrm>
            <a:off x="6414689" y="635634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ctrTitle"/>
          </p:nvPr>
        </p:nvSpPr>
        <p:spPr>
          <a:xfrm>
            <a:off x="4294208" y="2269325"/>
            <a:ext cx="4152417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  <a:defRPr sz="2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7"/>
          <p:cNvSpPr txBox="1">
            <a:spLocks noGrp="1"/>
          </p:cNvSpPr>
          <p:nvPr>
            <p:ph type="subTitle" idx="1"/>
          </p:nvPr>
        </p:nvSpPr>
        <p:spPr>
          <a:xfrm>
            <a:off x="4294207" y="4097442"/>
            <a:ext cx="4152417" cy="684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sz="2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17"/>
          <p:cNvSpPr txBox="1">
            <a:spLocks noGrp="1"/>
          </p:cNvSpPr>
          <p:nvPr>
            <p:ph type="body" idx="2"/>
          </p:nvPr>
        </p:nvSpPr>
        <p:spPr>
          <a:xfrm>
            <a:off x="4294207" y="1558467"/>
            <a:ext cx="4152417" cy="352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 b="1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body" idx="3"/>
          </p:nvPr>
        </p:nvSpPr>
        <p:spPr>
          <a:xfrm>
            <a:off x="4294188" y="1911350"/>
            <a:ext cx="4152900" cy="24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5268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3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69" name="Google Shape;69;p3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5268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8" name="Google Shape;78;p37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37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5268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8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Google Shape;83;p38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ba_DosColumnas">
  <p:cSld name="Proba_DosColumnas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9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sp>
        <p:nvSpPr>
          <p:cNvPr id="86" name="Google Shape;86;p39"/>
          <p:cNvSpPr txBox="1">
            <a:spLocks noGrp="1"/>
          </p:cNvSpPr>
          <p:nvPr>
            <p:ph type="body" idx="1"/>
          </p:nvPr>
        </p:nvSpPr>
        <p:spPr>
          <a:xfrm>
            <a:off x="454699" y="6356350"/>
            <a:ext cx="55666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7" name="Google Shape;87;p39"/>
          <p:cNvSpPr txBox="1">
            <a:spLocks noGrp="1"/>
          </p:cNvSpPr>
          <p:nvPr>
            <p:ph type="body" idx="2"/>
          </p:nvPr>
        </p:nvSpPr>
        <p:spPr>
          <a:xfrm>
            <a:off x="454699" y="1196975"/>
            <a:ext cx="8201939" cy="5006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»"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4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1" name="Google Shape;91;p4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2" name="Google Shape;92;p40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4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4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98" name="Google Shape;98;p41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41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5268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42"/>
          <p:cNvSpPr txBox="1">
            <a:spLocks noGrp="1"/>
          </p:cNvSpPr>
          <p:nvPr>
            <p:ph type="body" idx="1"/>
          </p:nvPr>
        </p:nvSpPr>
        <p:spPr>
          <a:xfrm rot="5400000">
            <a:off x="1961885" y="95515"/>
            <a:ext cx="4525963" cy="7535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42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4" name="Google Shape;104;p42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4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43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9" name="Google Shape;109;p43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RAPORTADA_Blanc" type="blank">
  <p:cSld name="BLANK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6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6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RTADA2_Blanc" typ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7"/>
          <p:cNvSpPr txBox="1">
            <a:spLocks noGrp="1"/>
          </p:cNvSpPr>
          <p:nvPr>
            <p:ph type="sldNum" idx="12"/>
          </p:nvPr>
        </p:nvSpPr>
        <p:spPr>
          <a:xfrm>
            <a:off x="6397755" y="635634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ol i dues columnes">
  <p:cSld name="Títol i dues columne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2"/>
          <p:cNvSpPr txBox="1">
            <a:spLocks noGrp="1"/>
          </p:cNvSpPr>
          <p:nvPr>
            <p:ph type="body" idx="1"/>
          </p:nvPr>
        </p:nvSpPr>
        <p:spPr>
          <a:xfrm>
            <a:off x="454699" y="1075537"/>
            <a:ext cx="5189963" cy="1471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800" b="1">
                <a:solidFill>
                  <a:srgbClr val="F07F0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sp>
        <p:nvSpPr>
          <p:cNvPr id="36" name="Google Shape;36;p22"/>
          <p:cNvSpPr txBox="1">
            <a:spLocks noGrp="1"/>
          </p:cNvSpPr>
          <p:nvPr>
            <p:ph type="body" idx="2"/>
          </p:nvPr>
        </p:nvSpPr>
        <p:spPr>
          <a:xfrm>
            <a:off x="454699" y="2159558"/>
            <a:ext cx="8201685" cy="3966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22"/>
          <p:cNvSpPr txBox="1">
            <a:spLocks noGrp="1"/>
          </p:cNvSpPr>
          <p:nvPr>
            <p:ph type="body" idx="3"/>
          </p:nvPr>
        </p:nvSpPr>
        <p:spPr>
          <a:xfrm>
            <a:off x="454699" y="6356350"/>
            <a:ext cx="55666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S_TítolSubtítolText">
  <p:cSld name="COS_TítolSubtítol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9"/>
          <p:cNvSpPr txBox="1">
            <a:spLocks noGrp="1"/>
          </p:cNvSpPr>
          <p:nvPr>
            <p:ph type="title"/>
          </p:nvPr>
        </p:nvSpPr>
        <p:spPr>
          <a:xfrm>
            <a:off x="455229" y="1028700"/>
            <a:ext cx="8201156" cy="3834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7F09"/>
              </a:buClr>
              <a:buSzPts val="1800"/>
              <a:buFont typeface="Calibri"/>
              <a:buNone/>
              <a:defRPr sz="1800" b="1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body" idx="1"/>
          </p:nvPr>
        </p:nvSpPr>
        <p:spPr>
          <a:xfrm>
            <a:off x="454699" y="2060294"/>
            <a:ext cx="8201686" cy="4065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body" idx="2"/>
          </p:nvPr>
        </p:nvSpPr>
        <p:spPr>
          <a:xfrm>
            <a:off x="454699" y="1412111"/>
            <a:ext cx="8201686" cy="6481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body" idx="3"/>
          </p:nvPr>
        </p:nvSpPr>
        <p:spPr>
          <a:xfrm>
            <a:off x="454699" y="6356350"/>
            <a:ext cx="55666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S_TítolText">
  <p:cSld name="COS_Títol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title"/>
          </p:nvPr>
        </p:nvSpPr>
        <p:spPr>
          <a:xfrm>
            <a:off x="454699" y="1028700"/>
            <a:ext cx="8201685" cy="6149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7F09"/>
              </a:buClr>
              <a:buSzPts val="1800"/>
              <a:buFont typeface="Calibri"/>
              <a:buNone/>
              <a:defRPr sz="1800" b="1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body" idx="1"/>
          </p:nvPr>
        </p:nvSpPr>
        <p:spPr>
          <a:xfrm>
            <a:off x="454699" y="1643605"/>
            <a:ext cx="8201686" cy="4482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body" idx="2"/>
          </p:nvPr>
        </p:nvSpPr>
        <p:spPr>
          <a:xfrm>
            <a:off x="454699" y="6356350"/>
            <a:ext cx="55666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una columna">
  <p:cSld name="una columna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1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sp>
        <p:nvSpPr>
          <p:cNvPr id="51" name="Google Shape;51;p31"/>
          <p:cNvSpPr txBox="1">
            <a:spLocks noGrp="1"/>
          </p:cNvSpPr>
          <p:nvPr>
            <p:ph type="body" idx="1"/>
          </p:nvPr>
        </p:nvSpPr>
        <p:spPr>
          <a:xfrm>
            <a:off x="454700" y="1134319"/>
            <a:ext cx="4134886" cy="4991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31"/>
          <p:cNvSpPr txBox="1">
            <a:spLocks noGrp="1"/>
          </p:cNvSpPr>
          <p:nvPr>
            <p:ph type="body" idx="2"/>
          </p:nvPr>
        </p:nvSpPr>
        <p:spPr>
          <a:xfrm>
            <a:off x="454699" y="6356350"/>
            <a:ext cx="55666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200">
                <a:solidFill>
                  <a:srgbClr val="F17F0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S_Planificació">
  <p:cSld name="COS_Planificació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3"/>
          <p:cNvSpPr txBox="1"/>
          <p:nvPr/>
        </p:nvSpPr>
        <p:spPr>
          <a:xfrm>
            <a:off x="454699" y="1075537"/>
            <a:ext cx="5170597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ca-ES"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Planificació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33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3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3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34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34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35"/>
          <p:cNvSpPr txBox="1">
            <a:spLocks noGrp="1"/>
          </p:cNvSpPr>
          <p:nvPr>
            <p:ph type="ftr" idx="11"/>
          </p:nvPr>
        </p:nvSpPr>
        <p:spPr>
          <a:xfrm>
            <a:off x="457200" y="6356350"/>
            <a:ext cx="5562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35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5268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75353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6397755" y="6257205"/>
            <a:ext cx="2133600" cy="412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pic>
        <p:nvPicPr>
          <p:cNvPr id="15" name="Google Shape;15;p16" descr="portadella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-1"/>
            <a:ext cx="9144000" cy="685993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18" descr="logo_cenit_petit.jp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327531" y="316299"/>
            <a:ext cx="725016" cy="44462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7526867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7535333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5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2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3" name="Google Shape;113;p25"/>
          <p:cNvSpPr txBox="1">
            <a:spLocks noGrp="1"/>
          </p:cNvSpPr>
          <p:nvPr>
            <p:ph type="dt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4" name="Google Shape;114;p25"/>
          <p:cNvSpPr txBox="1">
            <a:spLocks noGrp="1"/>
          </p:cNvSpPr>
          <p:nvPr>
            <p:ph type="ft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5" name="Google Shape;115;p25"/>
          <p:cNvSpPr txBox="1">
            <a:spLocks noGrp="1"/>
          </p:cNvSpPr>
          <p:nvPr>
            <p:ph type="sldNum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‹#›</a:t>
            </a:fld>
            <a:endParaRPr/>
          </a:p>
        </p:txBody>
      </p:sp>
      <p:pic>
        <p:nvPicPr>
          <p:cNvPr id="116" name="Google Shape;116;p25" descr="plantilla_fons_contraportada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-11920" y="-10878"/>
            <a:ext cx="9155919" cy="6868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5" descr="logo_cenit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08186" y="2715329"/>
            <a:ext cx="2127629" cy="129003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5"/>
          <p:cNvSpPr txBox="1"/>
          <p:nvPr/>
        </p:nvSpPr>
        <p:spPr>
          <a:xfrm>
            <a:off x="494507" y="5147193"/>
            <a:ext cx="4383085" cy="1029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ca-E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Centre d’Innovació del Transport (CENIT)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ca-E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C/ Jordi Girona, 1-3, C3, S120, 08034, Barcelona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F07F0A"/>
              </a:buClr>
              <a:buSzPts val="1400"/>
              <a:buFont typeface="Arial"/>
              <a:buNone/>
            </a:pPr>
            <a:r>
              <a:rPr lang="ca-ES" sz="1400" b="1" i="0" u="none" strike="noStrike" cap="none">
                <a:solidFill>
                  <a:srgbClr val="F07F0A"/>
                </a:solidFill>
                <a:latin typeface="Arial"/>
                <a:ea typeface="Arial"/>
                <a:cs typeface="Arial"/>
                <a:sym typeface="Arial"/>
              </a:rPr>
              <a:t>www.cenit.es </a:t>
            </a:r>
            <a:endParaRPr sz="1400" b="1" i="0" u="none" strike="noStrike" cap="none">
              <a:solidFill>
                <a:srgbClr val="F07F0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jpg"/><Relationship Id="rId4" Type="http://schemas.microsoft.com/office/2007/relationships/hdphoto" Target="../media/hdphoto1.wdp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"/>
          <p:cNvSpPr txBox="1">
            <a:spLocks noGrp="1"/>
          </p:cNvSpPr>
          <p:nvPr>
            <p:ph type="sldNum" idx="12"/>
          </p:nvPr>
        </p:nvSpPr>
        <p:spPr>
          <a:xfrm>
            <a:off x="6414689" y="635634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</a:t>
            </a:fld>
            <a:endParaRPr/>
          </a:p>
        </p:txBody>
      </p:sp>
      <p:sp>
        <p:nvSpPr>
          <p:cNvPr id="128" name="Google Shape;128;p1"/>
          <p:cNvSpPr txBox="1">
            <a:spLocks noGrp="1"/>
          </p:cNvSpPr>
          <p:nvPr>
            <p:ph type="ctrTitle"/>
          </p:nvPr>
        </p:nvSpPr>
        <p:spPr>
          <a:xfrm>
            <a:off x="3614617" y="2420032"/>
            <a:ext cx="5178508" cy="1963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just">
              <a:buSzPts val="2200"/>
              <a:defRPr sz="2400"/>
            </a:pPr>
            <a:r>
              <a:t>Çalıştay TW3</a:t>
            </a:r>
            <a:endParaRPr lang="en-US" sz="2400" dirty="0"/>
          </a:p>
        </p:txBody>
      </p:sp>
      <p:sp>
        <p:nvSpPr>
          <p:cNvPr id="129" name="Google Shape;129;p1"/>
          <p:cNvSpPr txBox="1">
            <a:spLocks noGrp="1"/>
          </p:cNvSpPr>
          <p:nvPr>
            <p:ph type="body" idx="2"/>
          </p:nvPr>
        </p:nvSpPr>
        <p:spPr>
          <a:xfrm>
            <a:off x="3615101" y="1393397"/>
            <a:ext cx="4152417" cy="352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7F09"/>
              </a:buClr>
              <a:buSzPts val="1200"/>
              <a:buNone/>
              <a:defRPr sz="1600"/>
            </a:pPr>
            <a:r>
              <a:rPr dirty="0"/>
              <a:t>11 </a:t>
            </a:r>
            <a:r>
              <a:rPr lang="tr-TR" dirty="0"/>
              <a:t>Temmuz </a:t>
            </a:r>
            <a:r>
              <a:rPr dirty="0"/>
              <a:t>2023</a:t>
            </a:r>
            <a:endParaRPr sz="1600" dirty="0"/>
          </a:p>
        </p:txBody>
      </p:sp>
      <p:sp>
        <p:nvSpPr>
          <p:cNvPr id="130" name="Google Shape;130;p1"/>
          <p:cNvSpPr txBox="1">
            <a:spLocks noGrp="1"/>
          </p:cNvSpPr>
          <p:nvPr>
            <p:ph type="body" idx="3"/>
          </p:nvPr>
        </p:nvSpPr>
        <p:spPr>
          <a:xfrm>
            <a:off x="3614617" y="1838818"/>
            <a:ext cx="5029761" cy="572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defRPr sz="1600"/>
            </a:pPr>
            <a:r>
              <a:t>SMART Ankara Sürdürülebilir Kentsel Ulaşım Planı Sözleşme No: NEAR/ANK/2021/EA-RP/0124</a:t>
            </a:r>
            <a:endParaRPr sz="1600" dirty="0">
              <a:solidFill>
                <a:srgbClr val="FF0000"/>
              </a:solidFill>
            </a:endParaRPr>
          </a:p>
        </p:txBody>
      </p:sp>
      <p:grpSp>
        <p:nvGrpSpPr>
          <p:cNvPr id="132" name="Google Shape;132;p1"/>
          <p:cNvGrpSpPr/>
          <p:nvPr/>
        </p:nvGrpSpPr>
        <p:grpSpPr>
          <a:xfrm>
            <a:off x="367645" y="348773"/>
            <a:ext cx="1846867" cy="1751022"/>
            <a:chOff x="247139" y="275234"/>
            <a:chExt cx="2590328" cy="2455903"/>
          </a:xfrm>
        </p:grpSpPr>
        <p:sp>
          <p:nvSpPr>
            <p:cNvPr id="133" name="Google Shape;133;p1"/>
            <p:cNvSpPr/>
            <p:nvPr/>
          </p:nvSpPr>
          <p:spPr>
            <a:xfrm>
              <a:off x="247139" y="1999775"/>
              <a:ext cx="1987800" cy="3452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000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Araştırma grubu:</a:t>
              </a:r>
              <a:endPara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34" name="Google Shape;134;p1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00219" y="2366010"/>
              <a:ext cx="835461" cy="3651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7139" y="275234"/>
              <a:ext cx="2590328" cy="158542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" name="image1.png" descr="A picture containing company name  Description automatically generated"/>
          <p:cNvPicPr/>
          <p:nvPr/>
        </p:nvPicPr>
        <p:blipFill>
          <a:blip r:embed="rId5"/>
          <a:srcRect/>
          <a:stretch>
            <a:fillRect/>
          </a:stretch>
        </p:blipFill>
        <p:spPr>
          <a:xfrm>
            <a:off x="5001996" y="4250380"/>
            <a:ext cx="1611630" cy="946150"/>
          </a:xfrm>
          <a:prstGeom prst="rect">
            <a:avLst/>
          </a:prstGeom>
        </p:spPr>
      </p:pic>
      <p:pic>
        <p:nvPicPr>
          <p:cNvPr id="12" name="image4.png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2592370" y="6213890"/>
            <a:ext cx="6461657" cy="4991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16;p25" descr="plantilla_fons_contraportada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-11920" y="-10878"/>
            <a:ext cx="9155919" cy="68688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o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>
              <a:defRPr sz="2800" b="1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Ankara Ulaşım Modeli</a:t>
            </a:r>
            <a:endParaRPr lang="es-ES" sz="2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 smtClean="0"/>
              <a:t>10</a:t>
            </a:fld>
            <a:endParaRPr lang="ca-ES"/>
          </a:p>
        </p:txBody>
      </p:sp>
      <p:pic>
        <p:nvPicPr>
          <p:cNvPr id="6" name="Google Shape;29;p18" descr="logo_cenit_peti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7531" y="316299"/>
            <a:ext cx="725016" cy="444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0370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519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2.1. Temel gereksinimler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11</a:t>
            </a:fld>
            <a:endParaRPr/>
          </a:p>
        </p:txBody>
      </p:sp>
      <p:grpSp>
        <p:nvGrpSpPr>
          <p:cNvPr id="4" name="Agrupa 3"/>
          <p:cNvGrpSpPr/>
          <p:nvPr/>
        </p:nvGrpSpPr>
        <p:grpSpPr>
          <a:xfrm>
            <a:off x="4212463" y="749536"/>
            <a:ext cx="4717499" cy="3331708"/>
            <a:chOff x="1125602" y="1762372"/>
            <a:chExt cx="6035352" cy="4262436"/>
          </a:xfrm>
        </p:grpSpPr>
        <p:pic>
          <p:nvPicPr>
            <p:cNvPr id="9" name="image6.png"/>
            <p:cNvPicPr/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1192589" y="1814758"/>
              <a:ext cx="5953125" cy="4210050"/>
            </a:xfrm>
            <a:prstGeom prst="rect">
              <a:avLst/>
            </a:prstGeom>
          </p:spPr>
        </p:pic>
        <p:sp>
          <p:nvSpPr>
            <p:cNvPr id="10" name="Fletxa cap amunt i cap avall 9"/>
            <p:cNvSpPr/>
            <p:nvPr/>
          </p:nvSpPr>
          <p:spPr>
            <a:xfrm rot="19305976">
              <a:off x="2740402" y="1762372"/>
              <a:ext cx="414337" cy="1092994"/>
            </a:xfrm>
            <a:prstGeom prst="upDownArrow">
              <a:avLst/>
            </a:prstGeom>
            <a:pattFill prst="ltVert">
              <a:fgClr>
                <a:srgbClr val="0070C0"/>
              </a:fgClr>
              <a:bgClr>
                <a:schemeClr val="bg1"/>
              </a:bgClr>
            </a:patt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/>
            </a:p>
          </p:txBody>
        </p:sp>
        <p:sp>
          <p:nvSpPr>
            <p:cNvPr id="11" name="Fletxa cap amunt i cap avall 10"/>
            <p:cNvSpPr/>
            <p:nvPr/>
          </p:nvSpPr>
          <p:spPr>
            <a:xfrm rot="14053284">
              <a:off x="1464930" y="4679404"/>
              <a:ext cx="414337" cy="1092994"/>
            </a:xfrm>
            <a:prstGeom prst="upDownArrow">
              <a:avLst/>
            </a:prstGeom>
            <a:pattFill prst="ltVert">
              <a:fgClr>
                <a:srgbClr val="0070C0"/>
              </a:fgClr>
              <a:bgClr>
                <a:schemeClr val="bg1"/>
              </a:bgClr>
            </a:patt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/>
            </a:p>
          </p:txBody>
        </p:sp>
        <p:sp>
          <p:nvSpPr>
            <p:cNvPr id="12" name="Fletxa cap amunt i cap avall 11"/>
            <p:cNvSpPr/>
            <p:nvPr/>
          </p:nvSpPr>
          <p:spPr>
            <a:xfrm rot="16534907">
              <a:off x="6374490" y="3418351"/>
              <a:ext cx="414337" cy="1092994"/>
            </a:xfrm>
            <a:prstGeom prst="upDownArrow">
              <a:avLst/>
            </a:prstGeom>
            <a:pattFill prst="ltVert">
              <a:fgClr>
                <a:srgbClr val="0070C0"/>
              </a:fgClr>
              <a:bgClr>
                <a:schemeClr val="bg1"/>
              </a:bgClr>
            </a:patt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/>
            </a:p>
          </p:txBody>
        </p:sp>
        <p:sp>
          <p:nvSpPr>
            <p:cNvPr id="13" name="Fletxa en U 12"/>
            <p:cNvSpPr/>
            <p:nvPr/>
          </p:nvSpPr>
          <p:spPr>
            <a:xfrm>
              <a:off x="3747670" y="3660440"/>
              <a:ext cx="478632" cy="294778"/>
            </a:xfrm>
            <a:prstGeom prst="uturnArrow">
              <a:avLst>
                <a:gd name="adj1" fmla="val 25719"/>
                <a:gd name="adj2" fmla="val 25000"/>
                <a:gd name="adj3" fmla="val 25000"/>
                <a:gd name="adj4" fmla="val 75000"/>
                <a:gd name="adj5" fmla="val 1000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14" name="Fletxa en U 13"/>
            <p:cNvSpPr/>
            <p:nvPr/>
          </p:nvSpPr>
          <p:spPr>
            <a:xfrm rot="10800000">
              <a:off x="3633370" y="3986671"/>
              <a:ext cx="478632" cy="294778"/>
            </a:xfrm>
            <a:prstGeom prst="uturnArrow">
              <a:avLst>
                <a:gd name="adj1" fmla="val 25719"/>
                <a:gd name="adj2" fmla="val 25000"/>
                <a:gd name="adj3" fmla="val 25000"/>
                <a:gd name="adj4" fmla="val 75000"/>
                <a:gd name="adj5" fmla="val 1000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15" name="Fletxa en U 14"/>
            <p:cNvSpPr/>
            <p:nvPr/>
          </p:nvSpPr>
          <p:spPr>
            <a:xfrm>
              <a:off x="2810389" y="4250687"/>
              <a:ext cx="478632" cy="294778"/>
            </a:xfrm>
            <a:prstGeom prst="uturnArrow">
              <a:avLst>
                <a:gd name="adj1" fmla="val 25719"/>
                <a:gd name="adj2" fmla="val 25000"/>
                <a:gd name="adj3" fmla="val 25000"/>
                <a:gd name="adj4" fmla="val 75000"/>
                <a:gd name="adj5" fmla="val 1000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16" name="Fletxa en U 15"/>
            <p:cNvSpPr/>
            <p:nvPr/>
          </p:nvSpPr>
          <p:spPr>
            <a:xfrm rot="10800000">
              <a:off x="2696089" y="4576918"/>
              <a:ext cx="478632" cy="294778"/>
            </a:xfrm>
            <a:prstGeom prst="uturnArrow">
              <a:avLst>
                <a:gd name="adj1" fmla="val 25719"/>
                <a:gd name="adj2" fmla="val 25000"/>
                <a:gd name="adj3" fmla="val 25000"/>
                <a:gd name="adj4" fmla="val 75000"/>
                <a:gd name="adj5" fmla="val 1000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17" name="Fletxa en U 16"/>
            <p:cNvSpPr/>
            <p:nvPr/>
          </p:nvSpPr>
          <p:spPr>
            <a:xfrm>
              <a:off x="4968060" y="3558117"/>
              <a:ext cx="478632" cy="294778"/>
            </a:xfrm>
            <a:prstGeom prst="uturnArrow">
              <a:avLst>
                <a:gd name="adj1" fmla="val 25719"/>
                <a:gd name="adj2" fmla="val 25000"/>
                <a:gd name="adj3" fmla="val 25000"/>
                <a:gd name="adj4" fmla="val 75000"/>
                <a:gd name="adj5" fmla="val 1000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18" name="Fletxa en U 17"/>
            <p:cNvSpPr/>
            <p:nvPr/>
          </p:nvSpPr>
          <p:spPr>
            <a:xfrm rot="10800000">
              <a:off x="4853760" y="3884348"/>
              <a:ext cx="478632" cy="294778"/>
            </a:xfrm>
            <a:prstGeom prst="uturnArrow">
              <a:avLst>
                <a:gd name="adj1" fmla="val 25719"/>
                <a:gd name="adj2" fmla="val 25000"/>
                <a:gd name="adj3" fmla="val 25000"/>
                <a:gd name="adj4" fmla="val 75000"/>
                <a:gd name="adj5" fmla="val 100000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259764" y="4576918"/>
              <a:ext cx="1885950" cy="14478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/>
            </a:p>
          </p:txBody>
        </p:sp>
        <p:pic>
          <p:nvPicPr>
            <p:cNvPr id="20" name="image6.png"/>
            <p:cNvPicPr/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 l="68064" t="74769"/>
            <a:stretch/>
          </p:blipFill>
          <p:spPr>
            <a:xfrm>
              <a:off x="5259764" y="4570851"/>
              <a:ext cx="1901190" cy="1062230"/>
            </a:xfrm>
            <a:prstGeom prst="rect">
              <a:avLst/>
            </a:prstGeom>
          </p:spPr>
        </p:pic>
        <p:sp>
          <p:nvSpPr>
            <p:cNvPr id="21" name="Fletxa cap amunt i cap avall 20"/>
            <p:cNvSpPr/>
            <p:nvPr/>
          </p:nvSpPr>
          <p:spPr>
            <a:xfrm rot="16200000">
              <a:off x="5362387" y="5597528"/>
              <a:ext cx="45719" cy="150765"/>
            </a:xfrm>
            <a:prstGeom prst="upDownArrow">
              <a:avLst/>
            </a:prstGeom>
            <a:pattFill prst="ltVert">
              <a:fgClr>
                <a:srgbClr val="0070C0"/>
              </a:fgClr>
              <a:bgClr>
                <a:schemeClr val="bg1"/>
              </a:bgClr>
            </a:patt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"/>
            </a:p>
          </p:txBody>
        </p:sp>
        <p:grpSp>
          <p:nvGrpSpPr>
            <p:cNvPr id="22" name="Agrupa 21"/>
            <p:cNvGrpSpPr/>
            <p:nvPr/>
          </p:nvGrpSpPr>
          <p:grpSpPr>
            <a:xfrm>
              <a:off x="5297521" y="5764059"/>
              <a:ext cx="175450" cy="148216"/>
              <a:chOff x="3973948" y="2464472"/>
              <a:chExt cx="631581" cy="533543"/>
            </a:xfrm>
          </p:grpSpPr>
          <p:sp>
            <p:nvSpPr>
              <p:cNvPr id="23" name="Fletxa en U 22"/>
              <p:cNvSpPr/>
              <p:nvPr/>
            </p:nvSpPr>
            <p:spPr>
              <a:xfrm>
                <a:off x="4126895" y="2464472"/>
                <a:ext cx="478634" cy="294778"/>
              </a:xfrm>
              <a:prstGeom prst="uturnArrow">
                <a:avLst>
                  <a:gd name="adj1" fmla="val 25719"/>
                  <a:gd name="adj2" fmla="val 25000"/>
                  <a:gd name="adj3" fmla="val 25000"/>
                  <a:gd name="adj4" fmla="val 75000"/>
                  <a:gd name="adj5" fmla="val 100000"/>
                </a:avLst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Fletxa en U 23"/>
              <p:cNvSpPr/>
              <p:nvPr/>
            </p:nvSpPr>
            <p:spPr>
              <a:xfrm rot="10800000">
                <a:off x="3973948" y="2703237"/>
                <a:ext cx="478632" cy="294778"/>
              </a:xfrm>
              <a:prstGeom prst="uturnArrow">
                <a:avLst>
                  <a:gd name="adj1" fmla="val 25719"/>
                  <a:gd name="adj2" fmla="val 25000"/>
                  <a:gd name="adj3" fmla="val 25000"/>
                  <a:gd name="adj4" fmla="val 75000"/>
                  <a:gd name="adj5" fmla="val 100000"/>
                </a:avLst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Google Shape;56;p13"/>
            <p:cNvSpPr txBox="1"/>
            <p:nvPr/>
          </p:nvSpPr>
          <p:spPr>
            <a:xfrm>
              <a:off x="5499784" y="5607554"/>
              <a:ext cx="1405907" cy="130711"/>
            </a:xfrm>
            <a:prstGeom prst="rect">
              <a:avLst/>
            </a:prstGeom>
            <a:noFill/>
            <a:ln>
              <a:noFill/>
              <a:headEnd type="none" w="sm" len="sm"/>
              <a:tailEnd type="none" w="sm" len="sm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75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pPr>
              <a:r>
                <a:t>Harici akış</a:t>
              </a:r>
              <a:endParaRPr lang="en-US" sz="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6" name="Google Shape;56;p13"/>
            <p:cNvSpPr txBox="1"/>
            <p:nvPr/>
          </p:nvSpPr>
          <p:spPr>
            <a:xfrm>
              <a:off x="5499784" y="5783762"/>
              <a:ext cx="1405907" cy="113850"/>
            </a:xfrm>
            <a:prstGeom prst="rect">
              <a:avLst/>
            </a:prstGeom>
            <a:noFill/>
            <a:ln>
              <a:noFill/>
              <a:headEnd type="none" w="sm" len="sm"/>
              <a:tailEnd type="none" w="sm" len="sm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spcFirstLastPara="1" wrap="square" lIns="0" tIns="45700" rIns="0" bIns="45700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75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defRPr>
              </a:pPr>
              <a:r>
                <a:t>Dahili akış</a:t>
              </a:r>
              <a:endParaRPr lang="en-US" sz="7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050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520" y="4500871"/>
            <a:ext cx="783940" cy="49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0">
            <a:extLst>
              <a:ext uri="{FF2B5EF4-FFF2-40B4-BE49-F238E27FC236}">
                <a16:creationId xmlns:a16="http://schemas.microsoft.com/office/drawing/2014/main" id="{CB82488B-8E8B-EE57-23B2-F1E56AF05F3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365" t="14655" r="22474" b="17192"/>
          <a:stretch/>
        </p:blipFill>
        <p:spPr>
          <a:xfrm>
            <a:off x="4792403" y="5917559"/>
            <a:ext cx="796241" cy="516474"/>
          </a:xfrm>
          <a:prstGeom prst="rect">
            <a:avLst/>
          </a:prstGeom>
        </p:spPr>
      </p:pic>
      <p:pic>
        <p:nvPicPr>
          <p:cNvPr id="31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28752" y="4433725"/>
            <a:ext cx="634054" cy="634054"/>
          </a:xfrm>
          <a:prstGeom prst="rect">
            <a:avLst/>
          </a:prstGeom>
        </p:spPr>
      </p:pic>
      <p:pic>
        <p:nvPicPr>
          <p:cNvPr id="32" name="Picture 33">
            <a:extLst>
              <a:ext uri="{FF2B5EF4-FFF2-40B4-BE49-F238E27FC236}">
                <a16:creationId xmlns:a16="http://schemas.microsoft.com/office/drawing/2014/main" id="{405B930F-E7A1-1FDF-BB3B-BAF0EA99570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6201" y="5991240"/>
            <a:ext cx="454169" cy="454168"/>
          </a:xfrm>
          <a:prstGeom prst="rect">
            <a:avLst/>
          </a:prstGeom>
        </p:spPr>
      </p:pic>
      <p:pic>
        <p:nvPicPr>
          <p:cNvPr id="2054" name="Picture 6" descr="Free Bicycle SVG, PNG Icon, Symbol. Download Image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533" y="5774233"/>
            <a:ext cx="855361" cy="85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1">
            <a:extLst>
              <a:ext uri="{FF2B5EF4-FFF2-40B4-BE49-F238E27FC236}">
                <a16:creationId xmlns:a16="http://schemas.microsoft.com/office/drawing/2014/main" id="{EF42C78D-AF8C-0E43-B62B-E53E519ECA9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4379" y="5807613"/>
            <a:ext cx="672186" cy="672186"/>
          </a:xfrm>
          <a:prstGeom prst="rect">
            <a:avLst/>
          </a:prstGeom>
        </p:spPr>
      </p:pic>
      <p:cxnSp>
        <p:nvCxnSpPr>
          <p:cNvPr id="7" name="Connector de fletxa recta 6"/>
          <p:cNvCxnSpPr>
            <a:cxnSpLocks/>
            <a:endCxn id="44" idx="0"/>
          </p:cNvCxnSpPr>
          <p:nvPr/>
        </p:nvCxnSpPr>
        <p:spPr>
          <a:xfrm flipH="1">
            <a:off x="1042892" y="2298133"/>
            <a:ext cx="856424" cy="7671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nector de fletxa recta 40"/>
          <p:cNvCxnSpPr>
            <a:cxnSpLocks/>
            <a:endCxn id="45" idx="0"/>
          </p:cNvCxnSpPr>
          <p:nvPr/>
        </p:nvCxnSpPr>
        <p:spPr>
          <a:xfrm>
            <a:off x="1901755" y="2294987"/>
            <a:ext cx="686027" cy="8579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Google Shape;221;p9"/>
          <p:cNvSpPr txBox="1"/>
          <p:nvPr/>
        </p:nvSpPr>
        <p:spPr>
          <a:xfrm>
            <a:off x="499619" y="3065311"/>
            <a:ext cx="108654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400"/>
              <a:defRPr sz="1600"/>
            </a:pPr>
            <a:r>
              <a:rPr dirty="0" err="1"/>
              <a:t>Harici</a:t>
            </a:r>
            <a:endParaRPr sz="1600" dirty="0"/>
          </a:p>
        </p:txBody>
      </p:sp>
      <p:sp>
        <p:nvSpPr>
          <p:cNvPr id="45" name="Google Shape;221;p9"/>
          <p:cNvSpPr txBox="1"/>
          <p:nvPr/>
        </p:nvSpPr>
        <p:spPr>
          <a:xfrm>
            <a:off x="2144312" y="3152982"/>
            <a:ext cx="88694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400"/>
              <a:defRPr sz="1600"/>
            </a:pPr>
            <a:r>
              <a:rPr lang="tr-TR" dirty="0"/>
              <a:t>  </a:t>
            </a:r>
            <a:r>
              <a:rPr dirty="0" err="1"/>
              <a:t>Dahili</a:t>
            </a:r>
            <a:endParaRPr sz="1600" dirty="0"/>
          </a:p>
        </p:txBody>
      </p:sp>
      <p:cxnSp>
        <p:nvCxnSpPr>
          <p:cNvPr id="46" name="Connector de fletxa recta 45"/>
          <p:cNvCxnSpPr/>
          <p:nvPr/>
        </p:nvCxnSpPr>
        <p:spPr>
          <a:xfrm flipH="1">
            <a:off x="1974854" y="3693308"/>
            <a:ext cx="648000" cy="64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Connector de fletxa recta 46"/>
          <p:cNvCxnSpPr/>
          <p:nvPr/>
        </p:nvCxnSpPr>
        <p:spPr>
          <a:xfrm>
            <a:off x="2633333" y="3693308"/>
            <a:ext cx="648000" cy="64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Google Shape;221;p9"/>
          <p:cNvSpPr txBox="1"/>
          <p:nvPr/>
        </p:nvSpPr>
        <p:spPr>
          <a:xfrm>
            <a:off x="724935" y="4500871"/>
            <a:ext cx="195693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400"/>
              <a:defRPr sz="1600"/>
            </a:pPr>
            <a:r>
              <a:rPr dirty="0" err="1"/>
              <a:t>İnsan</a:t>
            </a:r>
            <a:r>
              <a:rPr dirty="0"/>
              <a:t> </a:t>
            </a:r>
            <a:r>
              <a:rPr dirty="0" err="1"/>
              <a:t>hareketliliği</a:t>
            </a:r>
            <a:endParaRPr sz="1600" dirty="0"/>
          </a:p>
        </p:txBody>
      </p:sp>
      <p:sp>
        <p:nvSpPr>
          <p:cNvPr id="49" name="Google Shape;221;p9"/>
          <p:cNvSpPr txBox="1"/>
          <p:nvPr/>
        </p:nvSpPr>
        <p:spPr>
          <a:xfrm>
            <a:off x="2957333" y="4481935"/>
            <a:ext cx="886940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400"/>
              <a:defRPr sz="1600"/>
            </a:pPr>
            <a:r>
              <a:rPr dirty="0" err="1"/>
              <a:t>Yük</a:t>
            </a:r>
            <a:endParaRPr sz="1600" dirty="0"/>
          </a:p>
        </p:txBody>
      </p:sp>
      <p:cxnSp>
        <p:nvCxnSpPr>
          <p:cNvPr id="50" name="Connector de fletxa recta 49"/>
          <p:cNvCxnSpPr/>
          <p:nvPr/>
        </p:nvCxnSpPr>
        <p:spPr>
          <a:xfrm flipH="1">
            <a:off x="850516" y="5192778"/>
            <a:ext cx="810017" cy="64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nector de fletxa recta 50"/>
          <p:cNvCxnSpPr/>
          <p:nvPr/>
        </p:nvCxnSpPr>
        <p:spPr>
          <a:xfrm>
            <a:off x="1660533" y="5192778"/>
            <a:ext cx="85744" cy="64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Google Shape;221;p9"/>
          <p:cNvSpPr txBox="1"/>
          <p:nvPr/>
        </p:nvSpPr>
        <p:spPr>
          <a:xfrm>
            <a:off x="122548" y="5941797"/>
            <a:ext cx="122823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400"/>
              <a:defRPr sz="1600"/>
            </a:pPr>
            <a:r>
              <a:t>Özel Ulaşım</a:t>
            </a:r>
            <a:endParaRPr sz="1600" dirty="0"/>
          </a:p>
        </p:txBody>
      </p:sp>
      <p:sp>
        <p:nvSpPr>
          <p:cNvPr id="53" name="Google Shape;221;p9"/>
          <p:cNvSpPr txBox="1"/>
          <p:nvPr/>
        </p:nvSpPr>
        <p:spPr>
          <a:xfrm>
            <a:off x="1214097" y="5941797"/>
            <a:ext cx="120358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400"/>
              <a:defRPr sz="1600"/>
            </a:pPr>
            <a:r>
              <a:t>Toplu Taşıma</a:t>
            </a:r>
            <a:endParaRPr sz="1600" dirty="0"/>
          </a:p>
        </p:txBody>
      </p:sp>
      <p:cxnSp>
        <p:nvCxnSpPr>
          <p:cNvPr id="54" name="Connector de fletxa recta 53"/>
          <p:cNvCxnSpPr/>
          <p:nvPr/>
        </p:nvCxnSpPr>
        <p:spPr>
          <a:xfrm>
            <a:off x="1660531" y="5192778"/>
            <a:ext cx="962092" cy="644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Google Shape;221;p9"/>
          <p:cNvSpPr txBox="1"/>
          <p:nvPr/>
        </p:nvSpPr>
        <p:spPr>
          <a:xfrm>
            <a:off x="2144312" y="5955968"/>
            <a:ext cx="120358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1400"/>
              <a:defRPr sz="1600"/>
            </a:pPr>
            <a:r>
              <a:t>Aktif Hareketlilik</a:t>
            </a:r>
            <a:endParaRPr sz="1600" dirty="0"/>
          </a:p>
        </p:txBody>
      </p:sp>
      <p:sp>
        <p:nvSpPr>
          <p:cNvPr id="62" name="Google Shape;221;p9"/>
          <p:cNvSpPr txBox="1"/>
          <p:nvPr/>
        </p:nvSpPr>
        <p:spPr>
          <a:xfrm>
            <a:off x="1163699" y="1868948"/>
            <a:ext cx="154592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1400"/>
              <a:defRPr sz="1600"/>
            </a:pPr>
            <a:r>
              <a:t>Yolculuk talebi</a:t>
            </a:r>
            <a:endParaRPr sz="1600" dirty="0"/>
          </a:p>
        </p:txBody>
      </p:sp>
      <p:pic>
        <p:nvPicPr>
          <p:cNvPr id="63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68809" y="5839945"/>
            <a:ext cx="634054" cy="63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95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519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2.2 Temel model tasarımı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12</a:t>
            </a:fld>
            <a:endParaRPr/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699" y="1093963"/>
            <a:ext cx="8331083" cy="5627487"/>
          </a:xfrm>
          <a:prstGeom prst="rect">
            <a:avLst/>
          </a:prstGeom>
        </p:spPr>
      </p:pic>
      <p:pic>
        <p:nvPicPr>
          <p:cNvPr id="3" name="Imat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642" y="1987533"/>
            <a:ext cx="1561292" cy="368185"/>
          </a:xfrm>
          <a:prstGeom prst="rect">
            <a:avLst/>
          </a:prstGeom>
        </p:spPr>
      </p:pic>
      <p:pic>
        <p:nvPicPr>
          <p:cNvPr id="1026" name="Picture 2" descr="VISUM - railML.org (EN)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83"/>
          <a:stretch/>
        </p:blipFill>
        <p:spPr bwMode="auto">
          <a:xfrm>
            <a:off x="261642" y="5839823"/>
            <a:ext cx="1561292" cy="36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VISUM - railML.org (EN)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83"/>
          <a:stretch/>
        </p:blipFill>
        <p:spPr bwMode="auto">
          <a:xfrm>
            <a:off x="5330709" y="3907706"/>
            <a:ext cx="1361758" cy="31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02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484316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2.3 Faaliyete Dayalı Modeller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13</a:t>
            </a:fld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652662" y="1900127"/>
            <a:ext cx="42209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800"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rPr dirty="0" err="1"/>
              <a:t>Faaliyet</a:t>
            </a:r>
            <a:r>
              <a:rPr dirty="0"/>
              <a:t> </a:t>
            </a:r>
            <a:r>
              <a:rPr dirty="0" err="1"/>
              <a:t>tabanlı</a:t>
            </a:r>
            <a:r>
              <a:rPr dirty="0"/>
              <a:t> </a:t>
            </a:r>
            <a:r>
              <a:rPr dirty="0" err="1"/>
              <a:t>modellerin</a:t>
            </a:r>
            <a:r>
              <a:rPr dirty="0"/>
              <a:t> </a:t>
            </a:r>
            <a:r>
              <a:rPr b="1" dirty="0" err="1"/>
              <a:t>temel</a:t>
            </a:r>
            <a:r>
              <a:rPr b="1" dirty="0"/>
              <a:t> </a:t>
            </a:r>
            <a:r>
              <a:rPr b="1" dirty="0" err="1"/>
              <a:t>prensibi</a:t>
            </a:r>
            <a:r>
              <a:rPr dirty="0"/>
              <a:t>, </a:t>
            </a:r>
            <a:r>
              <a:rPr dirty="0" err="1"/>
              <a:t>bireylerin</a:t>
            </a:r>
            <a:r>
              <a:rPr dirty="0"/>
              <a:t> </a:t>
            </a:r>
            <a:r>
              <a:rPr dirty="0" err="1"/>
              <a:t>günlük</a:t>
            </a:r>
            <a:r>
              <a:rPr dirty="0"/>
              <a:t> </a:t>
            </a:r>
            <a:r>
              <a:rPr dirty="0" err="1"/>
              <a:t>olarak</a:t>
            </a:r>
            <a:r>
              <a:rPr dirty="0"/>
              <a:t> </a:t>
            </a:r>
            <a:r>
              <a:rPr dirty="0" err="1"/>
              <a:t>faaliyetlere</a:t>
            </a:r>
            <a:r>
              <a:rPr dirty="0"/>
              <a:t> </a:t>
            </a:r>
            <a:r>
              <a:rPr lang="tr-TR" dirty="0"/>
              <a:t>katılması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bu</a:t>
            </a:r>
            <a:r>
              <a:rPr dirty="0"/>
              <a:t> </a:t>
            </a:r>
            <a:r>
              <a:rPr dirty="0" err="1"/>
              <a:t>faaliyetlere</a:t>
            </a:r>
            <a:r>
              <a:rPr dirty="0"/>
              <a:t> </a:t>
            </a:r>
            <a:r>
              <a:rPr dirty="0" err="1"/>
              <a:t>katılmak</a:t>
            </a:r>
            <a:r>
              <a:rPr dirty="0"/>
              <a:t> </a:t>
            </a:r>
            <a:r>
              <a:rPr dirty="0" err="1"/>
              <a:t>için</a:t>
            </a:r>
            <a:r>
              <a:rPr dirty="0"/>
              <a:t> </a:t>
            </a:r>
            <a:r>
              <a:rPr dirty="0" err="1"/>
              <a:t>seyahat</a:t>
            </a:r>
            <a:r>
              <a:rPr dirty="0"/>
              <a:t> </a:t>
            </a:r>
            <a:r>
              <a:rPr dirty="0" err="1"/>
              <a:t>etmeleri</a:t>
            </a:r>
            <a:r>
              <a:rPr lang="tr-TR" dirty="0" err="1"/>
              <a:t>dir</a:t>
            </a:r>
            <a:r>
              <a:rPr dirty="0"/>
              <a:t>.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/>
            <a:endParaRPr lang="en-US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defRPr sz="1800"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rPr dirty="0"/>
              <a:t>Bir </a:t>
            </a:r>
            <a:r>
              <a:rPr dirty="0" err="1"/>
              <a:t>kişinin</a:t>
            </a:r>
            <a:r>
              <a:rPr dirty="0"/>
              <a:t> </a:t>
            </a:r>
            <a:r>
              <a:rPr dirty="0" err="1"/>
              <a:t>başlattığı</a:t>
            </a:r>
            <a:r>
              <a:rPr dirty="0"/>
              <a:t> </a:t>
            </a:r>
            <a:r>
              <a:rPr dirty="0" err="1"/>
              <a:t>faaliyet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seyahat</a:t>
            </a:r>
            <a:r>
              <a:rPr dirty="0"/>
              <a:t> </a:t>
            </a:r>
            <a:r>
              <a:rPr dirty="0" err="1"/>
              <a:t>dizisi</a:t>
            </a:r>
            <a:r>
              <a:rPr dirty="0"/>
              <a:t>, </a:t>
            </a:r>
            <a:r>
              <a:rPr b="1" dirty="0" err="1"/>
              <a:t>bireyin</a:t>
            </a:r>
            <a:r>
              <a:rPr b="1" dirty="0"/>
              <a:t> o </a:t>
            </a:r>
            <a:r>
              <a:rPr b="1" dirty="0" err="1"/>
              <a:t>günkü</a:t>
            </a:r>
            <a:r>
              <a:rPr b="1" dirty="0"/>
              <a:t> </a:t>
            </a:r>
            <a:r>
              <a:rPr b="1" dirty="0" err="1"/>
              <a:t>faaliyet</a:t>
            </a:r>
            <a:r>
              <a:rPr b="1" dirty="0"/>
              <a:t> - </a:t>
            </a:r>
            <a:r>
              <a:rPr b="1" dirty="0" err="1"/>
              <a:t>seyahat</a:t>
            </a:r>
            <a:r>
              <a:rPr b="1" dirty="0"/>
              <a:t> </a:t>
            </a:r>
            <a:r>
              <a:rPr b="1" dirty="0" err="1"/>
              <a:t>örüntüsü</a:t>
            </a:r>
            <a:r>
              <a:rPr b="1" dirty="0"/>
              <a:t> </a:t>
            </a:r>
            <a:r>
              <a:rPr dirty="0" err="1"/>
              <a:t>olarak</a:t>
            </a:r>
            <a:r>
              <a:rPr dirty="0"/>
              <a:t> </a:t>
            </a:r>
            <a:r>
              <a:rPr dirty="0" err="1"/>
              <a:t>tanımlanır</a:t>
            </a:r>
            <a:r>
              <a:rPr dirty="0"/>
              <a:t>.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/>
            <a:endParaRPr lang="en-US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defRPr sz="1800"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rPr dirty="0" err="1"/>
              <a:t>Faaliyete</a:t>
            </a:r>
            <a:r>
              <a:rPr dirty="0"/>
              <a:t> </a:t>
            </a:r>
            <a:r>
              <a:rPr lang="tr-TR" dirty="0"/>
              <a:t>tabanlı</a:t>
            </a:r>
            <a:r>
              <a:rPr dirty="0"/>
              <a:t> </a:t>
            </a:r>
            <a:r>
              <a:rPr dirty="0" err="1"/>
              <a:t>modeller</a:t>
            </a:r>
            <a:r>
              <a:rPr dirty="0"/>
              <a:t>, her </a:t>
            </a:r>
            <a:r>
              <a:rPr dirty="0" err="1"/>
              <a:t>bireyin</a:t>
            </a:r>
            <a:r>
              <a:rPr dirty="0"/>
              <a:t> </a:t>
            </a:r>
            <a:r>
              <a:rPr dirty="0" err="1"/>
              <a:t>gün</a:t>
            </a:r>
            <a:r>
              <a:rPr dirty="0"/>
              <a:t> </a:t>
            </a:r>
            <a:r>
              <a:rPr dirty="0" err="1"/>
              <a:t>boyunca</a:t>
            </a:r>
            <a:r>
              <a:rPr dirty="0"/>
              <a:t> </a:t>
            </a:r>
            <a:r>
              <a:rPr dirty="0" err="1"/>
              <a:t>faaliyetlere</a:t>
            </a:r>
            <a:r>
              <a:rPr dirty="0"/>
              <a:t> </a:t>
            </a:r>
            <a:r>
              <a:rPr dirty="0" err="1"/>
              <a:t>katılımının</a:t>
            </a:r>
            <a:r>
              <a:rPr dirty="0"/>
              <a:t> </a:t>
            </a:r>
            <a:r>
              <a:rPr dirty="0" err="1"/>
              <a:t>açık</a:t>
            </a:r>
            <a:r>
              <a:rPr dirty="0"/>
              <a:t> </a:t>
            </a:r>
            <a:r>
              <a:rPr dirty="0" err="1"/>
              <a:t>bir</a:t>
            </a:r>
            <a:r>
              <a:rPr dirty="0"/>
              <a:t> </a:t>
            </a:r>
            <a:r>
              <a:rPr dirty="0" err="1"/>
              <a:t>şekilde</a:t>
            </a:r>
            <a:r>
              <a:rPr dirty="0"/>
              <a:t> </a:t>
            </a:r>
            <a:r>
              <a:rPr dirty="0" err="1"/>
              <a:t>temsil</a:t>
            </a:r>
            <a:r>
              <a:rPr dirty="0"/>
              <a:t> </a:t>
            </a:r>
            <a:r>
              <a:rPr dirty="0" err="1"/>
              <a:t>edilmesine</a:t>
            </a:r>
            <a:r>
              <a:rPr dirty="0"/>
              <a:t> </a:t>
            </a:r>
            <a:r>
              <a:rPr dirty="0" err="1"/>
              <a:t>dayanır</a:t>
            </a:r>
            <a:r>
              <a:rPr dirty="0"/>
              <a:t>, </a:t>
            </a:r>
            <a:r>
              <a:rPr dirty="0" err="1"/>
              <a:t>bu</a:t>
            </a:r>
            <a:r>
              <a:rPr dirty="0"/>
              <a:t> </a:t>
            </a:r>
            <a:r>
              <a:rPr dirty="0" err="1"/>
              <a:t>nedenle</a:t>
            </a:r>
            <a:r>
              <a:rPr dirty="0"/>
              <a:t> </a:t>
            </a:r>
            <a:r>
              <a:rPr b="1" dirty="0" err="1"/>
              <a:t>günün</a:t>
            </a:r>
            <a:r>
              <a:rPr b="1" dirty="0"/>
              <a:t> </a:t>
            </a:r>
            <a:r>
              <a:rPr b="1" dirty="0" err="1"/>
              <a:t>saati</a:t>
            </a:r>
            <a:r>
              <a:rPr b="1" dirty="0"/>
              <a:t> </a:t>
            </a:r>
            <a:r>
              <a:rPr b="1" dirty="0" err="1"/>
              <a:t>açıkça</a:t>
            </a:r>
            <a:r>
              <a:rPr b="1" dirty="0"/>
              <a:t> </a:t>
            </a:r>
            <a:r>
              <a:rPr b="1" dirty="0" err="1"/>
              <a:t>modellenmiştir</a:t>
            </a:r>
            <a:r>
              <a:rPr dirty="0"/>
              <a:t>.</a:t>
            </a:r>
          </a:p>
        </p:txBody>
      </p:sp>
      <p:pic>
        <p:nvPicPr>
          <p:cNvPr id="8" name="Google Shape;383;p63"/>
          <p:cNvPicPr preferRelativeResize="0"/>
          <p:nvPr/>
        </p:nvPicPr>
        <p:blipFill rotWithShape="1">
          <a:blip r:embed="rId3">
            <a:alphaModFix/>
          </a:blip>
          <a:srcRect l="55393" t="44098" r="10170" b="18518"/>
          <a:stretch/>
        </p:blipFill>
        <p:spPr>
          <a:xfrm>
            <a:off x="5081920" y="2601274"/>
            <a:ext cx="3428484" cy="2309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1604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14</a:t>
            </a:fld>
            <a:endParaRPr/>
          </a:p>
        </p:txBody>
      </p:sp>
      <p:sp>
        <p:nvSpPr>
          <p:cNvPr id="7" name="Google Shape;399;p64"/>
          <p:cNvSpPr txBox="1"/>
          <p:nvPr/>
        </p:nvSpPr>
        <p:spPr>
          <a:xfrm>
            <a:off x="290300" y="2126360"/>
            <a:ext cx="3197636" cy="27442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/>
          <a:p>
            <a:pPr marL="285750" lvl="0" indent="-285750" algn="just">
              <a:buClr>
                <a:srgbClr val="F17F09"/>
              </a:buClr>
              <a:buSzPts val="1200"/>
              <a:buFont typeface="Arial"/>
              <a:buChar char="•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Faaliyet örüntüsü çoklu seçenekler olarak modellenmiştir.</a:t>
            </a:r>
          </a:p>
          <a:p>
            <a:pPr marL="285750" lvl="0" indent="-285750" algn="just">
              <a:buClr>
                <a:srgbClr val="F17F09"/>
              </a:buClr>
              <a:buSzPts val="1200"/>
              <a:buFont typeface="Arial"/>
              <a:buChar char="•"/>
            </a:pPr>
            <a:endParaRPr lang="en-US" sz="1800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285750" lvl="0" indent="-285750" algn="just">
              <a:buClr>
                <a:srgbClr val="F17F09"/>
              </a:buClr>
              <a:buSzPts val="1200"/>
              <a:buFont typeface="Arial"/>
              <a:buChar char="•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Her seçim seviyesinde, birey her bir seçenekten en üst düzeyde fayda sağlamayı dener.</a:t>
            </a:r>
          </a:p>
          <a:p>
            <a:pPr marL="285750" lvl="0" indent="-285750" algn="just">
              <a:buClr>
                <a:srgbClr val="F17F09"/>
              </a:buClr>
              <a:buSzPts val="1200"/>
              <a:buFont typeface="Arial"/>
              <a:buChar char="•"/>
            </a:pPr>
            <a:endParaRPr lang="en-US" sz="1800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285750" lvl="0" indent="-285750" algn="just">
              <a:buClr>
                <a:srgbClr val="F17F09"/>
              </a:buClr>
              <a:buSzPts val="1200"/>
              <a:buFont typeface="Arial"/>
              <a:buChar char="•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Daha düşük seviyelerdeki seçimler, daha yüksek seviyelerdeki seçimlere bağlıdır.</a:t>
            </a:r>
            <a:endParaRPr sz="1800" b="0" i="0" u="none" strike="noStrike" cap="none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285750" marR="0" lvl="0" indent="-2095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17F09"/>
              </a:buClr>
              <a:buSzPts val="12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9" name="Google Shape;400;p64"/>
          <p:cNvPicPr preferRelativeResize="0"/>
          <p:nvPr/>
        </p:nvPicPr>
        <p:blipFill rotWithShape="1">
          <a:blip r:embed="rId3">
            <a:alphaModFix/>
          </a:blip>
          <a:srcRect l="8985"/>
          <a:stretch/>
        </p:blipFill>
        <p:spPr>
          <a:xfrm>
            <a:off x="4299473" y="1279249"/>
            <a:ext cx="4765640" cy="1127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401;p6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184148" y="2560382"/>
            <a:ext cx="4880965" cy="1248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402;p6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87936" y="3909488"/>
            <a:ext cx="5577177" cy="137060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403;p64"/>
          <p:cNvSpPr txBox="1"/>
          <p:nvPr/>
        </p:nvSpPr>
        <p:spPr>
          <a:xfrm>
            <a:off x="4426955" y="5587391"/>
            <a:ext cx="432523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 i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Ulusal Bilim, Mühendislik ve Tıp Akademileri 2014. Faaliyet Tabanlı Seyahat Talep Modelleri: Bir Giriş. Washington, DC: The National Academies Press.https://doi.org/10.17226/22357.</a:t>
            </a:r>
            <a:endParaRPr sz="800" b="0" i="1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216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15</a:t>
            </a:fld>
            <a:endParaRPr/>
          </a:p>
        </p:txBody>
      </p:sp>
      <p:pic>
        <p:nvPicPr>
          <p:cNvPr id="7" name="Imat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995" y="1181725"/>
            <a:ext cx="4431580" cy="4993937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79285" y="1555036"/>
            <a:ext cx="363653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Faaliyete Dayalı modellerin temel bileşenleri şunlardır:</a:t>
            </a:r>
          </a:p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Nüfus sentezleyici</a:t>
            </a:r>
            <a:r>
              <a:t>: Ev hanehalkı anket örneğine dayalı olarak bölgenin gerçek ev hanehalkı ve birey sayısına eşit tam bir liste oluşturan bir araç.</a:t>
            </a:r>
          </a:p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Faaliyet Oluşturucu</a:t>
            </a:r>
            <a:r>
              <a:t>: Her birey için bir etkinlik modeli oluşturur ve bu modelde tüm seçenekleri (ulaşım modu, günün saati vb.) içerir.</a:t>
            </a:r>
          </a:p>
          <a:p>
            <a:pPr marL="285750" indent="-285750" algn="just">
              <a:spcAft>
                <a:spcPts val="1800"/>
              </a:spcAft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Ağ ataması</a:t>
            </a:r>
            <a:r>
              <a:t>: seyahatlerin ağa atanması.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35310" y="625978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200" i="1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Seyahat talebi dahil olmak üzere modellemek için bir dizi modele ait olan Etkinlik Tabanlı Model.</a:t>
            </a:r>
            <a:endParaRPr lang="es-ES" sz="12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310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16</a:t>
            </a:fld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379425" y="3555924"/>
            <a:ext cx="25146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Girdi</a:t>
            </a:r>
            <a: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Hanehalkı Araştırması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Demografik ve sosyoekonomik istatistikler</a:t>
            </a:r>
          </a:p>
          <a:p>
            <a:pPr algn="just"/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Çıktı</a:t>
            </a:r>
            <a: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Hanehalkı ve bireylerin tam listesi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" name="Google Shape;57;p13"/>
          <p:cNvSpPr txBox="1"/>
          <p:nvPr/>
        </p:nvSpPr>
        <p:spPr>
          <a:xfrm>
            <a:off x="634710" y="2062086"/>
            <a:ext cx="1596000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36C09"/>
                </a:solidFill>
              </a:defRPr>
            </a:pPr>
            <a:r>
              <a:rPr dirty="0" err="1"/>
              <a:t>Nüfu</a:t>
            </a:r>
            <a:r>
              <a:rPr lang="tr-TR" dirty="0"/>
              <a:t>s</a:t>
            </a:r>
            <a:r>
              <a:rPr dirty="0"/>
              <a:t> </a:t>
            </a:r>
            <a:r>
              <a:rPr dirty="0" err="1"/>
              <a:t>Sentezi</a:t>
            </a:r>
            <a:r>
              <a:rPr dirty="0"/>
              <a:t> </a:t>
            </a:r>
            <a:r>
              <a:rPr dirty="0" err="1"/>
              <a:t>Modeli</a:t>
            </a:r>
            <a:endParaRPr dirty="0"/>
          </a:p>
        </p:txBody>
      </p:sp>
      <p:sp>
        <p:nvSpPr>
          <p:cNvPr id="8" name="Google Shape;57;p13"/>
          <p:cNvSpPr txBox="1"/>
          <p:nvPr/>
        </p:nvSpPr>
        <p:spPr>
          <a:xfrm>
            <a:off x="3774000" y="2062086"/>
            <a:ext cx="1596000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36C09"/>
                </a:solidFill>
              </a:defRPr>
            </a:pPr>
            <a:r>
              <a:t>Faaliyet Tabanlı Model</a:t>
            </a:r>
          </a:p>
        </p:txBody>
      </p:sp>
      <p:sp>
        <p:nvSpPr>
          <p:cNvPr id="9" name="Google Shape;57;p13"/>
          <p:cNvSpPr txBox="1"/>
          <p:nvPr/>
        </p:nvSpPr>
        <p:spPr>
          <a:xfrm>
            <a:off x="6991885" y="2062086"/>
            <a:ext cx="1596000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36C09"/>
                </a:solidFill>
              </a:defRPr>
            </a:pPr>
            <a:r>
              <a:t>Ağ Arz Modeli</a:t>
            </a:r>
          </a:p>
        </p:txBody>
      </p:sp>
      <p:cxnSp>
        <p:nvCxnSpPr>
          <p:cNvPr id="10" name="Connector de fletxa recta 9"/>
          <p:cNvCxnSpPr>
            <a:stCxn id="6" idx="3"/>
            <a:endCxn id="8" idx="1"/>
          </p:cNvCxnSpPr>
          <p:nvPr/>
        </p:nvCxnSpPr>
        <p:spPr>
          <a:xfrm>
            <a:off x="2230710" y="2420136"/>
            <a:ext cx="1543290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angular 11"/>
          <p:cNvCxnSpPr>
            <a:stCxn id="9" idx="2"/>
            <a:endCxn id="8" idx="2"/>
          </p:cNvCxnSpPr>
          <p:nvPr/>
        </p:nvCxnSpPr>
        <p:spPr>
          <a:xfrm rot="5400000">
            <a:off x="6180943" y="1169244"/>
            <a:ext cx="12700" cy="3217885"/>
          </a:xfrm>
          <a:prstGeom prst="bentConnector3">
            <a:avLst>
              <a:gd name="adj1" fmla="val 3210307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or de fletxa recta 28"/>
          <p:cNvCxnSpPr>
            <a:stCxn id="8" idx="3"/>
            <a:endCxn id="9" idx="1"/>
          </p:cNvCxnSpPr>
          <p:nvPr/>
        </p:nvCxnSpPr>
        <p:spPr>
          <a:xfrm>
            <a:off x="5370000" y="2420136"/>
            <a:ext cx="1621885" cy="0"/>
          </a:xfrm>
          <a:prstGeom prst="straightConnector1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3550140" y="3582574"/>
            <a:ext cx="25146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Girdi</a:t>
            </a:r>
            <a: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Bireylerin ve hanelerin listesi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Arazi Kullanımları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Ağ hizmet seviyesi</a:t>
            </a:r>
          </a:p>
          <a:p>
            <a:pPr algn="just"/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Çıktı</a:t>
            </a:r>
            <a: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Etkinlik ve seyahat listeleri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522785" y="3582574"/>
            <a:ext cx="25146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Girdi</a:t>
            </a:r>
            <a: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Ayrıştırılmış Başlangıç -Bitiş (OD) matrisleri</a:t>
            </a:r>
          </a:p>
          <a:p>
            <a:pPr algn="just"/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/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Çıktı</a:t>
            </a:r>
            <a: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Ağ hizmet seviyesi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36" name="Connector recte 135"/>
          <p:cNvCxnSpPr/>
          <p:nvPr/>
        </p:nvCxnSpPr>
        <p:spPr>
          <a:xfrm>
            <a:off x="3002355" y="2205872"/>
            <a:ext cx="0" cy="39498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 recte 43"/>
          <p:cNvCxnSpPr/>
          <p:nvPr/>
        </p:nvCxnSpPr>
        <p:spPr>
          <a:xfrm>
            <a:off x="6293881" y="2205871"/>
            <a:ext cx="0" cy="394983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Google Shape;57;p13"/>
          <p:cNvSpPr txBox="1"/>
          <p:nvPr/>
        </p:nvSpPr>
        <p:spPr>
          <a:xfrm>
            <a:off x="6649100" y="2803563"/>
            <a:ext cx="1115576" cy="414611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 sz="1200">
                <a:solidFill>
                  <a:srgbClr val="E36C09"/>
                </a:solidFill>
              </a:defRPr>
            </a:pPr>
            <a:r>
              <a:t>Ağ Hizmet Seviyesi</a:t>
            </a:r>
          </a:p>
        </p:txBody>
      </p:sp>
      <p:sp>
        <p:nvSpPr>
          <p:cNvPr id="46" name="Google Shape;57;p13"/>
          <p:cNvSpPr txBox="1"/>
          <p:nvPr/>
        </p:nvSpPr>
        <p:spPr>
          <a:xfrm>
            <a:off x="2412637" y="1676362"/>
            <a:ext cx="1258030" cy="414611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 sz="1200">
                <a:solidFill>
                  <a:srgbClr val="E36C09"/>
                </a:solidFill>
              </a:defRPr>
            </a:pPr>
            <a:r>
              <a:t>Tam hane halkı ve bireyler listesi</a:t>
            </a:r>
          </a:p>
        </p:txBody>
      </p:sp>
      <p:sp>
        <p:nvSpPr>
          <p:cNvPr id="47" name="Google Shape;57;p13"/>
          <p:cNvSpPr txBox="1"/>
          <p:nvPr/>
        </p:nvSpPr>
        <p:spPr>
          <a:xfrm>
            <a:off x="6135583" y="1526956"/>
            <a:ext cx="1456531" cy="414611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 sz="1200">
                <a:solidFill>
                  <a:srgbClr val="E36C09"/>
                </a:solidFill>
              </a:defRPr>
            </a:pPr>
            <a:r>
              <a:t>OD matrisleri</a:t>
            </a:r>
          </a:p>
        </p:txBody>
      </p:sp>
      <p:sp>
        <p:nvSpPr>
          <p:cNvPr id="48" name="Google Shape;57;p13"/>
          <p:cNvSpPr txBox="1"/>
          <p:nvPr/>
        </p:nvSpPr>
        <p:spPr>
          <a:xfrm>
            <a:off x="5274160" y="1551975"/>
            <a:ext cx="1019721" cy="414611"/>
          </a:xfrm>
          <a:prstGeom prst="rect">
            <a:avLst/>
          </a:prstGeom>
          <a:noFill/>
          <a:ln w="2857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 sz="1200">
                <a:solidFill>
                  <a:srgbClr val="E36C09"/>
                </a:solidFill>
              </a:defRPr>
            </a:pPr>
            <a:r>
              <a:t>Faaliyet ve seyahat listeleri</a:t>
            </a:r>
          </a:p>
        </p:txBody>
      </p:sp>
    </p:spTree>
    <p:extLst>
      <p:ext uri="{BB962C8B-B14F-4D97-AF65-F5344CB8AC3E}">
        <p14:creationId xmlns:p14="http://schemas.microsoft.com/office/powerpoint/2010/main" val="27060966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17</a:t>
            </a:fld>
            <a:endParaRPr/>
          </a:p>
        </p:txBody>
      </p:sp>
      <p:pic>
        <p:nvPicPr>
          <p:cNvPr id="18" name="Imatge 17"/>
          <p:cNvPicPr/>
          <p:nvPr/>
        </p:nvPicPr>
        <p:blipFill>
          <a:blip r:embed="rId3"/>
          <a:stretch>
            <a:fillRect/>
          </a:stretch>
        </p:blipFill>
        <p:spPr>
          <a:xfrm>
            <a:off x="406754" y="1873395"/>
            <a:ext cx="8249631" cy="48480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6753" y="1257776"/>
            <a:ext cx="82496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PTV Visum (ağ ataması) Faaliyet Tabanlı Modelleme (ABM) çıktı görselleştirme.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509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247703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2.4 Ankara Faaliyet Tabanlı model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18</a:t>
            </a:fld>
            <a:endParaRPr/>
          </a:p>
        </p:txBody>
      </p:sp>
      <p:pic>
        <p:nvPicPr>
          <p:cNvPr id="5" name="Imatg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214" y="678617"/>
            <a:ext cx="5843264" cy="6042833"/>
          </a:xfrm>
          <a:prstGeom prst="rect">
            <a:avLst/>
          </a:prstGeom>
          <a:noFill/>
        </p:spPr>
      </p:pic>
      <p:pic>
        <p:nvPicPr>
          <p:cNvPr id="6" name="Imat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5186" y="807908"/>
            <a:ext cx="1561292" cy="368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58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746381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2.5 Ankara Faaliyete Tabanlı model alt bileşenleri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19</a:t>
            </a:fld>
            <a:endParaRPr/>
          </a:p>
        </p:txBody>
      </p:sp>
      <p:sp>
        <p:nvSpPr>
          <p:cNvPr id="25" name="Google Shape;55;p13"/>
          <p:cNvSpPr txBox="1"/>
          <p:nvPr/>
        </p:nvSpPr>
        <p:spPr>
          <a:xfrm>
            <a:off x="731480" y="569732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Faaliyet Oluşturma</a:t>
            </a:r>
          </a:p>
        </p:txBody>
      </p:sp>
      <p:sp>
        <p:nvSpPr>
          <p:cNvPr id="26" name="Google Shape;56;p13"/>
          <p:cNvSpPr txBox="1"/>
          <p:nvPr/>
        </p:nvSpPr>
        <p:spPr>
          <a:xfrm>
            <a:off x="4777626" y="570757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Faaliyet Planlama</a:t>
            </a:r>
          </a:p>
        </p:txBody>
      </p:sp>
      <p:sp>
        <p:nvSpPr>
          <p:cNvPr id="27" name="Google Shape;57;p13"/>
          <p:cNvSpPr txBox="1"/>
          <p:nvPr/>
        </p:nvSpPr>
        <p:spPr>
          <a:xfrm>
            <a:off x="6798654" y="569732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Modal Seçim</a:t>
            </a:r>
          </a:p>
        </p:txBody>
      </p:sp>
      <p:sp>
        <p:nvSpPr>
          <p:cNvPr id="28" name="Google Shape;58;p13"/>
          <p:cNvSpPr txBox="1"/>
          <p:nvPr/>
        </p:nvSpPr>
        <p:spPr>
          <a:xfrm>
            <a:off x="3258792" y="4437930"/>
            <a:ext cx="2525467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E36C09"/>
                </a:solidFill>
                <a:effectLst/>
                <a:uLnTx/>
                <a:uFillTx/>
              </a:defRPr>
            </a:pPr>
            <a:r>
              <a:t>Faaliyet Tabanlı Modelin günlük (kısa vadeli) seçim bileşenleri</a:t>
            </a:r>
          </a:p>
        </p:txBody>
      </p:sp>
      <p:cxnSp>
        <p:nvCxnSpPr>
          <p:cNvPr id="29" name="Connector de fletxa recta 28"/>
          <p:cNvCxnSpPr>
            <a:stCxn id="28" idx="2"/>
            <a:endCxn id="25" idx="0"/>
          </p:cNvCxnSpPr>
          <p:nvPr/>
        </p:nvCxnSpPr>
        <p:spPr>
          <a:xfrm flipH="1">
            <a:off x="1529480" y="5154030"/>
            <a:ext cx="2992046" cy="54329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30" name="Connector de fletxa recta 29"/>
          <p:cNvCxnSpPr>
            <a:stCxn id="28" idx="2"/>
            <a:endCxn id="26" idx="0"/>
          </p:cNvCxnSpPr>
          <p:nvPr/>
        </p:nvCxnSpPr>
        <p:spPr>
          <a:xfrm>
            <a:off x="4521526" y="5154030"/>
            <a:ext cx="1054100" cy="55354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31" name="Connector de fletxa recta 30"/>
          <p:cNvCxnSpPr>
            <a:stCxn id="28" idx="2"/>
            <a:endCxn id="27" idx="0"/>
          </p:cNvCxnSpPr>
          <p:nvPr/>
        </p:nvCxnSpPr>
        <p:spPr>
          <a:xfrm>
            <a:off x="4521526" y="5154030"/>
            <a:ext cx="3075128" cy="54329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sp>
        <p:nvSpPr>
          <p:cNvPr id="32" name="Google Shape;58;p13"/>
          <p:cNvSpPr txBox="1"/>
          <p:nvPr/>
        </p:nvSpPr>
        <p:spPr>
          <a:xfrm>
            <a:off x="3258793" y="1931580"/>
            <a:ext cx="2525466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E36C09"/>
                </a:solidFill>
                <a:effectLst/>
                <a:uLnTx/>
                <a:uFillTx/>
              </a:defRPr>
            </a:pPr>
            <a:r>
              <a:t>Faaliyet Tabanlı Modelin uzun vadeli seçim bileşenleri</a:t>
            </a:r>
          </a:p>
        </p:txBody>
      </p:sp>
      <p:sp>
        <p:nvSpPr>
          <p:cNvPr id="33" name="Google Shape;55;p13"/>
          <p:cNvSpPr txBox="1"/>
          <p:nvPr/>
        </p:nvSpPr>
        <p:spPr>
          <a:xfrm>
            <a:off x="731480" y="3005730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İş/Çalışma konumu</a:t>
            </a:r>
          </a:p>
        </p:txBody>
      </p:sp>
      <p:sp>
        <p:nvSpPr>
          <p:cNvPr id="34" name="Google Shape;56;p13"/>
          <p:cNvSpPr txBox="1"/>
          <p:nvPr/>
        </p:nvSpPr>
        <p:spPr>
          <a:xfrm>
            <a:off x="2756598" y="3005730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Araç sahipliği</a:t>
            </a:r>
          </a:p>
        </p:txBody>
      </p:sp>
      <p:sp>
        <p:nvSpPr>
          <p:cNvPr id="35" name="Google Shape;57;p13"/>
          <p:cNvSpPr txBox="1"/>
          <p:nvPr/>
        </p:nvSpPr>
        <p:spPr>
          <a:xfrm>
            <a:off x="6802744" y="3005730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Toplu taşıma ücret indiriminden yararlanma hakkı</a:t>
            </a:r>
          </a:p>
        </p:txBody>
      </p:sp>
      <p:cxnSp>
        <p:nvCxnSpPr>
          <p:cNvPr id="36" name="Connector de fletxa recta 35"/>
          <p:cNvCxnSpPr>
            <a:stCxn id="32" idx="2"/>
            <a:endCxn id="33" idx="0"/>
          </p:cNvCxnSpPr>
          <p:nvPr/>
        </p:nvCxnSpPr>
        <p:spPr>
          <a:xfrm flipH="1">
            <a:off x="1529480" y="2647680"/>
            <a:ext cx="2992046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37" name="Connector de fletxa recta 36"/>
          <p:cNvCxnSpPr>
            <a:stCxn id="32" idx="2"/>
            <a:endCxn id="34" idx="0"/>
          </p:cNvCxnSpPr>
          <p:nvPr/>
        </p:nvCxnSpPr>
        <p:spPr>
          <a:xfrm flipH="1">
            <a:off x="3554598" y="2647680"/>
            <a:ext cx="966928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38" name="Connector de fletxa recta 37"/>
          <p:cNvCxnSpPr>
            <a:stCxn id="32" idx="2"/>
            <a:endCxn id="35" idx="0"/>
          </p:cNvCxnSpPr>
          <p:nvPr/>
        </p:nvCxnSpPr>
        <p:spPr>
          <a:xfrm>
            <a:off x="4521526" y="2647680"/>
            <a:ext cx="3079218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sp>
        <p:nvSpPr>
          <p:cNvPr id="39" name="Google Shape;56;p13"/>
          <p:cNvSpPr txBox="1"/>
          <p:nvPr/>
        </p:nvSpPr>
        <p:spPr>
          <a:xfrm>
            <a:off x="4777626" y="3005730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Ücretsiz otopark hakkı</a:t>
            </a:r>
          </a:p>
        </p:txBody>
      </p:sp>
      <p:cxnSp>
        <p:nvCxnSpPr>
          <p:cNvPr id="40" name="Connector de fletxa recta 39"/>
          <p:cNvCxnSpPr>
            <a:stCxn id="32" idx="2"/>
            <a:endCxn id="39" idx="0"/>
          </p:cNvCxnSpPr>
          <p:nvPr/>
        </p:nvCxnSpPr>
        <p:spPr>
          <a:xfrm>
            <a:off x="4521526" y="2647680"/>
            <a:ext cx="1054100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sp>
        <p:nvSpPr>
          <p:cNvPr id="41" name="Clau de tancament 40"/>
          <p:cNvSpPr/>
          <p:nvPr/>
        </p:nvSpPr>
        <p:spPr>
          <a:xfrm rot="5400000">
            <a:off x="4380552" y="1608134"/>
            <a:ext cx="281946" cy="5052538"/>
          </a:xfrm>
          <a:prstGeom prst="rightBrace">
            <a:avLst>
              <a:gd name="adj1" fmla="val 0"/>
              <a:gd name="adj2" fmla="val 50000"/>
            </a:avLst>
          </a:prstGeom>
          <a:noFill/>
          <a:ln w="9525" cap="flat" cmpd="sng" algn="ctr">
            <a:solidFill>
              <a:srgbClr val="FFFFFF">
                <a:lumMod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Google Shape;56;p13"/>
          <p:cNvSpPr txBox="1"/>
          <p:nvPr/>
        </p:nvSpPr>
        <p:spPr>
          <a:xfrm>
            <a:off x="2756598" y="569732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Faaliyet Konumu</a:t>
            </a:r>
          </a:p>
        </p:txBody>
      </p:sp>
      <p:cxnSp>
        <p:nvCxnSpPr>
          <p:cNvPr id="43" name="Connector de fletxa recta 42"/>
          <p:cNvCxnSpPr>
            <a:stCxn id="28" idx="2"/>
            <a:endCxn id="42" idx="0"/>
          </p:cNvCxnSpPr>
          <p:nvPr/>
        </p:nvCxnSpPr>
        <p:spPr>
          <a:xfrm flipH="1">
            <a:off x="3554598" y="5154030"/>
            <a:ext cx="966928" cy="54329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725161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519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İçindekiler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</a:t>
            </a:fld>
            <a:endParaRPr/>
          </a:p>
        </p:txBody>
      </p:sp>
      <p:sp>
        <p:nvSpPr>
          <p:cNvPr id="4" name="QuadreDeText 3"/>
          <p:cNvSpPr txBox="1"/>
          <p:nvPr/>
        </p:nvSpPr>
        <p:spPr>
          <a:xfrm>
            <a:off x="598291" y="2209397"/>
            <a:ext cx="6358692" cy="268311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457200" indent="-457200">
              <a:buFont typeface="+mj-lt"/>
              <a:buAutoNum type="arabicPeriod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Ulaşım modellemesine giriş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457200" indent="-457200">
              <a:buFont typeface="+mj-lt"/>
              <a:buAutoNum type="arabicPeriod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Ankara Ulaşım Modeli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457200" indent="-457200">
              <a:buFont typeface="+mj-lt"/>
              <a:buAutoNum type="arabicPeriod"/>
              <a:defRPr sz="20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Ankara Ulaşım Modelinin Geliştirilmesi İçin Veri İhtiyacı</a:t>
            </a:r>
            <a:endParaRPr lang="en-US" sz="20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20</a:t>
            </a:fld>
            <a:endParaRPr/>
          </a:p>
        </p:txBody>
      </p:sp>
      <p:sp>
        <p:nvSpPr>
          <p:cNvPr id="32" name="Google Shape;58;p13"/>
          <p:cNvSpPr txBox="1"/>
          <p:nvPr/>
        </p:nvSpPr>
        <p:spPr>
          <a:xfrm>
            <a:off x="3419049" y="4316561"/>
            <a:ext cx="2525466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E36C09"/>
                </a:solidFill>
                <a:effectLst/>
                <a:uLnTx/>
                <a:uFillTx/>
              </a:defRPr>
            </a:pPr>
            <a:r>
              <a:rPr dirty="0" err="1"/>
              <a:t>Faaliyet</a:t>
            </a:r>
            <a:r>
              <a:rPr dirty="0"/>
              <a:t> </a:t>
            </a:r>
            <a:r>
              <a:rPr dirty="0" err="1"/>
              <a:t>Tabanlı</a:t>
            </a:r>
            <a:r>
              <a:rPr dirty="0"/>
              <a:t> </a:t>
            </a:r>
            <a:r>
              <a:rPr dirty="0" err="1"/>
              <a:t>Modelin</a:t>
            </a:r>
            <a:r>
              <a:rPr dirty="0"/>
              <a:t> </a:t>
            </a:r>
            <a:r>
              <a:rPr dirty="0" err="1"/>
              <a:t>uzun</a:t>
            </a:r>
            <a:r>
              <a:rPr dirty="0"/>
              <a:t> </a:t>
            </a:r>
            <a:r>
              <a:rPr dirty="0" err="1"/>
              <a:t>vadeli</a:t>
            </a:r>
            <a:r>
              <a:rPr dirty="0"/>
              <a:t> </a:t>
            </a:r>
            <a:r>
              <a:rPr dirty="0" err="1"/>
              <a:t>seçim</a:t>
            </a:r>
            <a:r>
              <a:rPr dirty="0"/>
              <a:t> </a:t>
            </a:r>
            <a:r>
              <a:rPr dirty="0" err="1"/>
              <a:t>bileşenleri</a:t>
            </a:r>
            <a:endParaRPr dirty="0"/>
          </a:p>
        </p:txBody>
      </p:sp>
      <p:sp>
        <p:nvSpPr>
          <p:cNvPr id="33" name="Google Shape;55;p13"/>
          <p:cNvSpPr txBox="1"/>
          <p:nvPr/>
        </p:nvSpPr>
        <p:spPr>
          <a:xfrm>
            <a:off x="891736" y="5390711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İş/Çalışma konumu</a:t>
            </a:r>
          </a:p>
        </p:txBody>
      </p:sp>
      <p:sp>
        <p:nvSpPr>
          <p:cNvPr id="34" name="Google Shape;56;p13"/>
          <p:cNvSpPr txBox="1"/>
          <p:nvPr/>
        </p:nvSpPr>
        <p:spPr>
          <a:xfrm>
            <a:off x="2916854" y="5390711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Araç sahipliği</a:t>
            </a:r>
          </a:p>
        </p:txBody>
      </p:sp>
      <p:sp>
        <p:nvSpPr>
          <p:cNvPr id="35" name="Google Shape;57;p13"/>
          <p:cNvSpPr txBox="1"/>
          <p:nvPr/>
        </p:nvSpPr>
        <p:spPr>
          <a:xfrm>
            <a:off x="6789982" y="5390711"/>
            <a:ext cx="2134562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rPr dirty="0" err="1"/>
              <a:t>Toplu</a:t>
            </a:r>
            <a:r>
              <a:rPr dirty="0"/>
              <a:t> </a:t>
            </a:r>
            <a:r>
              <a:rPr dirty="0" err="1"/>
              <a:t>taşıma</a:t>
            </a:r>
            <a:r>
              <a:rPr dirty="0"/>
              <a:t> </a:t>
            </a:r>
            <a:r>
              <a:rPr dirty="0" err="1"/>
              <a:t>ücret</a:t>
            </a:r>
            <a:r>
              <a:rPr dirty="0"/>
              <a:t> </a:t>
            </a:r>
            <a:r>
              <a:rPr dirty="0" err="1"/>
              <a:t>indiriminden</a:t>
            </a:r>
            <a:r>
              <a:rPr dirty="0"/>
              <a:t> </a:t>
            </a:r>
            <a:r>
              <a:rPr dirty="0" err="1"/>
              <a:t>yararlanma</a:t>
            </a:r>
            <a:r>
              <a:rPr dirty="0"/>
              <a:t> </a:t>
            </a:r>
            <a:r>
              <a:rPr dirty="0" err="1"/>
              <a:t>hakkı</a:t>
            </a:r>
            <a:endParaRPr dirty="0"/>
          </a:p>
        </p:txBody>
      </p:sp>
      <p:cxnSp>
        <p:nvCxnSpPr>
          <p:cNvPr id="36" name="Connector de fletxa recta 35"/>
          <p:cNvCxnSpPr>
            <a:stCxn id="32" idx="2"/>
            <a:endCxn id="33" idx="0"/>
          </p:cNvCxnSpPr>
          <p:nvPr/>
        </p:nvCxnSpPr>
        <p:spPr>
          <a:xfrm flipH="1">
            <a:off x="1689736" y="5032661"/>
            <a:ext cx="2992046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37" name="Connector de fletxa recta 36"/>
          <p:cNvCxnSpPr>
            <a:stCxn id="32" idx="2"/>
            <a:endCxn id="34" idx="0"/>
          </p:cNvCxnSpPr>
          <p:nvPr/>
        </p:nvCxnSpPr>
        <p:spPr>
          <a:xfrm flipH="1">
            <a:off x="3714854" y="5032661"/>
            <a:ext cx="966928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38" name="Connector de fletxa recta 37"/>
          <p:cNvCxnSpPr>
            <a:cxnSpLocks/>
            <a:stCxn id="32" idx="2"/>
            <a:endCxn id="35" idx="0"/>
          </p:cNvCxnSpPr>
          <p:nvPr/>
        </p:nvCxnSpPr>
        <p:spPr>
          <a:xfrm>
            <a:off x="4681782" y="5032661"/>
            <a:ext cx="3175481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sp>
        <p:nvSpPr>
          <p:cNvPr id="39" name="Google Shape;56;p13"/>
          <p:cNvSpPr txBox="1"/>
          <p:nvPr/>
        </p:nvSpPr>
        <p:spPr>
          <a:xfrm>
            <a:off x="4937882" y="5390711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Ücretsiz otopark hakkı</a:t>
            </a:r>
          </a:p>
        </p:txBody>
      </p:sp>
      <p:cxnSp>
        <p:nvCxnSpPr>
          <p:cNvPr id="40" name="Connector de fletxa recta 39"/>
          <p:cNvCxnSpPr>
            <a:stCxn id="32" idx="2"/>
            <a:endCxn id="39" idx="0"/>
          </p:cNvCxnSpPr>
          <p:nvPr/>
        </p:nvCxnSpPr>
        <p:spPr>
          <a:xfrm>
            <a:off x="4681782" y="5032661"/>
            <a:ext cx="1054100" cy="358050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sp>
        <p:nvSpPr>
          <p:cNvPr id="3" name="Rectangle 2"/>
          <p:cNvSpPr/>
          <p:nvPr/>
        </p:nvSpPr>
        <p:spPr>
          <a:xfrm>
            <a:off x="530713" y="1183361"/>
            <a:ext cx="8028287" cy="2649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dirty="0"/>
              <a:t>İlk </a:t>
            </a:r>
            <a:r>
              <a:rPr dirty="0" err="1"/>
              <a:t>olarak</a:t>
            </a:r>
            <a:r>
              <a:rPr dirty="0"/>
              <a:t>, </a:t>
            </a:r>
            <a:r>
              <a:rPr dirty="0" err="1"/>
              <a:t>uzun</a:t>
            </a:r>
            <a:r>
              <a:rPr dirty="0"/>
              <a:t> </a:t>
            </a:r>
            <a:r>
              <a:rPr dirty="0" err="1"/>
              <a:t>vadeli</a:t>
            </a:r>
            <a:r>
              <a:rPr dirty="0"/>
              <a:t> </a:t>
            </a:r>
            <a:r>
              <a:rPr dirty="0" err="1"/>
              <a:t>seçimler</a:t>
            </a:r>
            <a:r>
              <a:rPr dirty="0"/>
              <a:t> </a:t>
            </a:r>
            <a:r>
              <a:rPr dirty="0" err="1"/>
              <a:t>yapılır</a:t>
            </a:r>
            <a:r>
              <a:rPr dirty="0"/>
              <a:t>. </a:t>
            </a:r>
            <a:r>
              <a:rPr dirty="0" err="1"/>
              <a:t>Arazi</a:t>
            </a:r>
            <a:r>
              <a:rPr dirty="0"/>
              <a:t> </a:t>
            </a:r>
            <a:r>
              <a:rPr dirty="0" err="1"/>
              <a:t>kullanımı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sosyoekonomik</a:t>
            </a:r>
            <a:r>
              <a:rPr dirty="0"/>
              <a:t> </a:t>
            </a:r>
            <a:r>
              <a:rPr dirty="0" err="1"/>
              <a:t>özellikler</a:t>
            </a:r>
            <a:r>
              <a:rPr dirty="0"/>
              <a:t>, </a:t>
            </a:r>
            <a:r>
              <a:rPr dirty="0" err="1"/>
              <a:t>insanların</a:t>
            </a:r>
            <a:r>
              <a:rPr dirty="0"/>
              <a:t> </a:t>
            </a:r>
            <a:r>
              <a:rPr dirty="0" err="1"/>
              <a:t>nerede</a:t>
            </a:r>
            <a:r>
              <a:rPr dirty="0"/>
              <a:t> </a:t>
            </a:r>
            <a:r>
              <a:rPr dirty="0" err="1"/>
              <a:t>yaşadığını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çalıştığını</a:t>
            </a:r>
            <a:r>
              <a:rPr dirty="0"/>
              <a:t> </a:t>
            </a:r>
            <a:r>
              <a:rPr dirty="0" err="1"/>
              <a:t>etkiler</a:t>
            </a:r>
            <a:r>
              <a:rPr dirty="0"/>
              <a:t>. 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dirty="0" err="1"/>
              <a:t>Hükümetler</a:t>
            </a:r>
            <a:r>
              <a:rPr dirty="0"/>
              <a:t> </a:t>
            </a:r>
            <a:r>
              <a:rPr dirty="0" err="1"/>
              <a:t>altyapıya</a:t>
            </a:r>
            <a:r>
              <a:rPr dirty="0"/>
              <a:t> </a:t>
            </a:r>
            <a:r>
              <a:rPr dirty="0" err="1"/>
              <a:t>yatırım</a:t>
            </a:r>
            <a:r>
              <a:rPr dirty="0"/>
              <a:t> </a:t>
            </a:r>
            <a:r>
              <a:rPr dirty="0" err="1"/>
              <a:t>yapabilir</a:t>
            </a:r>
            <a:r>
              <a:rPr dirty="0"/>
              <a:t>, </a:t>
            </a:r>
            <a:r>
              <a:rPr dirty="0" err="1"/>
              <a:t>hizmetler</a:t>
            </a:r>
            <a:r>
              <a:rPr dirty="0"/>
              <a:t> </a:t>
            </a:r>
            <a:r>
              <a:rPr dirty="0" err="1"/>
              <a:t>sunabilir</a:t>
            </a:r>
            <a:r>
              <a:rPr dirty="0"/>
              <a:t>, </a:t>
            </a:r>
            <a:r>
              <a:rPr dirty="0" err="1"/>
              <a:t>bireylerin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işletmelerin</a:t>
            </a:r>
            <a:r>
              <a:rPr dirty="0"/>
              <a:t> </a:t>
            </a:r>
            <a:r>
              <a:rPr dirty="0" err="1"/>
              <a:t>davranışlarını</a:t>
            </a:r>
            <a:r>
              <a:rPr dirty="0"/>
              <a:t> </a:t>
            </a:r>
            <a:r>
              <a:rPr dirty="0" err="1"/>
              <a:t>vergi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düzenlemelerle</a:t>
            </a:r>
            <a:r>
              <a:rPr dirty="0"/>
              <a:t> </a:t>
            </a:r>
            <a:r>
              <a:rPr dirty="0" err="1"/>
              <a:t>kontrol</a:t>
            </a:r>
            <a:r>
              <a:rPr dirty="0"/>
              <a:t> </a:t>
            </a:r>
            <a:r>
              <a:rPr dirty="0" err="1"/>
              <a:t>edebilir</a:t>
            </a:r>
            <a:r>
              <a:rPr dirty="0"/>
              <a:t>. </a:t>
            </a:r>
            <a:r>
              <a:rPr dirty="0" err="1"/>
              <a:t>Geliştiriciler</a:t>
            </a:r>
            <a:r>
              <a:rPr dirty="0"/>
              <a:t>, </a:t>
            </a:r>
            <a:r>
              <a:rPr dirty="0" err="1"/>
              <a:t>evler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işyerleri</a:t>
            </a:r>
            <a:r>
              <a:rPr dirty="0"/>
              <a:t> </a:t>
            </a:r>
            <a:r>
              <a:rPr dirty="0" err="1"/>
              <a:t>için</a:t>
            </a:r>
            <a:r>
              <a:rPr dirty="0"/>
              <a:t> </a:t>
            </a:r>
            <a:r>
              <a:rPr dirty="0" err="1"/>
              <a:t>konumları</a:t>
            </a:r>
            <a:r>
              <a:rPr dirty="0"/>
              <a:t> </a:t>
            </a:r>
            <a:r>
              <a:rPr dirty="0" err="1"/>
              <a:t>sağlar</a:t>
            </a:r>
            <a:r>
              <a:rPr dirty="0"/>
              <a:t>. Bir </a:t>
            </a:r>
            <a:r>
              <a:rPr dirty="0" err="1"/>
              <a:t>şirketin</a:t>
            </a:r>
            <a:r>
              <a:rPr dirty="0"/>
              <a:t> </a:t>
            </a:r>
            <a:r>
              <a:rPr dirty="0" err="1"/>
              <a:t>konum</a:t>
            </a:r>
            <a:r>
              <a:rPr dirty="0"/>
              <a:t> </a:t>
            </a:r>
            <a:r>
              <a:rPr dirty="0" err="1"/>
              <a:t>seçimi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üretim</a:t>
            </a:r>
            <a:r>
              <a:rPr dirty="0"/>
              <a:t> </a:t>
            </a:r>
            <a:r>
              <a:rPr dirty="0" err="1"/>
              <a:t>kararları</a:t>
            </a:r>
            <a:r>
              <a:rPr dirty="0"/>
              <a:t>, o </a:t>
            </a:r>
            <a:r>
              <a:rPr dirty="0" err="1"/>
              <a:t>bölgedeki</a:t>
            </a:r>
            <a:r>
              <a:rPr dirty="0"/>
              <a:t> </a:t>
            </a:r>
            <a:r>
              <a:rPr dirty="0" err="1"/>
              <a:t>iş</a:t>
            </a:r>
            <a:r>
              <a:rPr dirty="0"/>
              <a:t> </a:t>
            </a:r>
            <a:r>
              <a:rPr dirty="0" err="1"/>
              <a:t>imkanlarını</a:t>
            </a:r>
            <a:r>
              <a:rPr dirty="0"/>
              <a:t> </a:t>
            </a:r>
            <a:r>
              <a:rPr dirty="0" err="1"/>
              <a:t>etkiler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bunlar</a:t>
            </a:r>
            <a:r>
              <a:rPr dirty="0"/>
              <a:t> da </a:t>
            </a:r>
            <a:r>
              <a:rPr dirty="0" err="1"/>
              <a:t>insanların</a:t>
            </a:r>
            <a:r>
              <a:rPr dirty="0"/>
              <a:t> </a:t>
            </a:r>
            <a:r>
              <a:rPr dirty="0" err="1"/>
              <a:t>işe</a:t>
            </a:r>
            <a:r>
              <a:rPr dirty="0"/>
              <a:t> </a:t>
            </a:r>
            <a:r>
              <a:rPr dirty="0" err="1"/>
              <a:t>nasıl</a:t>
            </a:r>
            <a:r>
              <a:rPr dirty="0"/>
              <a:t> </a:t>
            </a:r>
            <a:r>
              <a:rPr dirty="0" err="1"/>
              <a:t>gideceğini</a:t>
            </a:r>
            <a:r>
              <a:rPr dirty="0"/>
              <a:t> </a:t>
            </a:r>
            <a:r>
              <a:rPr dirty="0" err="1"/>
              <a:t>belirler</a:t>
            </a:r>
            <a:r>
              <a:rPr dirty="0"/>
              <a:t>. 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dirty="0"/>
              <a:t> </a:t>
            </a:r>
            <a:r>
              <a:rPr b="1" dirty="0" err="1"/>
              <a:t>Hareketliliği</a:t>
            </a:r>
            <a:r>
              <a:rPr b="1" dirty="0"/>
              <a:t> </a:t>
            </a:r>
            <a:r>
              <a:rPr b="1" dirty="0" err="1"/>
              <a:t>etkileyen</a:t>
            </a:r>
            <a:r>
              <a:rPr b="1" dirty="0"/>
              <a:t> </a:t>
            </a:r>
            <a:r>
              <a:rPr b="1" dirty="0" err="1"/>
              <a:t>ve</a:t>
            </a:r>
            <a:r>
              <a:rPr b="1" dirty="0"/>
              <a:t> </a:t>
            </a:r>
            <a:r>
              <a:rPr b="1" dirty="0" err="1"/>
              <a:t>genellikle</a:t>
            </a:r>
            <a:r>
              <a:rPr b="1" dirty="0"/>
              <a:t> </a:t>
            </a:r>
            <a:r>
              <a:rPr b="1" dirty="0" err="1"/>
              <a:t>bugüne</a:t>
            </a:r>
            <a:r>
              <a:rPr b="1" dirty="0"/>
              <a:t> </a:t>
            </a:r>
            <a:r>
              <a:rPr b="1" dirty="0" err="1"/>
              <a:t>kadar</a:t>
            </a:r>
            <a:r>
              <a:rPr b="1" dirty="0"/>
              <a:t> </a:t>
            </a:r>
            <a:r>
              <a:rPr b="1" dirty="0" err="1"/>
              <a:t>kullanılan</a:t>
            </a:r>
            <a:r>
              <a:rPr b="1" dirty="0"/>
              <a:t> </a:t>
            </a:r>
            <a:r>
              <a:rPr b="1" dirty="0" err="1"/>
              <a:t>temel</a:t>
            </a:r>
            <a:r>
              <a:rPr b="1" dirty="0"/>
              <a:t> </a:t>
            </a:r>
            <a:r>
              <a:rPr b="1" dirty="0" err="1"/>
              <a:t>uzun</a:t>
            </a:r>
            <a:r>
              <a:rPr b="1" dirty="0"/>
              <a:t> </a:t>
            </a:r>
            <a:r>
              <a:rPr b="1" dirty="0" err="1"/>
              <a:t>vadeli</a:t>
            </a:r>
            <a:r>
              <a:rPr b="1" dirty="0"/>
              <a:t> </a:t>
            </a:r>
            <a:r>
              <a:rPr b="1" dirty="0" err="1"/>
              <a:t>kararlar</a:t>
            </a:r>
            <a:r>
              <a:rPr b="1" dirty="0"/>
              <a:t> </a:t>
            </a:r>
            <a:r>
              <a:rPr dirty="0" err="1"/>
              <a:t>şunlardır</a:t>
            </a:r>
            <a:r>
              <a:rPr dirty="0"/>
              <a:t>: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428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21</a:t>
            </a:fld>
            <a:endParaRPr/>
          </a:p>
        </p:txBody>
      </p:sp>
      <p:sp>
        <p:nvSpPr>
          <p:cNvPr id="13" name="Google Shape;65;p14"/>
          <p:cNvSpPr txBox="1"/>
          <p:nvPr/>
        </p:nvSpPr>
        <p:spPr>
          <a:xfrm>
            <a:off x="641024" y="3142563"/>
            <a:ext cx="8135332" cy="164719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buNone/>
              <a:defRPr b="1">
                <a:solidFill>
                  <a:srgbClr val="E36C09"/>
                </a:solidFill>
              </a:defRPr>
            </a:lvl1pPr>
          </a:lstStyle>
          <a:p>
            <a: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2. Uzun vadeli seçimler</a:t>
            </a:r>
            <a:endParaRPr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4" name="Google Shape;64;p14"/>
          <p:cNvSpPr txBox="1"/>
          <p:nvPr/>
        </p:nvSpPr>
        <p:spPr>
          <a:xfrm>
            <a:off x="640388" y="2612973"/>
            <a:ext cx="8135793" cy="3937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E36C0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1. Popülasyon Sentezleyici</a:t>
            </a:r>
            <a:endParaRPr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5" name="Google Shape;65;p14"/>
          <p:cNvSpPr txBox="1"/>
          <p:nvPr/>
        </p:nvSpPr>
        <p:spPr>
          <a:xfrm>
            <a:off x="4013508" y="3249878"/>
            <a:ext cx="4331335" cy="25654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LTC.1. Her zamanki iş yeri/okul</a:t>
            </a:r>
            <a:endParaRPr dirty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6" name="Google Shape;65;p14"/>
          <p:cNvSpPr txBox="1"/>
          <p:nvPr/>
        </p:nvSpPr>
        <p:spPr>
          <a:xfrm>
            <a:off x="4013508" y="3641673"/>
            <a:ext cx="4331335" cy="25654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LTC.2. </a:t>
            </a:r>
            <a:r>
              <a:rPr altLang="en-US"/>
              <a:t>Araba </a:t>
            </a:r>
            <a:r>
              <a:t>sahipliği</a:t>
            </a:r>
            <a:endParaRPr dirty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7" name="Google Shape;65;p14"/>
          <p:cNvSpPr txBox="1"/>
          <p:nvPr/>
        </p:nvSpPr>
        <p:spPr>
          <a:xfrm>
            <a:off x="4013508" y="4425263"/>
            <a:ext cx="4331195" cy="254635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sz="1300" dirty="0"/>
              <a:t>LTC.</a:t>
            </a:r>
            <a:r>
              <a:rPr altLang="en-US" sz="1300" dirty="0"/>
              <a:t>4</a:t>
            </a:r>
            <a:r>
              <a:rPr sz="1300" dirty="0"/>
              <a:t>. </a:t>
            </a:r>
            <a:r>
              <a:rPr sz="1300" dirty="0" err="1"/>
              <a:t>Toplu</a:t>
            </a:r>
            <a:r>
              <a:rPr sz="1300" dirty="0"/>
              <a:t> </a:t>
            </a:r>
            <a:r>
              <a:rPr sz="1300" dirty="0" err="1"/>
              <a:t>taşıma</a:t>
            </a:r>
            <a:r>
              <a:rPr sz="1300" dirty="0"/>
              <a:t>/</a:t>
            </a:r>
            <a:r>
              <a:rPr sz="1300" dirty="0" err="1"/>
              <a:t>paylaşımlı</a:t>
            </a:r>
            <a:r>
              <a:rPr sz="1300" dirty="0"/>
              <a:t> </a:t>
            </a:r>
            <a:r>
              <a:rPr sz="1300" dirty="0" err="1"/>
              <a:t>hareketlilik</a:t>
            </a:r>
            <a:r>
              <a:rPr sz="1300" dirty="0"/>
              <a:t> </a:t>
            </a:r>
            <a:r>
              <a:rPr sz="1300" dirty="0" err="1"/>
              <a:t>hizmeti</a:t>
            </a:r>
            <a:r>
              <a:rPr sz="1300" dirty="0"/>
              <a:t> </a:t>
            </a:r>
            <a:r>
              <a:rPr sz="1300" dirty="0" err="1"/>
              <a:t>üyeliği</a:t>
            </a:r>
            <a:endParaRPr sz="1300" dirty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8" name="Connector de fletxa recta 17"/>
          <p:cNvCxnSpPr>
            <a:stCxn id="15" idx="2"/>
            <a:endCxn id="16" idx="0"/>
          </p:cNvCxnSpPr>
          <p:nvPr/>
        </p:nvCxnSpPr>
        <p:spPr>
          <a:xfrm>
            <a:off x="6179436" y="3506271"/>
            <a:ext cx="0" cy="13525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de fletxa recta 18"/>
          <p:cNvCxnSpPr>
            <a:stCxn id="16" idx="2"/>
            <a:endCxn id="20" idx="0"/>
          </p:cNvCxnSpPr>
          <p:nvPr/>
        </p:nvCxnSpPr>
        <p:spPr>
          <a:xfrm>
            <a:off x="6179493" y="3898213"/>
            <a:ext cx="0" cy="13525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Google Shape;65;p14"/>
          <p:cNvSpPr txBox="1"/>
          <p:nvPr/>
        </p:nvSpPr>
        <p:spPr>
          <a:xfrm>
            <a:off x="4013508" y="4033468"/>
            <a:ext cx="4331335" cy="25654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LTC.</a:t>
            </a:r>
            <a:r>
              <a:rPr altLang="en-US"/>
              <a:t>3</a:t>
            </a:r>
            <a:r>
              <a:t>. Ücretsiz otopark hakkı</a:t>
            </a:r>
          </a:p>
        </p:txBody>
      </p:sp>
      <p:cxnSp>
        <p:nvCxnSpPr>
          <p:cNvPr id="21" name="Connector de fletxa recta 65"/>
          <p:cNvCxnSpPr>
            <a:stCxn id="20" idx="2"/>
            <a:endCxn id="17" idx="0"/>
          </p:cNvCxnSpPr>
          <p:nvPr/>
        </p:nvCxnSpPr>
        <p:spPr>
          <a:xfrm>
            <a:off x="6179493" y="4290008"/>
            <a:ext cx="0" cy="13525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Google Shape;65;p14"/>
          <p:cNvSpPr txBox="1"/>
          <p:nvPr/>
        </p:nvSpPr>
        <p:spPr>
          <a:xfrm>
            <a:off x="4013368" y="2691079"/>
            <a:ext cx="4331335" cy="25654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PS1. Hanehalkı ve bireyler</a:t>
            </a:r>
            <a:endParaRPr dirty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789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22</a:t>
            </a:fld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507381" y="1078549"/>
            <a:ext cx="8028287" cy="3188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Bireylerin tam listesi mevcut olduğunda ve uzun vadeli seçimler belirlendiğinde, </a:t>
            </a:r>
            <a:r>
              <a:rPr b="1"/>
              <a:t>her bir bireye gün içinde gerçekleştirilen kısa vadeli ana faaliyet örüntüleri atanır</a:t>
            </a:r>
            <a:r>
              <a:t>. Genel olarak, faaliyet tabanlı modeller </a:t>
            </a:r>
            <a:r>
              <a:rPr b="1"/>
              <a:t>üç tür faaliyet örüntüsü</a:t>
            </a:r>
            <a:r>
              <a:t> kullanır: zorunlu (iş/okul etkinlikleri), zorunlu olmayan (alışveriş, isteğe bağlı etkinlikler vb.) ve seyahatsiz ( hasta olduğu için seyahat etmeme ve evden çalışma vb.). </a:t>
            </a:r>
          </a:p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Seyahatler, tur serileri (ev veya iş yerinde başlayan ve biten) etrafında düzenlenir Etkinlik konumları belirlendikten sonra, zaman planlaması yapılır (günün saatine göre karar verilir). Son olarak mod seçimi yapılır.</a:t>
            </a:r>
          </a:p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Tüm kararlar logit modele göre alınır (bireysel sosyoekonomik özelliklere ve alternatiflerin özelliklerine göre)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3" name="Google Shape;55;p13"/>
          <p:cNvSpPr txBox="1"/>
          <p:nvPr/>
        </p:nvSpPr>
        <p:spPr>
          <a:xfrm>
            <a:off x="731480" y="569732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Faaliyet Oluşturma</a:t>
            </a:r>
          </a:p>
        </p:txBody>
      </p:sp>
      <p:sp>
        <p:nvSpPr>
          <p:cNvPr id="14" name="Google Shape;56;p13"/>
          <p:cNvSpPr txBox="1"/>
          <p:nvPr/>
        </p:nvSpPr>
        <p:spPr>
          <a:xfrm>
            <a:off x="4777626" y="570757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Faaliyet Planlama</a:t>
            </a:r>
          </a:p>
        </p:txBody>
      </p:sp>
      <p:sp>
        <p:nvSpPr>
          <p:cNvPr id="15" name="Google Shape;57;p13"/>
          <p:cNvSpPr txBox="1"/>
          <p:nvPr/>
        </p:nvSpPr>
        <p:spPr>
          <a:xfrm>
            <a:off x="6798654" y="569732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Modal Seçim</a:t>
            </a:r>
          </a:p>
        </p:txBody>
      </p:sp>
      <p:sp>
        <p:nvSpPr>
          <p:cNvPr id="16" name="Google Shape;58;p13"/>
          <p:cNvSpPr txBox="1"/>
          <p:nvPr/>
        </p:nvSpPr>
        <p:spPr>
          <a:xfrm>
            <a:off x="2984602" y="4437930"/>
            <a:ext cx="2991916" cy="716100"/>
          </a:xfrm>
          <a:prstGeom prst="rect">
            <a:avLst/>
          </a:prstGeom>
          <a:noFill/>
          <a:ln w="28575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E36C09"/>
                </a:solidFill>
                <a:effectLst/>
                <a:uLnTx/>
                <a:uFillTx/>
              </a:defRPr>
            </a:pPr>
            <a:r>
              <a:rPr sz="1500" dirty="0" err="1"/>
              <a:t>Faaliyet</a:t>
            </a:r>
            <a:r>
              <a:rPr sz="1500" dirty="0"/>
              <a:t> </a:t>
            </a:r>
            <a:r>
              <a:rPr sz="1500" dirty="0" err="1"/>
              <a:t>Tabanlı</a:t>
            </a:r>
            <a:r>
              <a:rPr sz="1500" dirty="0"/>
              <a:t> </a:t>
            </a:r>
            <a:r>
              <a:rPr sz="1500" dirty="0" err="1"/>
              <a:t>Modelin</a:t>
            </a:r>
            <a:r>
              <a:rPr sz="1500" dirty="0"/>
              <a:t> </a:t>
            </a:r>
            <a:r>
              <a:rPr sz="1500" dirty="0" err="1"/>
              <a:t>günlük</a:t>
            </a:r>
            <a:r>
              <a:rPr sz="1500" dirty="0"/>
              <a:t> (</a:t>
            </a:r>
            <a:r>
              <a:rPr sz="1500" dirty="0" err="1"/>
              <a:t>kısa</a:t>
            </a:r>
            <a:r>
              <a:rPr sz="1500" dirty="0"/>
              <a:t> </a:t>
            </a:r>
            <a:r>
              <a:rPr sz="1500" dirty="0" err="1"/>
              <a:t>vadeli</a:t>
            </a:r>
            <a:r>
              <a:rPr sz="1500" dirty="0"/>
              <a:t>) </a:t>
            </a:r>
            <a:r>
              <a:rPr sz="1500" dirty="0" err="1"/>
              <a:t>seçim</a:t>
            </a:r>
            <a:r>
              <a:rPr sz="1500" dirty="0"/>
              <a:t> </a:t>
            </a:r>
            <a:r>
              <a:rPr sz="1500" dirty="0" err="1"/>
              <a:t>bileşenleri</a:t>
            </a:r>
            <a:endParaRPr sz="1500" dirty="0"/>
          </a:p>
        </p:txBody>
      </p:sp>
      <p:cxnSp>
        <p:nvCxnSpPr>
          <p:cNvPr id="17" name="Connector de fletxa recta 16"/>
          <p:cNvCxnSpPr>
            <a:cxnSpLocks/>
            <a:stCxn id="16" idx="2"/>
            <a:endCxn id="13" idx="0"/>
          </p:cNvCxnSpPr>
          <p:nvPr/>
        </p:nvCxnSpPr>
        <p:spPr>
          <a:xfrm flipH="1">
            <a:off x="1529480" y="5154030"/>
            <a:ext cx="2951080" cy="54329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8" name="Connector de fletxa recta 17"/>
          <p:cNvCxnSpPr>
            <a:cxnSpLocks/>
            <a:stCxn id="16" idx="2"/>
            <a:endCxn id="14" idx="0"/>
          </p:cNvCxnSpPr>
          <p:nvPr/>
        </p:nvCxnSpPr>
        <p:spPr>
          <a:xfrm>
            <a:off x="4480560" y="5154030"/>
            <a:ext cx="1095066" cy="55354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9" name="Connector de fletxa recta 18"/>
          <p:cNvCxnSpPr>
            <a:cxnSpLocks/>
            <a:stCxn id="16" idx="2"/>
            <a:endCxn id="15" idx="0"/>
          </p:cNvCxnSpPr>
          <p:nvPr/>
        </p:nvCxnSpPr>
        <p:spPr>
          <a:xfrm>
            <a:off x="4480560" y="5154030"/>
            <a:ext cx="3116094" cy="54329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  <p:sp>
        <p:nvSpPr>
          <p:cNvPr id="20" name="Google Shape;56;p13"/>
          <p:cNvSpPr txBox="1"/>
          <p:nvPr/>
        </p:nvSpPr>
        <p:spPr>
          <a:xfrm>
            <a:off x="2756598" y="5697326"/>
            <a:ext cx="1596000" cy="716100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78909C"/>
            </a:solidFill>
            <a:prstDash val="solid"/>
            <a:headEnd type="none" w="sm" len="sm"/>
            <a:tailEnd type="none" w="sm" len="sm"/>
          </a:ln>
          <a:effectLst/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defRPr>
            </a:pPr>
            <a:r>
              <a:t>Faaliyet Konumu</a:t>
            </a:r>
          </a:p>
        </p:txBody>
      </p:sp>
      <p:cxnSp>
        <p:nvCxnSpPr>
          <p:cNvPr id="21" name="Connector de fletxa recta 20"/>
          <p:cNvCxnSpPr>
            <a:cxnSpLocks/>
            <a:stCxn id="16" idx="2"/>
            <a:endCxn id="20" idx="0"/>
          </p:cNvCxnSpPr>
          <p:nvPr/>
        </p:nvCxnSpPr>
        <p:spPr>
          <a:xfrm flipH="1">
            <a:off x="3554598" y="5154030"/>
            <a:ext cx="925962" cy="543296"/>
          </a:xfrm>
          <a:prstGeom prst="straightConnector1">
            <a:avLst/>
          </a:prstGeom>
          <a:noFill/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8474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23</a:t>
            </a:fld>
            <a:endParaRPr/>
          </a:p>
        </p:txBody>
      </p:sp>
      <p:pic>
        <p:nvPicPr>
          <p:cNvPr id="2" name="Imat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889" y="499061"/>
            <a:ext cx="7484726" cy="622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3109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746381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2.6 Yük modellemesi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24</a:t>
            </a:fld>
            <a:endParaRPr/>
          </a:p>
        </p:txBody>
      </p:sp>
      <p:sp>
        <p:nvSpPr>
          <p:cNvPr id="23" name="Google Shape;57;p13"/>
          <p:cNvSpPr txBox="1"/>
          <p:nvPr/>
        </p:nvSpPr>
        <p:spPr>
          <a:xfrm>
            <a:off x="4638934" y="1678781"/>
            <a:ext cx="1829369" cy="48577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pPr>
            <a:r>
              <a:t>Bölge ağları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Google Shape;57;p13"/>
          <p:cNvSpPr txBox="1"/>
          <p:nvPr/>
        </p:nvSpPr>
        <p:spPr>
          <a:xfrm>
            <a:off x="6634422" y="1678781"/>
            <a:ext cx="1829369" cy="48577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pPr>
            <a:r>
              <a:t>Baz-yıl verileri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Google Shape;57;p13"/>
          <p:cNvSpPr txBox="1"/>
          <p:nvPr/>
        </p:nvSpPr>
        <p:spPr>
          <a:xfrm>
            <a:off x="5608103" y="2559843"/>
            <a:ext cx="1829369" cy="48577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pPr>
            <a:r>
              <a:t>Seyahat Üretimi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Google Shape;57;p13"/>
          <p:cNvSpPr txBox="1"/>
          <p:nvPr/>
        </p:nvSpPr>
        <p:spPr>
          <a:xfrm>
            <a:off x="5608099" y="3599647"/>
            <a:ext cx="1829369" cy="48577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pPr>
            <a:r>
              <a:t>Seyahat Dağılımı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Google Shape;57;p13"/>
          <p:cNvSpPr txBox="1"/>
          <p:nvPr/>
        </p:nvSpPr>
        <p:spPr>
          <a:xfrm>
            <a:off x="5608100" y="4645815"/>
            <a:ext cx="1829369" cy="48577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pPr>
            <a:r>
              <a:t>Atama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8" name="Google Shape;57;p13"/>
          <p:cNvSpPr txBox="1"/>
          <p:nvPr/>
        </p:nvSpPr>
        <p:spPr>
          <a:xfrm>
            <a:off x="5608099" y="5341139"/>
            <a:ext cx="1829369" cy="485776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bg1">
                <a:lumMod val="5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chemeClr val="bg1">
                    <a:lumMod val="50000"/>
                  </a:schemeClr>
                </a:solidFill>
              </a:defRPr>
            </a:pPr>
            <a:r>
              <a:t>Değerlendirme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0" name="Connector angular 49"/>
          <p:cNvCxnSpPr>
            <a:stCxn id="47" idx="1"/>
            <a:endCxn id="45" idx="1"/>
          </p:cNvCxnSpPr>
          <p:nvPr/>
        </p:nvCxnSpPr>
        <p:spPr>
          <a:xfrm rot="10800000">
            <a:off x="5608100" y="3842535"/>
            <a:ext cx="1" cy="1046168"/>
          </a:xfrm>
          <a:prstGeom prst="bentConnector3">
            <a:avLst>
              <a:gd name="adj1" fmla="val 22860100000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or angular 50"/>
          <p:cNvCxnSpPr>
            <a:stCxn id="47" idx="1"/>
            <a:endCxn id="44" idx="1"/>
          </p:cNvCxnSpPr>
          <p:nvPr/>
        </p:nvCxnSpPr>
        <p:spPr>
          <a:xfrm rot="10800000" flipH="1">
            <a:off x="5608099" y="2802731"/>
            <a:ext cx="3" cy="2085972"/>
          </a:xfrm>
          <a:prstGeom prst="bentConnector3">
            <a:avLst>
              <a:gd name="adj1" fmla="val -7620000000"/>
            </a:avLst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or angular 51"/>
          <p:cNvCxnSpPr>
            <a:stCxn id="47" idx="3"/>
            <a:endCxn id="48" idx="3"/>
          </p:cNvCxnSpPr>
          <p:nvPr/>
        </p:nvCxnSpPr>
        <p:spPr>
          <a:xfrm flipH="1">
            <a:off x="7437468" y="4888703"/>
            <a:ext cx="1" cy="695324"/>
          </a:xfrm>
          <a:prstGeom prst="bentConnector3">
            <a:avLst>
              <a:gd name="adj1" fmla="val -22860000000"/>
            </a:avLst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or angular 53"/>
          <p:cNvCxnSpPr>
            <a:stCxn id="45" idx="3"/>
            <a:endCxn id="48" idx="3"/>
          </p:cNvCxnSpPr>
          <p:nvPr/>
        </p:nvCxnSpPr>
        <p:spPr>
          <a:xfrm>
            <a:off x="7437468" y="3842535"/>
            <a:ext cx="12700" cy="1741492"/>
          </a:xfrm>
          <a:prstGeom prst="bentConnector3">
            <a:avLst>
              <a:gd name="adj1" fmla="val 1800000"/>
            </a:avLst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or de fletxa recta 54"/>
          <p:cNvCxnSpPr>
            <a:stCxn id="47" idx="2"/>
            <a:endCxn id="48" idx="0"/>
          </p:cNvCxnSpPr>
          <p:nvPr/>
        </p:nvCxnSpPr>
        <p:spPr>
          <a:xfrm flipH="1">
            <a:off x="6522784" y="5131591"/>
            <a:ext cx="1" cy="20954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or angular 55"/>
          <p:cNvCxnSpPr>
            <a:stCxn id="23" idx="2"/>
            <a:endCxn id="44" idx="0"/>
          </p:cNvCxnSpPr>
          <p:nvPr/>
        </p:nvCxnSpPr>
        <p:spPr>
          <a:xfrm rot="16200000" flipH="1">
            <a:off x="5840560" y="1877615"/>
            <a:ext cx="395286" cy="969169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 angular 56"/>
          <p:cNvCxnSpPr>
            <a:stCxn id="24" idx="2"/>
            <a:endCxn id="44" idx="0"/>
          </p:cNvCxnSpPr>
          <p:nvPr/>
        </p:nvCxnSpPr>
        <p:spPr>
          <a:xfrm rot="5400000">
            <a:off x="6838305" y="1849041"/>
            <a:ext cx="395286" cy="1026319"/>
          </a:xfrm>
          <a:prstGeom prst="bentConnector3">
            <a:avLst>
              <a:gd name="adj1" fmla="val 50000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568813" y="1561550"/>
            <a:ext cx="3904002" cy="4102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Yük modellemesi insan hareketliliği kadar gelişmiş değildir. Genellikle, 4 adımlı modele benzeyen Ulaşım Analiz Alanı (TAZ) seviyesinde seyahat üretimi kullanılır.</a:t>
            </a:r>
          </a:p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Yük modelleri genellikle karar verme biriminin Ulaşım Analiz Alanı (TAZ) olduğu aşağıdaki alt bileşenlerden oluşur:</a:t>
            </a:r>
          </a:p>
          <a:p>
            <a:pPr algn="just"/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Kamyon seyahati üretimi/çekimi, TAZ tarafından gerçekleştirilir.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TAZ'a göre seyahat dağılımı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Kamyon günün saatine göre genişleme faktörleri.</a:t>
            </a:r>
          </a:p>
          <a:p>
            <a:pPr lvl="0" algn="just"/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lvl="0"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Nihai çıktı, toplu Başlangıç-Bitiş (OD) matrisleridir.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lnSpc>
                <a:spcPct val="107000"/>
              </a:lnSpc>
              <a:spcAft>
                <a:spcPts val="1800"/>
              </a:spcAft>
            </a:pP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000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25</a:t>
            </a:fld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568813" y="1561550"/>
            <a:ext cx="3569735" cy="4350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Ana ulaşım talebi, aşağıdaki regresörler (her TAZ için) temel alınarak değerlendirilen seyahat üretim oranlarından tahmin edilir.</a:t>
            </a:r>
          </a:p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 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Sanayi arazi kullanımı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Ticari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Ofis ve hizmetler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Hanehalkı</a:t>
            </a:r>
          </a:p>
          <a:p>
            <a:pPr algn="just">
              <a:lnSpc>
                <a:spcPct val="107000"/>
              </a:lnSpc>
              <a:spcAft>
                <a:spcPts val="1800"/>
              </a:spcAft>
            </a:pP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Örnek olarak şekilde, genel bir ofis binasının brüt zemin alanının (Gross Floor Area) karesine bağlı olarak seyahat üretim oranı gösterilmiştir.</a:t>
            </a:r>
          </a:p>
          <a:p>
            <a:pPr algn="just">
              <a:lnSpc>
                <a:spcPct val="107000"/>
              </a:lnSpc>
              <a:spcAft>
                <a:spcPts val="1800"/>
              </a:spcAft>
            </a:pP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8548" y="1476375"/>
            <a:ext cx="5005452" cy="4100512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721838" y="5709085"/>
            <a:ext cx="356973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 i="1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Seyahat üretim oranı örneği</a:t>
            </a:r>
            <a:endParaRPr lang="en-US" sz="16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048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16;p25" descr="plantilla_fons_contraportada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-11920" y="-10878"/>
            <a:ext cx="9155919" cy="68688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o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>
              <a:defRPr sz="2800" b="1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3. Veri İhtiyaçları</a:t>
            </a:r>
            <a:endParaRPr lang="es-ES" sz="2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 smtClean="0"/>
              <a:t>26</a:t>
            </a:fld>
            <a:endParaRPr lang="ca-ES"/>
          </a:p>
        </p:txBody>
      </p:sp>
      <p:pic>
        <p:nvPicPr>
          <p:cNvPr id="6" name="Google Shape;29;p18" descr="logo_cenit_peti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7531" y="316299"/>
            <a:ext cx="725016" cy="444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0055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746381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3.1 Bilgi kaynakları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27</a:t>
            </a:fld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568812" y="1561550"/>
            <a:ext cx="783769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Modellerin kalibrasyonu ve doğrulanması için kullanılan bilgi kaynakları, mevcut verilere veya toplanması gereken verilere ve yapılacak anketlere dayalı olarak kategorilendirilebilir.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18" name="Imatge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1" y="2552204"/>
            <a:ext cx="7837691" cy="4106295"/>
          </a:xfrm>
          <a:prstGeom prst="rect">
            <a:avLst/>
          </a:prstGeom>
          <a:noFill/>
        </p:spPr>
      </p:pic>
      <p:pic>
        <p:nvPicPr>
          <p:cNvPr id="19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32" y="3540680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3516862"/>
            <a:ext cx="224916" cy="224916"/>
          </a:xfrm>
          <a:prstGeom prst="rect">
            <a:avLst/>
          </a:prstGeom>
        </p:spPr>
      </p:pic>
      <p:pic>
        <p:nvPicPr>
          <p:cNvPr id="21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3905444"/>
            <a:ext cx="224916" cy="224916"/>
          </a:xfrm>
          <a:prstGeom prst="rect">
            <a:avLst/>
          </a:prstGeom>
        </p:spPr>
      </p:pic>
      <p:pic>
        <p:nvPicPr>
          <p:cNvPr id="22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4294026"/>
            <a:ext cx="224916" cy="224916"/>
          </a:xfrm>
          <a:prstGeom prst="rect">
            <a:avLst/>
          </a:prstGeom>
        </p:spPr>
      </p:pic>
      <p:pic>
        <p:nvPicPr>
          <p:cNvPr id="25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4682608"/>
            <a:ext cx="224916" cy="224916"/>
          </a:xfrm>
          <a:prstGeom prst="rect">
            <a:avLst/>
          </a:prstGeom>
        </p:spPr>
      </p:pic>
      <p:pic>
        <p:nvPicPr>
          <p:cNvPr id="26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361" y="5071190"/>
            <a:ext cx="224916" cy="224916"/>
          </a:xfrm>
          <a:prstGeom prst="rect">
            <a:avLst/>
          </a:prstGeom>
        </p:spPr>
      </p:pic>
      <p:pic>
        <p:nvPicPr>
          <p:cNvPr id="27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5459772"/>
            <a:ext cx="224916" cy="224916"/>
          </a:xfrm>
          <a:prstGeom prst="rect">
            <a:avLst/>
          </a:prstGeom>
        </p:spPr>
      </p:pic>
      <p:pic>
        <p:nvPicPr>
          <p:cNvPr id="28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90" y="5207466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5927365"/>
            <a:ext cx="224916" cy="224916"/>
          </a:xfrm>
          <a:prstGeom prst="rect">
            <a:avLst/>
          </a:prstGeom>
        </p:spPr>
      </p:pic>
      <p:pic>
        <p:nvPicPr>
          <p:cNvPr id="30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516" y="6318670"/>
            <a:ext cx="224916" cy="224916"/>
          </a:xfrm>
          <a:prstGeom prst="rect">
            <a:avLst/>
          </a:prstGeom>
        </p:spPr>
      </p:pic>
      <p:pic>
        <p:nvPicPr>
          <p:cNvPr id="31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448" y="4682608"/>
            <a:ext cx="224916" cy="224916"/>
          </a:xfrm>
          <a:prstGeom prst="rect">
            <a:avLst/>
          </a:prstGeom>
        </p:spPr>
      </p:pic>
      <p:pic>
        <p:nvPicPr>
          <p:cNvPr id="32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31" y="6343224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448" y="5130570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419" y="3203031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8538" y="3151121"/>
            <a:ext cx="224916" cy="224916"/>
          </a:xfrm>
          <a:prstGeom prst="rect">
            <a:avLst/>
          </a:prstGeom>
        </p:spPr>
      </p:pic>
      <p:pic>
        <p:nvPicPr>
          <p:cNvPr id="36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3448" y="3540680"/>
            <a:ext cx="224916" cy="224916"/>
          </a:xfrm>
          <a:prstGeom prst="rect">
            <a:avLst/>
          </a:prstGeom>
        </p:spPr>
      </p:pic>
      <p:pic>
        <p:nvPicPr>
          <p:cNvPr id="37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2043" y="3876184"/>
            <a:ext cx="224916" cy="224916"/>
          </a:xfrm>
          <a:prstGeom prst="rect">
            <a:avLst/>
          </a:prstGeom>
        </p:spPr>
      </p:pic>
      <p:pic>
        <p:nvPicPr>
          <p:cNvPr id="38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388" y="4052722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4514" y="4305898"/>
            <a:ext cx="224916" cy="224916"/>
          </a:xfrm>
          <a:prstGeom prst="rect">
            <a:avLst/>
          </a:prstGeom>
        </p:spPr>
      </p:pic>
      <p:pic>
        <p:nvPicPr>
          <p:cNvPr id="40" name="Picture 2" descr="Truck Icon, Transparent Truck.PNG Images &amp; Vector - FreeIcons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60" y="6404744"/>
            <a:ext cx="278084" cy="17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2">
            <a:extLst>
              <a:ext uri="{FF2B5EF4-FFF2-40B4-BE49-F238E27FC236}">
                <a16:creationId xmlns:a16="http://schemas.microsoft.com/office/drawing/2014/main" id="{C35E7A50-4325-DD80-8589-65B6125FC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5902" y="6059153"/>
            <a:ext cx="224916" cy="224916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5817479" y="6012809"/>
            <a:ext cx="2430975" cy="280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sz="1200" dirty="0" err="1"/>
              <a:t>İnsan</a:t>
            </a:r>
            <a:r>
              <a:rPr lang="tr-TR" sz="1200" dirty="0"/>
              <a:t> </a:t>
            </a:r>
            <a:r>
              <a:rPr sz="1200" dirty="0" err="1"/>
              <a:t>hareketliliğini</a:t>
            </a:r>
            <a:r>
              <a:rPr lang="tr-TR" sz="1200" dirty="0"/>
              <a:t> </a:t>
            </a:r>
            <a:r>
              <a:rPr sz="1200" dirty="0" err="1"/>
              <a:t>modelleme</a:t>
            </a:r>
            <a:endParaRPr lang="en-US" sz="12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817479" y="6335654"/>
            <a:ext cx="2430975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dirty="0" err="1"/>
              <a:t>Yük</a:t>
            </a:r>
            <a:r>
              <a:rPr dirty="0"/>
              <a:t> </a:t>
            </a:r>
            <a:r>
              <a:rPr lang="tr-TR" dirty="0"/>
              <a:t>modellemesi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4141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746381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3.2 Veri ihtiyaçları örneği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28</a:t>
            </a:fld>
            <a:endParaRPr/>
          </a:p>
        </p:txBody>
      </p:sp>
      <p:graphicFrame>
        <p:nvGraphicFramePr>
          <p:cNvPr id="3" name="Tau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866372"/>
              </p:ext>
            </p:extLst>
          </p:nvPr>
        </p:nvGraphicFramePr>
        <p:xfrm>
          <a:off x="454699" y="2060105"/>
          <a:ext cx="7868942" cy="3844418"/>
        </p:xfrm>
        <a:graphic>
          <a:graphicData uri="http://schemas.openxmlformats.org/drawingml/2006/table">
            <a:tbl>
              <a:tblPr firstRow="1" firstCol="1"/>
              <a:tblGrid>
                <a:gridCol w="1694612">
                  <a:extLst>
                    <a:ext uri="{9D8B030D-6E8A-4147-A177-3AD203B41FA5}">
                      <a16:colId xmlns:a16="http://schemas.microsoft.com/office/drawing/2014/main" val="572311585"/>
                    </a:ext>
                  </a:extLst>
                </a:gridCol>
                <a:gridCol w="3880894">
                  <a:extLst>
                    <a:ext uri="{9D8B030D-6E8A-4147-A177-3AD203B41FA5}">
                      <a16:colId xmlns:a16="http://schemas.microsoft.com/office/drawing/2014/main" val="2263585021"/>
                    </a:ext>
                  </a:extLst>
                </a:gridCol>
                <a:gridCol w="2293436">
                  <a:extLst>
                    <a:ext uri="{9D8B030D-6E8A-4147-A177-3AD203B41FA5}">
                      <a16:colId xmlns:a16="http://schemas.microsoft.com/office/drawing/2014/main" val="41332696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Kaynak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Veri gereksinimleri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Kullanım Alanı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190192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Hanehalkı Araştırması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Hanehalkı özellikleri: konum, birey sayısı, çalışanlar ve araç sahipliği. 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1. Popülasyon Sentezleyici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71363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Bireylerin özellikleri: yaş, cinsiyet, gelir, eğitim düzeyi, ehliyet,  iş/okul konumu, toplu taşıma aboneliği , paylaşımlı hareketlilik hizmeti aboneliği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1. Popülasyon Sentezleyici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7878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Hanehalkının her bir bireyi için, katılım gösterilen faaliyet türü, gün içindeki hareket ve varış zamanı, etkinlik süresi, bireyin kullandığı ulaşım modları gibi bilgiler bulunmaktadır.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Faaliyet Oluşturucu Tüm modeller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5048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arazi kullanım verisi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Ekonomik sektör yoğunlukları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Faaliyet Oluşturma/Konum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74795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İstihdam işyerleri</a:t>
                      </a:r>
                      <a:endParaRPr lang="es-E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defRPr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Faaliyet Konumu</a:t>
                      </a:r>
                      <a:endParaRPr lang="es-E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892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901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29</a:t>
            </a:fld>
            <a:endParaRPr/>
          </a:p>
        </p:txBody>
      </p:sp>
      <p:graphicFrame>
        <p:nvGraphicFramePr>
          <p:cNvPr id="7" name="Tau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381726"/>
              </p:ext>
            </p:extLst>
          </p:nvPr>
        </p:nvGraphicFramePr>
        <p:xfrm>
          <a:off x="556182" y="3144031"/>
          <a:ext cx="8100203" cy="1577721"/>
        </p:xfrm>
        <a:graphic>
          <a:graphicData uri="http://schemas.openxmlformats.org/drawingml/2006/table">
            <a:tbl>
              <a:tblPr firstRow="1" firstCol="1"/>
              <a:tblGrid>
                <a:gridCol w="734653">
                  <a:extLst>
                    <a:ext uri="{9D8B030D-6E8A-4147-A177-3AD203B41FA5}">
                      <a16:colId xmlns:a16="http://schemas.microsoft.com/office/drawing/2014/main" val="4139179296"/>
                    </a:ext>
                  </a:extLst>
                </a:gridCol>
                <a:gridCol w="1121030">
                  <a:extLst>
                    <a:ext uri="{9D8B030D-6E8A-4147-A177-3AD203B41FA5}">
                      <a16:colId xmlns:a16="http://schemas.microsoft.com/office/drawing/2014/main" val="326851813"/>
                    </a:ext>
                  </a:extLst>
                </a:gridCol>
                <a:gridCol w="4526295">
                  <a:extLst>
                    <a:ext uri="{9D8B030D-6E8A-4147-A177-3AD203B41FA5}">
                      <a16:colId xmlns:a16="http://schemas.microsoft.com/office/drawing/2014/main" val="1244284421"/>
                    </a:ext>
                  </a:extLst>
                </a:gridCol>
                <a:gridCol w="1718225">
                  <a:extLst>
                    <a:ext uri="{9D8B030D-6E8A-4147-A177-3AD203B41FA5}">
                      <a16:colId xmlns:a16="http://schemas.microsoft.com/office/drawing/2014/main" val="3022593496"/>
                    </a:ext>
                  </a:extLst>
                </a:gridCol>
              </a:tblGrid>
              <a:tr h="1520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No 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Alt-Model</a:t>
                      </a:r>
                      <a:endParaRPr lang="es-E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Kalibrasyon</a:t>
                      </a:r>
                      <a:endParaRPr lang="es-E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defRPr sz="14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Verinin Kaynağı</a:t>
                      </a:r>
                      <a:endParaRPr lang="es-E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508038"/>
                  </a:ext>
                </a:extLst>
              </a:tr>
              <a:tr h="11062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 sz="14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Tur. 1</a:t>
                      </a:r>
                      <a:endParaRPr lang="es-ES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defRPr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Tur Mod seçimi</a:t>
                      </a:r>
                      <a:endParaRPr lang="es-E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defRPr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Amacına ve moduna göre turlar</a:t>
                      </a:r>
                      <a:endParaRPr lang="es-E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defRPr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Mod ve başlangıç/varışa göre toplu taşıma turları</a:t>
                      </a:r>
                      <a:endParaRPr lang="es-E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defRPr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Hanehalkı otomobil sahiplik oranına göre tur ulaşım modu seçim dağılımı. </a:t>
                      </a:r>
                      <a:endParaRPr lang="es-E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defRPr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Tur ulaşım modu ve faaliyet amacına göre ortalama seyahat sayısı.</a:t>
                      </a:r>
                      <a:endParaRPr lang="es-E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defRPr sz="14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defRPr>
                      </a:pPr>
                      <a:r>
                        <a:t>Hanehalkı anketi ve toplu taşıma anketi</a:t>
                      </a:r>
                      <a:endParaRPr lang="es-E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4B08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592785"/>
                  </a:ext>
                </a:extLst>
              </a:tr>
            </a:tbl>
          </a:graphicData>
        </a:graphic>
      </p:graphicFrame>
      <p:sp>
        <p:nvSpPr>
          <p:cNvPr id="22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7463816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3.3 Kalibrasyon Süreci</a:t>
            </a:r>
            <a:endParaRPr sz="2000" dirty="0"/>
          </a:p>
        </p:txBody>
      </p:sp>
      <p:sp>
        <p:nvSpPr>
          <p:cNvPr id="18" name="Rectangle 17"/>
          <p:cNvSpPr/>
          <p:nvPr/>
        </p:nvSpPr>
        <p:spPr>
          <a:xfrm>
            <a:off x="454699" y="1798812"/>
            <a:ext cx="8201686" cy="870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1800"/>
              </a:spcAft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Model kalibrasyonu, ulaşım modeli içindeki parametreleri ve değişkenleri ayarlayarak ve geliştirerek gerçek dünyadan gözlenen veya ölçülen verilerle (yukarıda sunulan veri kaynakları) çıktılarını uyumlu hale getirmek için tekrarlayan bir süreçtir.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444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16;p25" descr="plantilla_fons_contraportada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-11920" y="-10878"/>
            <a:ext cx="9155919" cy="686887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o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>
              <a:defRPr sz="2800" b="1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1. Ulaşım Modellemesine Giriş</a:t>
            </a:r>
            <a:endParaRPr lang="es-ES" sz="28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 smtClean="0"/>
              <a:t>3</a:t>
            </a:fld>
            <a:endParaRPr lang="ca-ES"/>
          </a:p>
        </p:txBody>
      </p:sp>
      <p:pic>
        <p:nvPicPr>
          <p:cNvPr id="6" name="Google Shape;29;p18" descr="logo_cenit_petit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7531" y="316299"/>
            <a:ext cx="725016" cy="4446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32064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30</a:t>
            </a:fld>
            <a:endParaRPr/>
          </a:p>
        </p:txBody>
      </p:sp>
      <p:pic>
        <p:nvPicPr>
          <p:cNvPr id="9" name="Imat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9963" y="2435694"/>
            <a:ext cx="4110086" cy="2657443"/>
          </a:xfrm>
          <a:prstGeom prst="rect">
            <a:avLst/>
          </a:prstGeom>
        </p:spPr>
      </p:pic>
      <p:pic>
        <p:nvPicPr>
          <p:cNvPr id="11" name="Imatg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49" y="2435694"/>
            <a:ext cx="4110086" cy="265744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809349" y="4649097"/>
            <a:ext cx="486030" cy="249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07000"/>
              </a:lnSpc>
              <a:defRPr sz="1000" i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t>Mod</a:t>
            </a:r>
            <a:endParaRPr lang="es-ES" sz="1100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4287" y="1500318"/>
            <a:ext cx="7762184" cy="607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defRPr sz="16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t>Örneğin, Tur ulaşım modu seçim modeli, ev halkı anketinden elde edilen "Amaçlarına ve modlara göre turlar" ile doğrulanabilir.</a:t>
            </a:r>
            <a:endParaRPr lang="es-ES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135163" y="4764107"/>
            <a:ext cx="548854" cy="256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defRPr sz="1000" i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t>Mod</a:t>
            </a:r>
            <a:endParaRPr lang="es-ES" sz="1100" i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0606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31</a:t>
            </a:fld>
            <a:endParaRPr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038FA843-FA1C-6C44-9736-4653F33E08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38" t="21581" r="15567" b="23450"/>
          <a:stretch/>
        </p:blipFill>
        <p:spPr>
          <a:xfrm>
            <a:off x="461913" y="2492876"/>
            <a:ext cx="7927711" cy="361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645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32</a:t>
            </a:fld>
            <a:endParaRPr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2D25D219-1B74-184C-AD6F-14A0F1C690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82" t="5360" r="29253" b="23301"/>
          <a:stretch/>
        </p:blipFill>
        <p:spPr>
          <a:xfrm>
            <a:off x="509049" y="989953"/>
            <a:ext cx="7786540" cy="489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785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2738" y="5674660"/>
            <a:ext cx="2117874" cy="4286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" name="Google Shape;197;p15"/>
          <p:cNvGrpSpPr/>
          <p:nvPr/>
        </p:nvGrpSpPr>
        <p:grpSpPr>
          <a:xfrm>
            <a:off x="5000131" y="5223025"/>
            <a:ext cx="3480481" cy="1377221"/>
            <a:chOff x="5000131" y="5223025"/>
            <a:chExt cx="3480481" cy="1377221"/>
          </a:xfrm>
        </p:grpSpPr>
        <p:sp>
          <p:nvSpPr>
            <p:cNvPr id="198" name="Google Shape;198;p15"/>
            <p:cNvSpPr/>
            <p:nvPr/>
          </p:nvSpPr>
          <p:spPr>
            <a:xfrm>
              <a:off x="5000131" y="5223025"/>
              <a:ext cx="1987788" cy="3077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defRPr sz="1400" b="1">
                  <a:solidFill>
                    <a:srgbClr val="A5A5A5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Araştırma grubu: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99" name="Google Shape;199;p1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362738" y="5674659"/>
              <a:ext cx="2117874" cy="92558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519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1.1. Ulaşım Modellemesine Giriş</a:t>
            </a:r>
            <a:endParaRPr sz="2000" dirty="0"/>
          </a:p>
        </p:txBody>
      </p:sp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4</a:t>
            </a:fld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54699" y="191347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buSzPts val="1200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İnsanların hareketlilik davranışı karmaşıktır. İnsanların bireysel ihtiyaçlarını, becerilerini ve sınırlamalarını göz önünde bulundurarak çeşitli düzeylerde aldıkları birçok bireysel kararı içerir. </a:t>
            </a:r>
            <a:endParaRPr lang="en-U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lvl="0" algn="just">
              <a:buSzPts val="1200"/>
            </a:pPr>
            <a:endParaRPr lang="es-ES" sz="1600" dirty="0">
              <a:solidFill>
                <a:schemeClr val="dk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lvl="0" algn="just">
              <a:buSzPts val="1200"/>
              <a:defRPr sz="1600">
                <a:solidFill>
                  <a:schemeClr val="dk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Daha karmaşık modellere doğru ilerleyen bazı unsurlar:</a:t>
            </a:r>
          </a:p>
          <a:p>
            <a:pPr lvl="0" algn="just">
              <a:buSzPts val="1200"/>
            </a:pPr>
            <a:endParaRPr lang="en-US" sz="1600" dirty="0">
              <a:solidFill>
                <a:schemeClr val="dk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SzPts val="1200"/>
              <a:buFont typeface="Arial" panose="020B0604020202020204" pitchFamily="34" charset="0"/>
              <a:buChar char="•"/>
              <a:defRPr sz="1600">
                <a:solidFill>
                  <a:schemeClr val="dk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Seyahat örüntülerinde karmaşıklık.</a:t>
            </a:r>
          </a:p>
          <a:p>
            <a:pPr marL="285750" lvl="0" indent="-285750" algn="just">
              <a:buSzPts val="1200"/>
              <a:buFont typeface="Arial" panose="020B0604020202020204" pitchFamily="34" charset="0"/>
              <a:buChar char="•"/>
              <a:defRPr sz="1600">
                <a:solidFill>
                  <a:schemeClr val="dk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Ulaşım talebi politikalarında artan karmaşıklık.</a:t>
            </a:r>
          </a:p>
          <a:p>
            <a:pPr marL="285750" lvl="0" indent="-285750" algn="just">
              <a:buSzPts val="1200"/>
              <a:buFont typeface="Arial" panose="020B0604020202020204" pitchFamily="34" charset="0"/>
              <a:buChar char="•"/>
              <a:defRPr sz="1600">
                <a:solidFill>
                  <a:schemeClr val="dk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Nüfusun davranışıyla ilgili yeni büyük veri kaynakları (cep telefonları, GPS, sosyal ağlar...).</a:t>
            </a:r>
            <a:endParaRPr lang="es-ES" sz="1200" dirty="0">
              <a:solidFill>
                <a:schemeClr val="dk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9" name="Google Shape;195;p8"/>
          <p:cNvSpPr txBox="1"/>
          <p:nvPr/>
        </p:nvSpPr>
        <p:spPr>
          <a:xfrm>
            <a:off x="6329428" y="1913470"/>
            <a:ext cx="2166132" cy="498245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4 aşamalı model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96;p8"/>
          <p:cNvSpPr txBox="1"/>
          <p:nvPr/>
        </p:nvSpPr>
        <p:spPr>
          <a:xfrm>
            <a:off x="6329428" y="3594413"/>
            <a:ext cx="2166132" cy="589348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Aktivite tabanlı modeller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97;p8"/>
          <p:cNvSpPr txBox="1"/>
          <p:nvPr/>
        </p:nvSpPr>
        <p:spPr>
          <a:xfrm>
            <a:off x="6329428" y="5366461"/>
            <a:ext cx="2166132" cy="462992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Fail tabanlı modeller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2" name="Google Shape;198;p8"/>
          <p:cNvCxnSpPr>
            <a:stCxn id="9" idx="2"/>
            <a:endCxn id="10" idx="0"/>
          </p:cNvCxnSpPr>
          <p:nvPr/>
        </p:nvCxnSpPr>
        <p:spPr>
          <a:xfrm>
            <a:off x="7412494" y="2411715"/>
            <a:ext cx="0" cy="1182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" name="Google Shape;199;p8"/>
          <p:cNvCxnSpPr>
            <a:stCxn id="10" idx="2"/>
            <a:endCxn id="11" idx="0"/>
          </p:cNvCxnSpPr>
          <p:nvPr/>
        </p:nvCxnSpPr>
        <p:spPr>
          <a:xfrm>
            <a:off x="7412494" y="4183761"/>
            <a:ext cx="0" cy="11826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4" name="Google Shape;200;p8"/>
          <p:cNvSpPr txBox="1"/>
          <p:nvPr/>
        </p:nvSpPr>
        <p:spPr>
          <a:xfrm>
            <a:off x="6329428" y="2428465"/>
            <a:ext cx="108306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1950'le</a:t>
            </a:r>
            <a:r>
              <a:rPr lang="tr-TR" dirty="0"/>
              <a:t>r</a:t>
            </a:r>
            <a:endParaRPr dirty="0"/>
          </a:p>
        </p:txBody>
      </p:sp>
      <p:sp>
        <p:nvSpPr>
          <p:cNvPr id="15" name="Google Shape;201;p8"/>
          <p:cNvSpPr txBox="1"/>
          <p:nvPr/>
        </p:nvSpPr>
        <p:spPr>
          <a:xfrm>
            <a:off x="6329427" y="4242020"/>
            <a:ext cx="1083063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1970'ler</a:t>
            </a:r>
          </a:p>
        </p:txBody>
      </p:sp>
      <p:sp>
        <p:nvSpPr>
          <p:cNvPr id="16" name="Google Shape;202;p8"/>
          <p:cNvSpPr txBox="1"/>
          <p:nvPr/>
        </p:nvSpPr>
        <p:spPr>
          <a:xfrm>
            <a:off x="6329428" y="5833125"/>
            <a:ext cx="1083062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2000'ler</a:t>
            </a:r>
          </a:p>
        </p:txBody>
      </p:sp>
    </p:spTree>
    <p:extLst>
      <p:ext uri="{BB962C8B-B14F-4D97-AF65-F5344CB8AC3E}">
        <p14:creationId xmlns:p14="http://schemas.microsoft.com/office/powerpoint/2010/main" val="2457148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5</a:t>
            </a:fld>
            <a:endParaRPr/>
          </a:p>
        </p:txBody>
      </p:sp>
      <p:sp>
        <p:nvSpPr>
          <p:cNvPr id="4" name="Google Shape;301;p20"/>
          <p:cNvSpPr txBox="1">
            <a:spLocks noGrp="1"/>
          </p:cNvSpPr>
          <p:nvPr>
            <p:ph type="body" idx="2"/>
          </p:nvPr>
        </p:nvSpPr>
        <p:spPr>
          <a:xfrm>
            <a:off x="1762813" y="6412959"/>
            <a:ext cx="6353666" cy="308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/>
          <a:p>
            <a:pPr marL="0" lvl="0" indent="0" algn="just">
              <a:spcBef>
                <a:spcPts val="0"/>
              </a:spcBef>
              <a:buSzPts val="1200"/>
              <a:defRPr i="1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Ulaşım amacıyla yapılan seçimlerin şematik gösterimi</a:t>
            </a:r>
            <a:endParaRPr sz="1050" i="1" dirty="0">
              <a:solidFill>
                <a:schemeClr val="dk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7704" y="1276190"/>
            <a:ext cx="35713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Yukarıdakiler göz önünde bulundurulduğunda, </a:t>
            </a:r>
            <a:r>
              <a:rPr b="1"/>
              <a:t>insan hareketliliği, bir bireyin çeşitli faktörlerin ve sınırlamaların etkisi ile  yaptığı bir dizi seçim olarak anlaşılabilir</a:t>
            </a:r>
            <a:r>
              <a:t>.</a:t>
            </a:r>
          </a:p>
          <a:p>
            <a:pPr algn="just"/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defRPr altLang="es-ES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Genel olarak, taşımacılıkta mevcut seçenekler şunlardır:</a:t>
            </a:r>
            <a:endParaRPr lang="es-ES" alt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/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11" y="3780192"/>
            <a:ext cx="6524274" cy="2347231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692434" y="1276190"/>
            <a:ext cx="4305935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Varış yeri (bir etkinliğe katılım)</a:t>
            </a:r>
            <a:endParaRPr lang="es-ES" altLang="es-ES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Mod seçimi</a:t>
            </a:r>
            <a:endParaRPr lang="es-ES" altLang="es-ES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Özel ulaşım sistemi</a:t>
            </a:r>
            <a:endParaRPr lang="es-ES" altLang="es-ES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Toplu taşıma sistemi</a:t>
            </a:r>
            <a:endParaRPr lang="es-ES" altLang="es-ES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Aktif hareketlilik (yürüyüş, bisiklet vb.)</a:t>
            </a:r>
            <a:endParaRPr lang="es-ES" altLang="es-ES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Güzergah seçimi</a:t>
            </a:r>
            <a:endParaRPr lang="es-ES" altLang="es-ES" dirty="0">
              <a:solidFill>
                <a:srgbClr val="000000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altLang="es-ES">
                <a:solidFill>
                  <a:srgbClr val="0000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Kalkış saati (varış saatine bağlı olarak)</a:t>
            </a:r>
          </a:p>
        </p:txBody>
      </p:sp>
    </p:spTree>
    <p:extLst>
      <p:ext uri="{BB962C8B-B14F-4D97-AF65-F5344CB8AC3E}">
        <p14:creationId xmlns:p14="http://schemas.microsoft.com/office/powerpoint/2010/main" val="50821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6</a:t>
            </a:fld>
            <a:endParaRPr/>
          </a:p>
        </p:txBody>
      </p:sp>
      <p:sp>
        <p:nvSpPr>
          <p:cNvPr id="2" name="Rectangle 1"/>
          <p:cNvSpPr/>
          <p:nvPr/>
        </p:nvSpPr>
        <p:spPr>
          <a:xfrm>
            <a:off x="286506" y="1100978"/>
            <a:ext cx="47927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Kesikli</a:t>
            </a:r>
            <a:r>
              <a:rPr b="1" dirty="0"/>
              <a:t> </a:t>
            </a:r>
            <a:r>
              <a:rPr b="1" dirty="0" err="1"/>
              <a:t>seçim</a:t>
            </a:r>
            <a:r>
              <a:rPr b="1" dirty="0"/>
              <a:t> </a:t>
            </a:r>
            <a:r>
              <a:rPr b="1" dirty="0" err="1"/>
              <a:t>modelleri</a:t>
            </a:r>
            <a:r>
              <a:rPr b="1" dirty="0"/>
              <a:t> </a:t>
            </a:r>
            <a:r>
              <a:rPr dirty="0"/>
              <a:t>(</a:t>
            </a:r>
            <a:r>
              <a:rPr dirty="0" err="1"/>
              <a:t>örn</a:t>
            </a:r>
            <a:r>
              <a:rPr dirty="0"/>
              <a:t>. logit), </a:t>
            </a:r>
            <a:r>
              <a:rPr dirty="0" err="1"/>
              <a:t>bir</a:t>
            </a:r>
            <a:r>
              <a:rPr dirty="0"/>
              <a:t> </a:t>
            </a:r>
            <a:r>
              <a:rPr dirty="0" err="1"/>
              <a:t>bireyin</a:t>
            </a:r>
            <a:r>
              <a:rPr dirty="0"/>
              <a:t> </a:t>
            </a:r>
            <a:r>
              <a:rPr dirty="0" err="1"/>
              <a:t>bir</a:t>
            </a:r>
            <a:r>
              <a:rPr dirty="0"/>
              <a:t> dizi </a:t>
            </a:r>
            <a:r>
              <a:rPr dirty="0" err="1"/>
              <a:t>alternatif</a:t>
            </a:r>
            <a:r>
              <a:rPr dirty="0"/>
              <a:t> </a:t>
            </a:r>
            <a:r>
              <a:rPr dirty="0" err="1"/>
              <a:t>arasından</a:t>
            </a:r>
            <a:r>
              <a:rPr dirty="0"/>
              <a:t> </a:t>
            </a:r>
            <a:r>
              <a:rPr dirty="0" err="1"/>
              <a:t>bir</a:t>
            </a:r>
            <a:r>
              <a:rPr dirty="0"/>
              <a:t> </a:t>
            </a:r>
            <a:r>
              <a:rPr dirty="0" err="1"/>
              <a:t>seçeneği</a:t>
            </a:r>
            <a:r>
              <a:rPr dirty="0"/>
              <a:t> </a:t>
            </a:r>
            <a:r>
              <a:rPr dirty="0" err="1"/>
              <a:t>seçme</a:t>
            </a:r>
            <a:r>
              <a:rPr dirty="0"/>
              <a:t> </a:t>
            </a:r>
            <a:r>
              <a:rPr dirty="0" err="1"/>
              <a:t>olasılığını</a:t>
            </a:r>
            <a:r>
              <a:rPr dirty="0"/>
              <a:t> </a:t>
            </a:r>
            <a:r>
              <a:rPr dirty="0" err="1"/>
              <a:t>belirtir</a:t>
            </a:r>
            <a:r>
              <a:rPr dirty="0"/>
              <a:t>. 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/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dirty="0" err="1"/>
              <a:t>Seçim</a:t>
            </a:r>
            <a:r>
              <a:rPr dirty="0"/>
              <a:t> </a:t>
            </a:r>
            <a:r>
              <a:rPr dirty="0" err="1"/>
              <a:t>modelleri</a:t>
            </a:r>
            <a:r>
              <a:rPr dirty="0"/>
              <a:t>, her </a:t>
            </a:r>
            <a:r>
              <a:rPr dirty="0" err="1"/>
              <a:t>bireyin</a:t>
            </a:r>
            <a:r>
              <a:rPr dirty="0"/>
              <a:t> </a:t>
            </a:r>
            <a:r>
              <a:rPr dirty="0" err="1"/>
              <a:t>yaptığı</a:t>
            </a:r>
            <a:r>
              <a:rPr dirty="0"/>
              <a:t> </a:t>
            </a:r>
            <a:r>
              <a:rPr dirty="0" err="1"/>
              <a:t>seçimi</a:t>
            </a:r>
            <a:r>
              <a:rPr dirty="0"/>
              <a:t> </a:t>
            </a:r>
            <a:r>
              <a:rPr dirty="0" err="1"/>
              <a:t>istatistiksel</a:t>
            </a:r>
            <a:r>
              <a:rPr dirty="0"/>
              <a:t> </a:t>
            </a:r>
            <a:r>
              <a:rPr dirty="0" err="1"/>
              <a:t>olarak</a:t>
            </a:r>
            <a:r>
              <a:rPr dirty="0"/>
              <a:t> </a:t>
            </a:r>
            <a:r>
              <a:rPr dirty="0" err="1"/>
              <a:t>bireyin</a:t>
            </a:r>
            <a:r>
              <a:rPr dirty="0"/>
              <a:t> </a:t>
            </a:r>
            <a:r>
              <a:rPr dirty="0" err="1"/>
              <a:t>özellikleri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bireye</a:t>
            </a:r>
            <a:r>
              <a:rPr dirty="0"/>
              <a:t> </a:t>
            </a:r>
            <a:r>
              <a:rPr dirty="0" err="1"/>
              <a:t>sunulan</a:t>
            </a:r>
            <a:r>
              <a:rPr dirty="0"/>
              <a:t> </a:t>
            </a:r>
            <a:r>
              <a:rPr dirty="0" err="1"/>
              <a:t>alternatiflerin</a:t>
            </a:r>
            <a:r>
              <a:rPr dirty="0"/>
              <a:t> </a:t>
            </a:r>
            <a:r>
              <a:rPr dirty="0" err="1"/>
              <a:t>özellikleriyle</a:t>
            </a:r>
            <a:r>
              <a:rPr dirty="0"/>
              <a:t> </a:t>
            </a:r>
            <a:r>
              <a:rPr dirty="0" err="1"/>
              <a:t>ilişkilendirir</a:t>
            </a:r>
            <a:r>
              <a:rPr dirty="0"/>
              <a:t>.</a:t>
            </a:r>
          </a:p>
          <a:p>
            <a:pPr algn="just"/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lvl="0" algn="just"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dirty="0" err="1"/>
              <a:t>Genellikle</a:t>
            </a:r>
            <a:r>
              <a:rPr dirty="0"/>
              <a:t> </a:t>
            </a:r>
            <a:r>
              <a:rPr dirty="0" err="1"/>
              <a:t>seçimleri</a:t>
            </a:r>
            <a:r>
              <a:rPr dirty="0"/>
              <a:t> </a:t>
            </a:r>
            <a:r>
              <a:rPr dirty="0" err="1"/>
              <a:t>etkileyen</a:t>
            </a:r>
            <a:r>
              <a:rPr dirty="0"/>
              <a:t> </a:t>
            </a:r>
            <a:r>
              <a:rPr dirty="0" err="1"/>
              <a:t>faktörler</a:t>
            </a:r>
            <a:r>
              <a:rPr dirty="0"/>
              <a:t> </a:t>
            </a:r>
            <a:r>
              <a:rPr dirty="0" err="1"/>
              <a:t>şunlardır</a:t>
            </a:r>
            <a:r>
              <a:rPr dirty="0"/>
              <a:t>:</a:t>
            </a:r>
            <a:endParaRPr lang="en-US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Bireysel</a:t>
            </a:r>
            <a:r>
              <a:rPr b="1" dirty="0"/>
              <a:t> </a:t>
            </a:r>
            <a:r>
              <a:rPr b="1" dirty="0" err="1"/>
              <a:t>faktörler</a:t>
            </a:r>
            <a:r>
              <a:rPr dirty="0"/>
              <a:t>: </a:t>
            </a:r>
            <a:r>
              <a:rPr dirty="0" err="1"/>
              <a:t>bireyin</a:t>
            </a:r>
            <a:r>
              <a:rPr dirty="0"/>
              <a:t> </a:t>
            </a:r>
            <a:r>
              <a:rPr dirty="0" err="1"/>
              <a:t>sosyo-ekonomik</a:t>
            </a:r>
            <a:r>
              <a:rPr dirty="0"/>
              <a:t> </a:t>
            </a:r>
            <a:r>
              <a:rPr dirty="0" err="1"/>
              <a:t>profili</a:t>
            </a:r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Diğer</a:t>
            </a:r>
            <a:r>
              <a:rPr b="1" dirty="0"/>
              <a:t> </a:t>
            </a:r>
            <a:r>
              <a:rPr b="1" dirty="0" err="1"/>
              <a:t>bireylerle</a:t>
            </a:r>
            <a:r>
              <a:rPr b="1" dirty="0"/>
              <a:t> </a:t>
            </a:r>
            <a:r>
              <a:rPr b="1" dirty="0" err="1"/>
              <a:t>ilişkiler</a:t>
            </a:r>
            <a:r>
              <a:rPr dirty="0"/>
              <a:t>: </a:t>
            </a:r>
            <a:r>
              <a:rPr dirty="0" err="1"/>
              <a:t>bu</a:t>
            </a:r>
            <a:r>
              <a:rPr dirty="0"/>
              <a:t> </a:t>
            </a:r>
            <a:r>
              <a:rPr dirty="0" err="1"/>
              <a:t>ortak</a:t>
            </a:r>
            <a:r>
              <a:rPr dirty="0"/>
              <a:t> </a:t>
            </a:r>
            <a:r>
              <a:rPr dirty="0" err="1"/>
              <a:t>seyahatleri</a:t>
            </a:r>
            <a:r>
              <a:rPr dirty="0"/>
              <a:t> </a:t>
            </a:r>
            <a:r>
              <a:rPr dirty="0" err="1"/>
              <a:t>etkiler</a:t>
            </a:r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Arazi</a:t>
            </a:r>
            <a:r>
              <a:rPr b="1" dirty="0"/>
              <a:t> </a:t>
            </a:r>
            <a:r>
              <a:rPr b="1" dirty="0" err="1"/>
              <a:t>kullanımı</a:t>
            </a:r>
            <a:r>
              <a:rPr dirty="0"/>
              <a:t>: </a:t>
            </a:r>
            <a:r>
              <a:rPr dirty="0" err="1"/>
              <a:t>Kullanımların</a:t>
            </a:r>
            <a:r>
              <a:rPr dirty="0"/>
              <a:t> </a:t>
            </a:r>
            <a:r>
              <a:rPr dirty="0" err="1"/>
              <a:t>bir</a:t>
            </a:r>
            <a:r>
              <a:rPr dirty="0"/>
              <a:t> </a:t>
            </a:r>
            <a:r>
              <a:rPr dirty="0" err="1"/>
              <a:t>bölge</a:t>
            </a:r>
            <a:r>
              <a:rPr dirty="0"/>
              <a:t> </a:t>
            </a:r>
            <a:r>
              <a:rPr dirty="0" err="1"/>
              <a:t>üzerindeki</a:t>
            </a:r>
            <a:r>
              <a:rPr dirty="0"/>
              <a:t> </a:t>
            </a:r>
            <a:r>
              <a:rPr dirty="0" err="1"/>
              <a:t>coğrafi</a:t>
            </a:r>
            <a:r>
              <a:rPr dirty="0"/>
              <a:t> </a:t>
            </a:r>
            <a:r>
              <a:rPr dirty="0" err="1"/>
              <a:t>dağılımını</a:t>
            </a:r>
            <a:r>
              <a:rPr dirty="0"/>
              <a:t>,</a:t>
            </a:r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Mevcut</a:t>
            </a:r>
            <a:r>
              <a:rPr b="1" dirty="0"/>
              <a:t> </a:t>
            </a:r>
            <a:r>
              <a:rPr b="1" dirty="0" err="1"/>
              <a:t>ulaşım</a:t>
            </a:r>
            <a:r>
              <a:rPr b="1" dirty="0"/>
              <a:t> </a:t>
            </a:r>
            <a:r>
              <a:rPr b="1" dirty="0" err="1"/>
              <a:t>sistemleri</a:t>
            </a:r>
            <a:r>
              <a:rPr dirty="0"/>
              <a:t>: </a:t>
            </a:r>
            <a:r>
              <a:rPr dirty="0" err="1"/>
              <a:t>özel</a:t>
            </a:r>
            <a:r>
              <a:rPr dirty="0"/>
              <a:t>, </a:t>
            </a:r>
            <a:r>
              <a:rPr dirty="0" err="1"/>
              <a:t>kamu</a:t>
            </a:r>
            <a:r>
              <a:rPr dirty="0"/>
              <a:t>, </a:t>
            </a:r>
            <a:r>
              <a:rPr dirty="0" err="1"/>
              <a:t>aktif</a:t>
            </a:r>
            <a:r>
              <a:rPr dirty="0"/>
              <a:t> </a:t>
            </a:r>
            <a:r>
              <a:rPr dirty="0" err="1"/>
              <a:t>veya</a:t>
            </a:r>
            <a:r>
              <a:rPr dirty="0"/>
              <a:t> </a:t>
            </a:r>
            <a:r>
              <a:rPr dirty="0" err="1"/>
              <a:t>paylaşımlı</a:t>
            </a:r>
            <a:r>
              <a:rPr dirty="0"/>
              <a:t> </a:t>
            </a:r>
            <a:r>
              <a:rPr dirty="0" err="1"/>
              <a:t>ulaşım</a:t>
            </a:r>
            <a:r>
              <a:rPr dirty="0"/>
              <a:t> </a:t>
            </a:r>
            <a:r>
              <a:rPr dirty="0" err="1"/>
              <a:t>sistemlerinin</a:t>
            </a:r>
            <a:r>
              <a:rPr dirty="0"/>
              <a:t> </a:t>
            </a:r>
            <a:r>
              <a:rPr dirty="0" err="1"/>
              <a:t>kullanılabilirliği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performansı</a:t>
            </a:r>
            <a:r>
              <a:rPr dirty="0"/>
              <a:t>,</a:t>
            </a:r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Günün</a:t>
            </a:r>
            <a:r>
              <a:rPr b="1" dirty="0"/>
              <a:t> </a:t>
            </a:r>
            <a:r>
              <a:rPr b="1" dirty="0" err="1"/>
              <a:t>saati</a:t>
            </a:r>
            <a:r>
              <a:rPr dirty="0"/>
              <a:t>: </a:t>
            </a:r>
            <a:r>
              <a:rPr dirty="0" err="1"/>
              <a:t>seyahat</a:t>
            </a:r>
            <a:r>
              <a:rPr dirty="0"/>
              <a:t> </a:t>
            </a:r>
            <a:r>
              <a:rPr dirty="0" err="1"/>
              <a:t>tercihleri</a:t>
            </a:r>
            <a:r>
              <a:rPr dirty="0"/>
              <a:t>, </a:t>
            </a:r>
            <a:r>
              <a:rPr dirty="0" err="1"/>
              <a:t>etkinliğe</a:t>
            </a:r>
            <a:r>
              <a:rPr dirty="0"/>
              <a:t> </a:t>
            </a:r>
            <a:r>
              <a:rPr dirty="0" err="1"/>
              <a:t>katılımın</a:t>
            </a:r>
            <a:r>
              <a:rPr dirty="0"/>
              <a:t> </a:t>
            </a:r>
            <a:r>
              <a:rPr dirty="0" err="1"/>
              <a:t>başlama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</a:t>
            </a:r>
            <a:r>
              <a:rPr dirty="0" err="1"/>
              <a:t>varış</a:t>
            </a:r>
            <a:r>
              <a:rPr dirty="0"/>
              <a:t> </a:t>
            </a:r>
            <a:r>
              <a:rPr dirty="0" err="1"/>
              <a:t>saatine</a:t>
            </a:r>
            <a:r>
              <a:rPr dirty="0"/>
              <a:t> </a:t>
            </a:r>
            <a:r>
              <a:rPr dirty="0" err="1"/>
              <a:t>göre</a:t>
            </a:r>
            <a:r>
              <a:rPr dirty="0"/>
              <a:t> </a:t>
            </a:r>
            <a:r>
              <a:rPr dirty="0" err="1"/>
              <a:t>değişir</a:t>
            </a:r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171450" lvl="0" indent="-171450" algn="just">
              <a:buFont typeface="Arial" panose="020B0604020202020204" pitchFamily="34" charset="0"/>
              <a:buChar char="•"/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 dirty="0" err="1"/>
              <a:t>Ulaşım</a:t>
            </a:r>
            <a:r>
              <a:rPr b="1" dirty="0"/>
              <a:t> </a:t>
            </a:r>
            <a:r>
              <a:rPr b="1" dirty="0" err="1"/>
              <a:t>politikaları</a:t>
            </a:r>
            <a:r>
              <a:rPr dirty="0"/>
              <a:t>: </a:t>
            </a:r>
            <a:r>
              <a:rPr dirty="0" err="1"/>
              <a:t>Ulaşım</a:t>
            </a:r>
            <a:r>
              <a:rPr dirty="0"/>
              <a:t> </a:t>
            </a:r>
            <a:r>
              <a:rPr dirty="0" err="1"/>
              <a:t>politikaları</a:t>
            </a:r>
            <a:r>
              <a:rPr dirty="0"/>
              <a:t> </a:t>
            </a:r>
            <a:r>
              <a:rPr dirty="0" err="1"/>
              <a:t>bireyleri</a:t>
            </a:r>
            <a:r>
              <a:rPr dirty="0"/>
              <a:t> </a:t>
            </a:r>
            <a:r>
              <a:rPr dirty="0" err="1"/>
              <a:t>farklı</a:t>
            </a:r>
            <a:r>
              <a:rPr dirty="0"/>
              <a:t> </a:t>
            </a:r>
            <a:r>
              <a:rPr dirty="0" err="1"/>
              <a:t>şekillerde</a:t>
            </a:r>
            <a:r>
              <a:rPr dirty="0"/>
              <a:t> </a:t>
            </a:r>
            <a:r>
              <a:rPr dirty="0" err="1"/>
              <a:t>etkileyebilir</a:t>
            </a:r>
            <a:r>
              <a:rPr dirty="0"/>
              <a:t> </a:t>
            </a:r>
            <a:r>
              <a:rPr dirty="0" err="1"/>
              <a:t>ve</a:t>
            </a:r>
            <a:r>
              <a:rPr dirty="0"/>
              <a:t> her </a:t>
            </a:r>
            <a:r>
              <a:rPr dirty="0" err="1"/>
              <a:t>bireyin</a:t>
            </a:r>
            <a:r>
              <a:rPr dirty="0"/>
              <a:t> </a:t>
            </a:r>
            <a:r>
              <a:rPr dirty="0" err="1"/>
              <a:t>belirli</a:t>
            </a:r>
            <a:r>
              <a:rPr dirty="0"/>
              <a:t> </a:t>
            </a:r>
            <a:r>
              <a:rPr dirty="0" err="1"/>
              <a:t>bir</a:t>
            </a:r>
            <a:r>
              <a:rPr dirty="0"/>
              <a:t> </a:t>
            </a:r>
            <a:r>
              <a:rPr dirty="0" err="1"/>
              <a:t>ulaşım</a:t>
            </a:r>
            <a:r>
              <a:rPr dirty="0"/>
              <a:t> </a:t>
            </a:r>
            <a:r>
              <a:rPr dirty="0" err="1"/>
              <a:t>sistemi</a:t>
            </a:r>
            <a:r>
              <a:rPr dirty="0"/>
              <a:t>, </a:t>
            </a:r>
            <a:r>
              <a:rPr dirty="0" err="1"/>
              <a:t>modu</a:t>
            </a:r>
            <a:r>
              <a:rPr dirty="0"/>
              <a:t> </a:t>
            </a:r>
            <a:r>
              <a:rPr dirty="0" err="1"/>
              <a:t>veya</a:t>
            </a:r>
            <a:r>
              <a:rPr dirty="0"/>
              <a:t> </a:t>
            </a:r>
            <a:r>
              <a:rPr dirty="0" err="1"/>
              <a:t>rotasına</a:t>
            </a:r>
            <a:r>
              <a:rPr dirty="0"/>
              <a:t> </a:t>
            </a:r>
            <a:r>
              <a:rPr dirty="0" err="1"/>
              <a:t>ilişkin</a:t>
            </a:r>
            <a:r>
              <a:rPr dirty="0"/>
              <a:t> </a:t>
            </a:r>
            <a:r>
              <a:rPr dirty="0" err="1"/>
              <a:t>algıladığı</a:t>
            </a:r>
            <a:r>
              <a:rPr dirty="0"/>
              <a:t> </a:t>
            </a:r>
            <a:r>
              <a:rPr dirty="0" err="1"/>
              <a:t>maliyetleri</a:t>
            </a:r>
            <a:r>
              <a:rPr dirty="0"/>
              <a:t> </a:t>
            </a:r>
            <a:r>
              <a:rPr dirty="0" err="1"/>
              <a:t>değiştirebilir</a:t>
            </a:r>
            <a:r>
              <a:rPr dirty="0"/>
              <a:t>.</a:t>
            </a:r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/>
            <a:endParaRPr lang="es-E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10" name="Connector recte 9"/>
          <p:cNvCxnSpPr/>
          <p:nvPr/>
        </p:nvCxnSpPr>
        <p:spPr>
          <a:xfrm flipH="1">
            <a:off x="6490686" y="953373"/>
            <a:ext cx="576000" cy="86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recte 10"/>
          <p:cNvCxnSpPr/>
          <p:nvPr/>
        </p:nvCxnSpPr>
        <p:spPr>
          <a:xfrm>
            <a:off x="7066686" y="953373"/>
            <a:ext cx="576000" cy="86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QuadreDeText 11"/>
              <p:cNvSpPr txBox="1"/>
              <p:nvPr/>
            </p:nvSpPr>
            <p:spPr>
              <a:xfrm>
                <a:off x="6348050" y="1861524"/>
                <a:ext cx="285271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a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a-E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p>
                          <m:r>
                            <a:rPr lang="ca-E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</m:sSup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2" name="QuadreDeTex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8050" y="1861524"/>
                <a:ext cx="285271" cy="215444"/>
              </a:xfrm>
              <a:prstGeom prst="rect">
                <a:avLst/>
              </a:prstGeom>
              <a:blipFill>
                <a:blip r:embed="rId3"/>
                <a:stretch>
                  <a:fillRect l="-12766" r="-2128" b="-5556"/>
                </a:stretch>
              </a:blipFill>
            </p:spPr>
            <p:txBody>
              <a:bodyPr/>
              <a:lstStyle/>
              <a:p>
                <a:pPr>
                  <a:defRPr>
                    <a:noFill/>
                  </a:defRPr>
                </a:pPr>
                <a: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QuadreDeText 12"/>
              <p:cNvSpPr txBox="1"/>
              <p:nvPr/>
            </p:nvSpPr>
            <p:spPr>
              <a:xfrm>
                <a:off x="7487622" y="1861524"/>
                <a:ext cx="289118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a-E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a-ES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p>
                          <m:r>
                            <a:rPr lang="ca-E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13" name="QuadreDeTex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7622" y="1861524"/>
                <a:ext cx="289118" cy="215444"/>
              </a:xfrm>
              <a:prstGeom prst="rect">
                <a:avLst/>
              </a:prstGeom>
              <a:blipFill>
                <a:blip r:embed="rId4"/>
                <a:stretch>
                  <a:fillRect l="-12500" r="-2083" b="-5556"/>
                </a:stretch>
              </a:blipFill>
            </p:spPr>
            <p:txBody>
              <a:bodyPr/>
              <a:lstStyle/>
              <a:p>
                <a:pPr>
                  <a:defRPr>
                    <a:noFill/>
                  </a:defRPr>
                </a:pPr>
                <a:r>
                  <a:t> </a:t>
                </a:r>
              </a:p>
            </p:txBody>
          </p:sp>
        </mc:Fallback>
      </mc:AlternateContent>
      <p:sp>
        <p:nvSpPr>
          <p:cNvPr id="14" name="QuadreDeText 13"/>
          <p:cNvSpPr txBox="1"/>
          <p:nvPr/>
        </p:nvSpPr>
        <p:spPr>
          <a:xfrm>
            <a:off x="6032438" y="500410"/>
            <a:ext cx="214758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Kaynak </a:t>
            </a:r>
            <a:r>
              <a:rPr i="1"/>
              <a:t>i'</a:t>
            </a:r>
            <a:r>
              <a:t>den varış </a:t>
            </a:r>
            <a:r>
              <a:rPr i="1"/>
              <a:t>j</a:t>
            </a:r>
            <a:r>
              <a:t>'ye Mod seçimi</a:t>
            </a:r>
            <a:endParaRPr lang="es-ES" sz="1100" i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8" name="Fletxa dreta 17"/>
          <p:cNvSpPr/>
          <p:nvPr/>
        </p:nvSpPr>
        <p:spPr>
          <a:xfrm rot="5400000">
            <a:off x="6648104" y="2233892"/>
            <a:ext cx="673189" cy="528266"/>
          </a:xfrm>
          <a:prstGeom prst="rightArrow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s-ES"/>
          </a:p>
        </p:txBody>
      </p:sp>
      <p:pic>
        <p:nvPicPr>
          <p:cNvPr id="19" name="Imatge 18"/>
          <p:cNvPicPr>
            <a:picLocks noChangeAspect="1"/>
          </p:cNvPicPr>
          <p:nvPr/>
        </p:nvPicPr>
        <p:blipFill rotWithShape="1">
          <a:blip r:embed="rId5"/>
          <a:srcRect l="13483"/>
          <a:stretch/>
        </p:blipFill>
        <p:spPr>
          <a:xfrm>
            <a:off x="5079278" y="3004301"/>
            <a:ext cx="4045488" cy="33724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EFD616-AAF5-D70C-22B6-DC1C2CC4F511}"/>
              </a:ext>
            </a:extLst>
          </p:cNvPr>
          <p:cNvSpPr txBox="1"/>
          <p:nvPr/>
        </p:nvSpPr>
        <p:spPr>
          <a:xfrm>
            <a:off x="5436224" y="2947845"/>
            <a:ext cx="2062886" cy="230832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TR" sz="900" dirty="0"/>
              <a:t>          Mod 1’</a:t>
            </a:r>
            <a:r>
              <a:rPr lang="en-US" sz="900" dirty="0" err="1"/>
              <a:t>i</a:t>
            </a:r>
            <a:r>
              <a:rPr lang="en-US" sz="900" dirty="0"/>
              <a:t> </a:t>
            </a:r>
            <a:r>
              <a:rPr lang="en-US" sz="900" dirty="0" err="1"/>
              <a:t>seçme</a:t>
            </a:r>
            <a:r>
              <a:rPr lang="en-US" sz="900" dirty="0"/>
              <a:t> </a:t>
            </a:r>
            <a:r>
              <a:rPr lang="en-US" sz="900" dirty="0" err="1"/>
              <a:t>olasılığı</a:t>
            </a:r>
            <a:endParaRPr lang="en-TR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7E6F6-AD4C-287D-9576-5F236198AC75}"/>
              </a:ext>
            </a:extLst>
          </p:cNvPr>
          <p:cNvSpPr txBox="1"/>
          <p:nvPr/>
        </p:nvSpPr>
        <p:spPr>
          <a:xfrm>
            <a:off x="6633322" y="6152083"/>
            <a:ext cx="2430212" cy="369332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r>
              <a:rPr lang="en-US" sz="900" b="0" i="0" u="none" strike="noStrike" dirty="0">
                <a:solidFill>
                  <a:srgbClr val="374151"/>
                </a:solidFill>
                <a:effectLst/>
                <a:latin typeface="Söhne"/>
              </a:rPr>
              <a:t>Mod 2 </a:t>
            </a:r>
            <a:r>
              <a:rPr lang="en-US" sz="900" b="0" i="0" u="none" strike="noStrike" dirty="0" err="1">
                <a:solidFill>
                  <a:srgbClr val="374151"/>
                </a:solidFill>
                <a:effectLst/>
                <a:latin typeface="Söhne"/>
              </a:rPr>
              <a:t>ile</a:t>
            </a:r>
            <a:r>
              <a:rPr lang="en-US" sz="900" b="0" i="0" u="none" strike="noStrike" dirty="0">
                <a:solidFill>
                  <a:srgbClr val="374151"/>
                </a:solidFill>
                <a:effectLst/>
                <a:latin typeface="Söhne"/>
              </a:rPr>
              <a:t> mod 1 </a:t>
            </a:r>
            <a:r>
              <a:rPr lang="en-US" sz="900" b="0" i="0" u="none" strike="noStrike" dirty="0" err="1">
                <a:solidFill>
                  <a:srgbClr val="374151"/>
                </a:solidFill>
                <a:effectLst/>
                <a:latin typeface="Söhne"/>
              </a:rPr>
              <a:t>arasındaki</a:t>
            </a:r>
            <a:r>
              <a:rPr lang="en-US" sz="900" b="0" i="0" u="none" strike="noStrike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900" b="0" i="0" u="none" strike="noStrike" dirty="0" err="1">
                <a:solidFill>
                  <a:srgbClr val="374151"/>
                </a:solidFill>
                <a:effectLst/>
                <a:latin typeface="Söhne"/>
              </a:rPr>
              <a:t>fayda</a:t>
            </a:r>
            <a:r>
              <a:rPr lang="en-US" sz="900" b="0" i="0" u="none" strike="noStrike" dirty="0">
                <a:solidFill>
                  <a:srgbClr val="374151"/>
                </a:solidFill>
                <a:effectLst/>
                <a:latin typeface="Söhne"/>
              </a:rPr>
              <a:t> (</a:t>
            </a:r>
            <a:r>
              <a:rPr lang="en-US" sz="900" b="0" i="0" u="none" strike="noStrike" dirty="0" err="1">
                <a:solidFill>
                  <a:srgbClr val="374151"/>
                </a:solidFill>
                <a:effectLst/>
                <a:latin typeface="Söhne"/>
              </a:rPr>
              <a:t>maliyet</a:t>
            </a:r>
            <a:r>
              <a:rPr lang="en-US" sz="900" b="0" i="0" u="none" strike="noStrike" dirty="0">
                <a:solidFill>
                  <a:srgbClr val="374151"/>
                </a:solidFill>
                <a:effectLst/>
                <a:latin typeface="Söhne"/>
              </a:rPr>
              <a:t>) </a:t>
            </a:r>
            <a:r>
              <a:rPr lang="en-US" sz="900" b="0" i="0" u="none" strike="noStrike" dirty="0" err="1">
                <a:solidFill>
                  <a:srgbClr val="374151"/>
                </a:solidFill>
                <a:effectLst/>
                <a:latin typeface="Söhne"/>
              </a:rPr>
              <a:t>farkı</a:t>
            </a:r>
            <a:endParaRPr lang="en-US" sz="900" b="0" i="0" u="none" strike="noStrike" dirty="0">
              <a:solidFill>
                <a:srgbClr val="374151"/>
              </a:solidFill>
              <a:effectLst/>
              <a:latin typeface="Söhne"/>
            </a:endParaRPr>
          </a:p>
          <a:p>
            <a:endParaRPr lang="en-TR" sz="900" dirty="0"/>
          </a:p>
        </p:txBody>
      </p:sp>
    </p:spTree>
    <p:extLst>
      <p:ext uri="{BB962C8B-B14F-4D97-AF65-F5344CB8AC3E}">
        <p14:creationId xmlns:p14="http://schemas.microsoft.com/office/powerpoint/2010/main" val="855095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7</a:t>
            </a:fld>
            <a:endParaRPr/>
          </a:p>
        </p:txBody>
      </p:sp>
      <p:pic>
        <p:nvPicPr>
          <p:cNvPr id="16" name="Google Shape;292;p19"/>
          <p:cNvPicPr preferRelativeResize="0"/>
          <p:nvPr/>
        </p:nvPicPr>
        <p:blipFill rotWithShape="1">
          <a:blip r:embed="rId3">
            <a:alphaModFix/>
          </a:blip>
          <a:srcRect b="7544"/>
          <a:stretch/>
        </p:blipFill>
        <p:spPr>
          <a:xfrm>
            <a:off x="2928111" y="1270874"/>
            <a:ext cx="6215889" cy="405604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301;p20"/>
          <p:cNvSpPr txBox="1">
            <a:spLocks noGrp="1"/>
          </p:cNvSpPr>
          <p:nvPr>
            <p:ph type="body" idx="2"/>
          </p:nvPr>
        </p:nvSpPr>
        <p:spPr>
          <a:xfrm>
            <a:off x="3506771" y="5789057"/>
            <a:ext cx="5212248" cy="331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i="1">
                <a:solidFill>
                  <a:schemeClr val="dk1"/>
                </a:solidFill>
              </a:defRPr>
            </a:pPr>
            <a:r>
              <a:t>Seyahat talep modellerinde davranışsal gerçekçilik ve hesaplama karmaşıklığı. Shiftan &amp; Ben-Akiva (2011)</a:t>
            </a:r>
            <a:endParaRPr sz="1050" i="1" dirty="0">
              <a:solidFill>
                <a:schemeClr val="dk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29694" y="1639148"/>
            <a:ext cx="3077077" cy="4764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defRPr sz="1600"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t>Ulaşım modelleri, gerçek dünyadaki karmaşık ulaşım ve arazi kullanım sistemini mevcut haliyle sistemli bir şekilde temsil eder.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defRPr sz="1600"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rPr b="1"/>
              <a:t>Ulaşım altyapı seçeneklerinin etkisini değerlendirmek ve ulaşım sisteminin gelecekte nasıl performans göstereceğini belirlemek için güçlü araçlardır</a:t>
            </a:r>
            <a:r>
              <a:t>. Bu, etkili bir kentsel planlama pratiğinin geliştirilmesi için önemlidir.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defRPr sz="1600">
                <a:latin typeface="Calibri" panose="020F0502020204030204" pitchFamily="34" charset="0"/>
                <a:ea typeface="Calibri" panose="020F0502020204030204" pitchFamily="34" charset="0"/>
              </a:defRPr>
            </a:pPr>
            <a:r>
              <a:t>Ayrıca, ulaşım, bölge ve nihayetinde toplum üzerindeki etkilerini değerlendirmek için çeşitli </a:t>
            </a:r>
            <a:r>
              <a:rPr b="1"/>
              <a:t>ulaşım politikalarını</a:t>
            </a:r>
            <a:r>
              <a:t> test edebilir.</a:t>
            </a:r>
            <a:endParaRPr lang="es-ES" sz="16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Google Shape;140;g249444569ca_0_0"/>
          <p:cNvSpPr txBox="1">
            <a:spLocks noGrp="1"/>
          </p:cNvSpPr>
          <p:nvPr>
            <p:ph type="body" idx="1"/>
          </p:nvPr>
        </p:nvSpPr>
        <p:spPr>
          <a:xfrm>
            <a:off x="454699" y="923890"/>
            <a:ext cx="5190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7F0A"/>
              </a:buClr>
              <a:buSzPts val="2800"/>
              <a:buNone/>
              <a:defRPr sz="2000"/>
            </a:pPr>
            <a:r>
              <a:t>1.2. Modelleme karmaşıklığı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3752091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8</a:t>
            </a:fld>
            <a:endParaRPr/>
          </a:p>
        </p:txBody>
      </p:sp>
      <p:sp>
        <p:nvSpPr>
          <p:cNvPr id="4" name="Google Shape;301;p20"/>
          <p:cNvSpPr txBox="1">
            <a:spLocks noGrp="1"/>
          </p:cNvSpPr>
          <p:nvPr>
            <p:ph type="body" idx="2"/>
          </p:nvPr>
        </p:nvSpPr>
        <p:spPr>
          <a:xfrm>
            <a:off x="4487158" y="5664090"/>
            <a:ext cx="4506013" cy="435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0000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 i="1"/>
            </a:pPr>
            <a:r>
              <a:t>Seyahat talebi modellerinde davranışsal gerçekçilik ve hesaplama basitliğinden</a:t>
            </a:r>
            <a:r>
              <a:rPr>
                <a:solidFill>
                  <a:schemeClr val="dk1"/>
                </a:solidFill>
              </a:rPr>
              <a:t> yararlanır</a:t>
            </a:r>
            <a:r>
              <a:t>. </a:t>
            </a:r>
            <a:r>
              <a:rPr>
                <a:solidFill>
                  <a:schemeClr val="dk1"/>
                </a:solidFill>
              </a:rPr>
              <a:t>Shiftan &amp; Ben-Akiva (2011)</a:t>
            </a:r>
            <a:endParaRPr sz="1050" i="1" dirty="0">
              <a:solidFill>
                <a:schemeClr val="dk1"/>
              </a:solidFill>
            </a:endParaRPr>
          </a:p>
        </p:txBody>
      </p:sp>
      <p:pic>
        <p:nvPicPr>
          <p:cNvPr id="5" name="Google Shape;302;p20"/>
          <p:cNvPicPr preferRelativeResize="0"/>
          <p:nvPr/>
        </p:nvPicPr>
        <p:blipFill rotWithShape="1">
          <a:blip r:embed="rId3">
            <a:alphaModFix/>
          </a:blip>
          <a:srcRect b="6374"/>
          <a:stretch/>
        </p:blipFill>
        <p:spPr>
          <a:xfrm>
            <a:off x="3860658" y="1886447"/>
            <a:ext cx="5283342" cy="33961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327703" y="1276190"/>
            <a:ext cx="3923785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Modelleme karmaşıklığı, simüle etmek istediğimiz müdahaleye duyarlı olacak şekilde olmalıdır. </a:t>
            </a:r>
            <a:r>
              <a:rPr b="1"/>
              <a:t>Aktivite tabanlı modellerin yanıt oluşturması gereken</a:t>
            </a:r>
            <a:r>
              <a:t> minimum politika seti şunlardır: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Talem yönetimi</a:t>
            </a:r>
            <a:r>
              <a:t>, park kısıtlamaları ve trafik sıkışıklığı ücreti gibi farklı talep yönetimi stratejilerine verilen yanıtlar da dahil olmak üzere.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Arazi kullanım politikaları</a:t>
            </a:r>
            <a:r>
              <a:t>, karma gelişimi, merkezlerde veya koridorlarda yoğunlaşan gelişimi ve yaya dostu alan tasarımını içeren politikalar.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t>Trafik iyileştirmeleri.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 sz="16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r>
              <a:rPr b="1"/>
              <a:t>Eşitlik sorunu</a:t>
            </a:r>
            <a:r>
              <a:t> Modelin eşitlik hususlarını hesaba katması için, popülasyonun farklı alt grupları için sonuçları gösterebilme becerisine sahip olması gerekir.</a:t>
            </a:r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just"/>
            <a:endParaRPr lang="es-ES" sz="16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555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49444569ca_0_0"/>
          <p:cNvSpPr txBox="1">
            <a:spLocks noGrp="1"/>
          </p:cNvSpPr>
          <p:nvPr>
            <p:ph type="sldNum" idx="12"/>
          </p:nvPr>
        </p:nvSpPr>
        <p:spPr>
          <a:xfrm>
            <a:off x="6522785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ca-ES"/>
              <a:t>9</a:t>
            </a:fld>
            <a:endParaRPr/>
          </a:p>
        </p:txBody>
      </p:sp>
      <p:sp>
        <p:nvSpPr>
          <p:cNvPr id="18" name="Google Shape;211;p9"/>
          <p:cNvSpPr txBox="1"/>
          <p:nvPr/>
        </p:nvSpPr>
        <p:spPr>
          <a:xfrm>
            <a:off x="3022646" y="1408150"/>
            <a:ext cx="2166132" cy="498245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 sz="1600">
                <a:solidFill>
                  <a:schemeClr val="dk1"/>
                </a:solidFill>
              </a:defRPr>
            </a:pPr>
            <a:r>
              <a:t>4 aşamalı model</a:t>
            </a:r>
          </a:p>
        </p:txBody>
      </p:sp>
      <p:sp>
        <p:nvSpPr>
          <p:cNvPr id="19" name="Google Shape;212;p9"/>
          <p:cNvSpPr txBox="1"/>
          <p:nvPr/>
        </p:nvSpPr>
        <p:spPr>
          <a:xfrm>
            <a:off x="3022646" y="3405046"/>
            <a:ext cx="2166132" cy="589348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 sz="1600">
                <a:solidFill>
                  <a:schemeClr val="dk1"/>
                </a:solidFill>
              </a:defRPr>
            </a:pPr>
            <a:r>
              <a:t>Aktivite tabanlı modeller</a:t>
            </a:r>
          </a:p>
        </p:txBody>
      </p:sp>
      <p:sp>
        <p:nvSpPr>
          <p:cNvPr id="20" name="Google Shape;213;p9"/>
          <p:cNvSpPr txBox="1"/>
          <p:nvPr/>
        </p:nvSpPr>
        <p:spPr>
          <a:xfrm>
            <a:off x="3022646" y="5384665"/>
            <a:ext cx="2166132" cy="462992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defRPr sz="1600">
                <a:solidFill>
                  <a:schemeClr val="dk1"/>
                </a:solidFill>
              </a:defRPr>
            </a:pPr>
            <a:r>
              <a:t>Fail tabanlı modeller</a:t>
            </a:r>
          </a:p>
        </p:txBody>
      </p:sp>
      <p:cxnSp>
        <p:nvCxnSpPr>
          <p:cNvPr id="21" name="Google Shape;214;p9"/>
          <p:cNvCxnSpPr>
            <a:stCxn id="18" idx="2"/>
            <a:endCxn id="19" idx="0"/>
          </p:cNvCxnSpPr>
          <p:nvPr/>
        </p:nvCxnSpPr>
        <p:spPr>
          <a:xfrm>
            <a:off x="4105712" y="1906395"/>
            <a:ext cx="0" cy="1498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" name="Google Shape;215;p9"/>
          <p:cNvCxnSpPr>
            <a:stCxn id="19" idx="2"/>
            <a:endCxn id="20" idx="0"/>
          </p:cNvCxnSpPr>
          <p:nvPr/>
        </p:nvCxnSpPr>
        <p:spPr>
          <a:xfrm>
            <a:off x="4105712" y="3994394"/>
            <a:ext cx="0" cy="13902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3" name="Google Shape;216;p9"/>
          <p:cNvSpPr txBox="1"/>
          <p:nvPr/>
        </p:nvSpPr>
        <p:spPr>
          <a:xfrm>
            <a:off x="3022645" y="2063320"/>
            <a:ext cx="869179" cy="31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1950'ler</a:t>
            </a:r>
          </a:p>
        </p:txBody>
      </p:sp>
      <p:sp>
        <p:nvSpPr>
          <p:cNvPr id="24" name="Google Shape;217;p9"/>
          <p:cNvSpPr txBox="1"/>
          <p:nvPr/>
        </p:nvSpPr>
        <p:spPr>
          <a:xfrm>
            <a:off x="2912284" y="4183147"/>
            <a:ext cx="82552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1970'ler</a:t>
            </a:r>
          </a:p>
        </p:txBody>
      </p:sp>
      <p:sp>
        <p:nvSpPr>
          <p:cNvPr id="25" name="Google Shape;218;p9"/>
          <p:cNvSpPr txBox="1"/>
          <p:nvPr/>
        </p:nvSpPr>
        <p:spPr>
          <a:xfrm>
            <a:off x="3022646" y="5851330"/>
            <a:ext cx="75100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2000'ler</a:t>
            </a:r>
          </a:p>
        </p:txBody>
      </p:sp>
      <p:sp>
        <p:nvSpPr>
          <p:cNvPr id="26" name="Google Shape;219;p9"/>
          <p:cNvSpPr txBox="1"/>
          <p:nvPr/>
        </p:nvSpPr>
        <p:spPr>
          <a:xfrm>
            <a:off x="709134" y="1404614"/>
            <a:ext cx="1945626" cy="2248719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Toplu Modeller</a:t>
            </a:r>
            <a:endParaRPr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20;p9"/>
          <p:cNvSpPr txBox="1"/>
          <p:nvPr/>
        </p:nvSpPr>
        <p:spPr>
          <a:xfrm>
            <a:off x="709134" y="3816691"/>
            <a:ext cx="1945626" cy="2248719"/>
          </a:xfrm>
          <a:prstGeom prst="rect">
            <a:avLst/>
          </a:prstGeom>
          <a:noFill/>
          <a:ln w="38100" cap="flat" cmpd="sng">
            <a:solidFill>
              <a:srgbClr val="E36C0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Ayrıştırılmış modeller</a:t>
            </a:r>
            <a:endParaRPr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21;p9"/>
          <p:cNvSpPr txBox="1"/>
          <p:nvPr/>
        </p:nvSpPr>
        <p:spPr>
          <a:xfrm>
            <a:off x="5342783" y="1404613"/>
            <a:ext cx="324653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SzPts val="1400"/>
              <a:buFont typeface="Arial"/>
              <a:buChar char="•"/>
              <a:defRPr sz="1600"/>
            </a:pPr>
            <a:r>
              <a:t>Bölgeler (TAZ, ulaşım bölgesi) arasındaki seyahatlerin oluşumuna ve çekimine dayanmaktadır. Seçimler Ulaşım Analiz Alanı (TAZ) seviyesinde yapılır.</a:t>
            </a:r>
            <a:endParaRPr sz="1600" dirty="0"/>
          </a:p>
        </p:txBody>
      </p:sp>
      <p:sp>
        <p:nvSpPr>
          <p:cNvPr id="29" name="Google Shape;222;p9"/>
          <p:cNvSpPr txBox="1"/>
          <p:nvPr/>
        </p:nvSpPr>
        <p:spPr>
          <a:xfrm>
            <a:off x="5342783" y="3330388"/>
            <a:ext cx="324653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SzPts val="1400"/>
              <a:buFont typeface="Arial"/>
              <a:buChar char="•"/>
              <a:defRPr sz="1600"/>
            </a:pPr>
            <a:r>
              <a:t>Bireylerin faaliyetlerini toplu bir şekilde modeller ve ağa atar. Seçimler bireysel düzeyde yapılır.</a:t>
            </a:r>
            <a:endParaRPr sz="1600" dirty="0"/>
          </a:p>
        </p:txBody>
      </p:sp>
      <p:sp>
        <p:nvSpPr>
          <p:cNvPr id="30" name="Google Shape;223;p9"/>
          <p:cNvSpPr txBox="1"/>
          <p:nvPr/>
        </p:nvSpPr>
        <p:spPr>
          <a:xfrm>
            <a:off x="5342783" y="5279172"/>
            <a:ext cx="3246539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SzPts val="1400"/>
              <a:buFont typeface="Arial"/>
              <a:buChar char="•"/>
              <a:defRPr sz="1600"/>
            </a:pPr>
            <a:r>
              <a:t>Faaliyetleri ve ağa dağılımı ayrıştırılmış bir şekilde modeller. Seçimler failler düzeyinde temellendirilir.</a:t>
            </a: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135003045"/>
      </p:ext>
    </p:extLst>
  </p:cSld>
  <p:clrMapOvr>
    <a:masterClrMapping/>
  </p:clrMapOvr>
</p:sld>
</file>

<file path=ppt/theme/theme1.xml><?xml version="1.0" encoding="utf-8"?>
<a:theme xmlns:a="http://schemas.openxmlformats.org/drawingml/2006/main" name="PORTADA2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S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TRAPORTAD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6" ma:contentTypeDescription="Create a new document." ma:contentTypeScope="" ma:versionID="92cc8c224dee57cc6095b87c01b97cd4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996d42f018d4a339266994aa9a0dbccf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23CB550-E0D2-4919-8671-EA10B7C3C989}"/>
</file>

<file path=customXml/itemProps2.xml><?xml version="1.0" encoding="utf-8"?>
<ds:datastoreItem xmlns:ds="http://schemas.openxmlformats.org/officeDocument/2006/customXml" ds:itemID="{58316A45-3FFE-40FB-871F-8AFDA2458746}"/>
</file>

<file path=customXml/itemProps3.xml><?xml version="1.0" encoding="utf-8"?>
<ds:datastoreItem xmlns:ds="http://schemas.openxmlformats.org/officeDocument/2006/customXml" ds:itemID="{9A050F33-8916-4237-8D8F-5A10E8E12603}"/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1700</Words>
  <Application>Microsoft Macintosh PowerPoint</Application>
  <PresentationFormat>On-screen Show (4:3)</PresentationFormat>
  <Paragraphs>261</Paragraphs>
  <Slides>33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3" baseType="lpstr">
      <vt:lpstr>Calibri</vt:lpstr>
      <vt:lpstr>Cambria Math</vt:lpstr>
      <vt:lpstr>Courier New</vt:lpstr>
      <vt:lpstr>Source Sans Pro</vt:lpstr>
      <vt:lpstr>Symbol</vt:lpstr>
      <vt:lpstr>Arial</vt:lpstr>
      <vt:lpstr>Söhne</vt:lpstr>
      <vt:lpstr>PORTADA2</vt:lpstr>
      <vt:lpstr>COS</vt:lpstr>
      <vt:lpstr>CONTRAPORTADA</vt:lpstr>
      <vt:lpstr>Çalıştay TW3</vt:lpstr>
      <vt:lpstr>PowerPoint Presentation</vt:lpstr>
      <vt:lpstr>1. Ulaşım Modellemesine Giriş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Ankara Ulaşım Modeli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Veri İhtiyaçları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Ankara Sustainable Urban Mobility Plan Contract No. NEAR/ANK/2021/EA-RP/0124</dc:title>
  <dc:creator>enrique.martin</dc:creator>
  <cp:lastModifiedBy>Mert Ertubay</cp:lastModifiedBy>
  <cp:revision>32</cp:revision>
  <dcterms:created xsi:type="dcterms:W3CDTF">2012-05-10T08:16:44Z</dcterms:created>
  <dcterms:modified xsi:type="dcterms:W3CDTF">2023-07-09T14:24:34Z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</Properties>
</file>