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8.xml" ContentType="application/vnd.openxmlformats-officedocument.presentationml.notes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theme/theme1.xml" ContentType="application/vnd.openxmlformats-officedocument.theme+xml"/>
  <Override PartName="/ppt/theme/theme2.xml" ContentType="application/vnd.openxmlformats-officedocument.theme+xml"/>
  <Override PartName="/ppt/comments/comment1.xml" ContentType="application/vnd.openxmlformats-officedocument.presentationml.comment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6"/>
  </p:notesMasterIdLst>
  <p:sldIdLst>
    <p:sldId id="256" r:id="rId2"/>
    <p:sldId id="285" r:id="rId3"/>
    <p:sldId id="286" r:id="rId4"/>
    <p:sldId id="291" r:id="rId5"/>
    <p:sldId id="293" r:id="rId6"/>
    <p:sldId id="292" r:id="rId7"/>
    <p:sldId id="290" r:id="rId8"/>
    <p:sldId id="288" r:id="rId9"/>
    <p:sldId id="287" r:id="rId10"/>
    <p:sldId id="289" r:id="rId11"/>
    <p:sldId id="294" r:id="rId12"/>
    <p:sldId id="262" r:id="rId13"/>
    <p:sldId id="263" r:id="rId14"/>
    <p:sldId id="280" r:id="rId15"/>
    <p:sldId id="282" r:id="rId16"/>
    <p:sldId id="261" r:id="rId17"/>
    <p:sldId id="279" r:id="rId18"/>
    <p:sldId id="259" r:id="rId19"/>
    <p:sldId id="260" r:id="rId20"/>
    <p:sldId id="264" r:id="rId21"/>
    <p:sldId id="265" r:id="rId22"/>
    <p:sldId id="266" r:id="rId23"/>
    <p:sldId id="295" r:id="rId24"/>
    <p:sldId id="258" r:id="rId25"/>
  </p:sldIdLst>
  <p:sldSz cx="12192000" cy="6858000"/>
  <p:notesSz cx="6858000" cy="9144000"/>
  <p:defaultTextStyle>
    <a:defPPr>
      <a:defRPr lang="en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Zeyneb Zühal Nalçakar" initials="ZZN" lastIdx="12" clrIdx="0">
    <p:extLst>
      <p:ext uri="{19B8F6BF-5375-455C-9EA6-DF929625EA0E}">
        <p15:presenceInfo xmlns:p15="http://schemas.microsoft.com/office/powerpoint/2012/main" userId="S-1-5-21-238884432-885254070-191615964-19961" providerId="AD"/>
      </p:ext>
    </p:extLst>
  </p:cmAuthor>
  <p:cmAuthor id="2" name="Una Vidović" initials="UV" lastIdx="7" clrIdx="1">
    <p:extLst>
      <p:ext uri="{19B8F6BF-5375-455C-9EA6-DF929625EA0E}">
        <p15:presenceInfo xmlns:p15="http://schemas.microsoft.com/office/powerpoint/2012/main" userId="S::una.vidovic@mobilita-evolva.hr::8e9bc825-d9a8-49f5-822b-bf08dbc75b21" providerId="AD"/>
      </p:ext>
    </p:extLst>
  </p:cmAuthor>
  <p:cmAuthor id="3" name="Gokhan Mentes" initials="GM" lastIdx="1" clrIdx="2">
    <p:extLst>
      <p:ext uri="{19B8F6BF-5375-455C-9EA6-DF929625EA0E}">
        <p15:presenceInfo xmlns:p15="http://schemas.microsoft.com/office/powerpoint/2012/main" userId="7d6ab4b741a2380b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5C0E9"/>
    <a:srgbClr val="2FAF7C"/>
    <a:srgbClr val="E81F27"/>
    <a:srgbClr val="C00000"/>
    <a:srgbClr val="FFFFFF"/>
    <a:srgbClr val="98C865"/>
    <a:srgbClr val="D8E178"/>
    <a:srgbClr val="E5E5E5"/>
    <a:srgbClr val="D9E078"/>
    <a:srgbClr val="44BFE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85" autoAdjust="0"/>
    <p:restoredTop sz="94712" autoAdjust="0"/>
  </p:normalViewPr>
  <p:slideViewPr>
    <p:cSldViewPr snapToGrid="0" snapToObjects="1">
      <p:cViewPr varScale="1">
        <p:scale>
          <a:sx n="62" d="100"/>
          <a:sy n="62" d="100"/>
        </p:scale>
        <p:origin x="792" y="56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customXml" Target="../customXml/item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customXml" Target="../customXml/item2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customXml" Target="../customXml/item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commentAuthors" Target="commentAuthors.xml"/><Relationship Id="rId30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3" dt="2023-07-11T09:32:25.303" idx="1">
    <p:pos x="5762" y="1729"/>
    <p:text>ART</p:text>
    <p:extLst>
      <p:ext uri="{C676402C-5697-4E1C-873F-D02D1690AC5C}">
        <p15:threadingInfo xmlns:p15="http://schemas.microsoft.com/office/powerpoint/2012/main" timeZoneBias="-180"/>
      </p:ext>
    </p:extLst>
  </p:cm>
</p:cmLst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CE0D724-4904-4CA9-9107-4DFACA066E24}" type="datetimeFigureOut">
              <a:rPr lang="tr-TR" smtClean="0"/>
              <a:t>2.08.2023</a:t>
            </a:fld>
            <a:endParaRPr lang="tr-T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AED927-E912-4797-BF78-DE44306FA998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55532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AED927-E912-4797-BF78-DE44306FA998}" type="slidenum">
              <a:rPr lang="tr-TR" smtClean="0"/>
              <a:t>1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64128421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AED927-E912-4797-BF78-DE44306FA998}" type="slidenum">
              <a:rPr lang="tr-TR" smtClean="0"/>
              <a:t>11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301069151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AED927-E912-4797-BF78-DE44306FA998}" type="slidenum">
              <a:rPr lang="tr-TR" smtClean="0"/>
              <a:t>12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403801543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AED927-E912-4797-BF78-DE44306FA998}" type="slidenum">
              <a:rPr lang="tr-TR" smtClean="0"/>
              <a:t>13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02901932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AED927-E912-4797-BF78-DE44306FA998}" type="slidenum">
              <a:rPr lang="tr-TR" smtClean="0"/>
              <a:t>14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65537287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AED927-E912-4797-BF78-DE44306FA998}" type="slidenum">
              <a:rPr lang="tr-TR" smtClean="0"/>
              <a:t>15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07324600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AED927-E912-4797-BF78-DE44306FA998}" type="slidenum">
              <a:rPr lang="tr-TR" smtClean="0"/>
              <a:t>16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45146058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AED927-E912-4797-BF78-DE44306FA998}" type="slidenum">
              <a:rPr lang="tr-TR" smtClean="0"/>
              <a:t>17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402923895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AED927-E912-4797-BF78-DE44306FA998}" type="slidenum">
              <a:rPr lang="tr-TR" smtClean="0"/>
              <a:t>18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95926554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AED927-E912-4797-BF78-DE44306FA998}" type="slidenum">
              <a:rPr lang="tr-TR" smtClean="0"/>
              <a:t>19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75083150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AED927-E912-4797-BF78-DE44306FA998}" type="slidenum">
              <a:rPr lang="tr-TR" smtClean="0"/>
              <a:t>20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74101123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AED927-E912-4797-BF78-DE44306FA998}" type="slidenum">
              <a:rPr lang="tr-TR" smtClean="0"/>
              <a:t>2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358874399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AED927-E912-4797-BF78-DE44306FA998}" type="slidenum">
              <a:rPr lang="tr-TR" smtClean="0"/>
              <a:t>21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79385012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AED927-E912-4797-BF78-DE44306FA998}" type="slidenum">
              <a:rPr lang="tr-TR" smtClean="0"/>
              <a:t>22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421578023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AED927-E912-4797-BF78-DE44306FA998}" type="slidenum">
              <a:rPr lang="tr-TR" smtClean="0"/>
              <a:t>23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65328918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AED927-E912-4797-BF78-DE44306FA998}" type="slidenum">
              <a:rPr lang="tr-TR" smtClean="0"/>
              <a:t>24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12022584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AED927-E912-4797-BF78-DE44306FA998}" type="slidenum">
              <a:rPr lang="tr-TR" smtClean="0"/>
              <a:t>3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37773863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AED927-E912-4797-BF78-DE44306FA998}" type="slidenum">
              <a:rPr lang="tr-TR" smtClean="0"/>
              <a:t>4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06233406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AED927-E912-4797-BF78-DE44306FA998}" type="slidenum">
              <a:rPr lang="tr-TR" smtClean="0"/>
              <a:t>5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328893151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AED927-E912-4797-BF78-DE44306FA998}" type="slidenum">
              <a:rPr lang="tr-TR" smtClean="0"/>
              <a:t>6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47318879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AED927-E912-4797-BF78-DE44306FA998}" type="slidenum">
              <a:rPr lang="tr-TR" smtClean="0"/>
              <a:t>8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68032307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AED927-E912-4797-BF78-DE44306FA998}" type="slidenum">
              <a:rPr lang="tr-TR" smtClean="0"/>
              <a:t>9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09728432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AED927-E912-4797-BF78-DE44306FA998}" type="slidenum">
              <a:rPr lang="tr-TR" smtClean="0"/>
              <a:t>10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350661091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810A3E-EC1B-BE41-AF73-5794AD897AA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TR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8112102-F6A1-E647-B542-70150272F47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T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862A17F-0944-E34D-875E-617FAF4D8D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6E77E6-B808-DF40-9C53-260D8B1299E3}" type="datetimeFigureOut">
              <a:rPr lang="en-TR" smtClean="0"/>
              <a:t>08/02/2023</a:t>
            </a:fld>
            <a:endParaRPr lang="en-T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74D4525-0264-E84C-95C8-91CD70E16A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T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4F39F13-1800-6C4B-8C25-F6A9FEDA3A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742DB8-2F9A-1049-91F9-A29E53715864}" type="slidenum">
              <a:rPr lang="en-TR" smtClean="0"/>
              <a:t>‹#›</a:t>
            </a:fld>
            <a:endParaRPr lang="en-TR"/>
          </a:p>
        </p:txBody>
      </p:sp>
    </p:spTree>
    <p:extLst>
      <p:ext uri="{BB962C8B-B14F-4D97-AF65-F5344CB8AC3E}">
        <p14:creationId xmlns:p14="http://schemas.microsoft.com/office/powerpoint/2010/main" val="41118637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50BEA6-1059-0141-A65A-D8D4D68CC6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TR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F99AB4F-7B82-D243-A669-E6095786991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T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C9EB214-AB97-AF48-925F-810CB2A362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6E77E6-B808-DF40-9C53-260D8B1299E3}" type="datetimeFigureOut">
              <a:rPr lang="en-TR" smtClean="0"/>
              <a:t>08/02/2023</a:t>
            </a:fld>
            <a:endParaRPr lang="en-T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97FEB19-6087-3443-A321-370F17F2FF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T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A2F263-7B0F-C24F-95F4-30ED3C6C35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742DB8-2F9A-1049-91F9-A29E53715864}" type="slidenum">
              <a:rPr lang="en-TR" smtClean="0"/>
              <a:t>‹#›</a:t>
            </a:fld>
            <a:endParaRPr lang="en-TR"/>
          </a:p>
        </p:txBody>
      </p:sp>
    </p:spTree>
    <p:extLst>
      <p:ext uri="{BB962C8B-B14F-4D97-AF65-F5344CB8AC3E}">
        <p14:creationId xmlns:p14="http://schemas.microsoft.com/office/powerpoint/2010/main" val="18764024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8DE7939-763A-104B-80E3-F3DC837F3F0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TR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1CDB66A-42A0-6644-B8B4-064A9FF5639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T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2462A4B-EC0E-CE4E-A659-C9F79820BD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6E77E6-B808-DF40-9C53-260D8B1299E3}" type="datetimeFigureOut">
              <a:rPr lang="en-TR" smtClean="0"/>
              <a:t>08/02/2023</a:t>
            </a:fld>
            <a:endParaRPr lang="en-T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BD48AB8-7787-0740-AF64-C83B6F4FF1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T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087C07D-6479-754E-824E-E8B00CF9B3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742DB8-2F9A-1049-91F9-A29E53715864}" type="slidenum">
              <a:rPr lang="en-TR" smtClean="0"/>
              <a:t>‹#›</a:t>
            </a:fld>
            <a:endParaRPr lang="en-TR"/>
          </a:p>
        </p:txBody>
      </p:sp>
    </p:spTree>
    <p:extLst>
      <p:ext uri="{BB962C8B-B14F-4D97-AF65-F5344CB8AC3E}">
        <p14:creationId xmlns:p14="http://schemas.microsoft.com/office/powerpoint/2010/main" val="18105866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D05367-F17E-DE47-9929-C42CCAB7F9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T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0548F11-3DBC-F942-94F1-BE75A2A5808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T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8852A5E-7E78-FC48-BD42-5470DE0EE1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6E77E6-B808-DF40-9C53-260D8B1299E3}" type="datetimeFigureOut">
              <a:rPr lang="en-TR" smtClean="0"/>
              <a:t>08/02/2023</a:t>
            </a:fld>
            <a:endParaRPr lang="en-T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EFF6358-DF79-AC47-A098-69F4A1F7AF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T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52F7ECC-A9DD-DD4A-A6C8-C6F8F0F9BD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742DB8-2F9A-1049-91F9-A29E53715864}" type="slidenum">
              <a:rPr lang="en-TR" smtClean="0"/>
              <a:t>‹#›</a:t>
            </a:fld>
            <a:endParaRPr lang="en-TR"/>
          </a:p>
        </p:txBody>
      </p:sp>
    </p:spTree>
    <p:extLst>
      <p:ext uri="{BB962C8B-B14F-4D97-AF65-F5344CB8AC3E}">
        <p14:creationId xmlns:p14="http://schemas.microsoft.com/office/powerpoint/2010/main" val="7264020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8A329D-BED9-C94D-9D83-45D9394832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T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A19B0F5-7BEF-F74D-BBE3-9050A5D1AC0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9CDCF16-F914-4B44-B8C9-8CC6B18163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6E77E6-B808-DF40-9C53-260D8B1299E3}" type="datetimeFigureOut">
              <a:rPr lang="en-TR" smtClean="0"/>
              <a:t>08/02/2023</a:t>
            </a:fld>
            <a:endParaRPr lang="en-T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7266344-58E6-B849-9C0B-3B2096680D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T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E6C2122-B63B-034D-9A45-346F5FB719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742DB8-2F9A-1049-91F9-A29E53715864}" type="slidenum">
              <a:rPr lang="en-TR" smtClean="0"/>
              <a:t>‹#›</a:t>
            </a:fld>
            <a:endParaRPr lang="en-TR"/>
          </a:p>
        </p:txBody>
      </p:sp>
    </p:spTree>
    <p:extLst>
      <p:ext uri="{BB962C8B-B14F-4D97-AF65-F5344CB8AC3E}">
        <p14:creationId xmlns:p14="http://schemas.microsoft.com/office/powerpoint/2010/main" val="7585113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1884ED-4250-AE40-A721-B058ED925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T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FC396A0-197F-4642-AFC2-DD28639703B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TR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8A86661-2162-7846-B16F-412F3CBAEEC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TR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B8B79D1-62C8-024F-B8FF-EF6D76EFE6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6E77E6-B808-DF40-9C53-260D8B1299E3}" type="datetimeFigureOut">
              <a:rPr lang="en-TR" smtClean="0"/>
              <a:t>08/02/2023</a:t>
            </a:fld>
            <a:endParaRPr lang="en-T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1D6469C-C78F-D541-B843-1B65083FEE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T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0A12CB7-23C5-184A-A074-6666C05A39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742DB8-2F9A-1049-91F9-A29E53715864}" type="slidenum">
              <a:rPr lang="en-TR" smtClean="0"/>
              <a:t>‹#›</a:t>
            </a:fld>
            <a:endParaRPr lang="en-TR"/>
          </a:p>
        </p:txBody>
      </p:sp>
    </p:spTree>
    <p:extLst>
      <p:ext uri="{BB962C8B-B14F-4D97-AF65-F5344CB8AC3E}">
        <p14:creationId xmlns:p14="http://schemas.microsoft.com/office/powerpoint/2010/main" val="11308129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A272FE-474D-4343-8335-30D77B8340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T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EFEE049-B393-3C48-A072-41D67B59A11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58FF4ED-A47A-1047-97F0-9C2BA0EE6D2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TR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328CD1C-CB99-244C-9FB1-0F7D09E30BB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C7AEFDF-5A0E-584B-9F10-D456F60C4A1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TR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2173F5B-2AE3-6A41-ABFC-53B0C8161B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6E77E6-B808-DF40-9C53-260D8B1299E3}" type="datetimeFigureOut">
              <a:rPr lang="en-TR" smtClean="0"/>
              <a:t>08/02/2023</a:t>
            </a:fld>
            <a:endParaRPr lang="en-TR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6C6ACF9-7930-954A-B451-6819E2BC01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TR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F49993D2-18CD-0B42-A913-E8720D4835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742DB8-2F9A-1049-91F9-A29E53715864}" type="slidenum">
              <a:rPr lang="en-TR" smtClean="0"/>
              <a:t>‹#›</a:t>
            </a:fld>
            <a:endParaRPr lang="en-TR"/>
          </a:p>
        </p:txBody>
      </p:sp>
    </p:spTree>
    <p:extLst>
      <p:ext uri="{BB962C8B-B14F-4D97-AF65-F5344CB8AC3E}">
        <p14:creationId xmlns:p14="http://schemas.microsoft.com/office/powerpoint/2010/main" val="39841937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C7167D-6431-8E41-AB9D-56EA0DBACC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TR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B356DAF-71DC-FB4B-A4F4-B95E287722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6E77E6-B808-DF40-9C53-260D8B1299E3}" type="datetimeFigureOut">
              <a:rPr lang="en-TR" smtClean="0"/>
              <a:t>08/02/2023</a:t>
            </a:fld>
            <a:endParaRPr lang="en-TR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01DA0E9-BF52-714A-BACC-F5EDA29C8F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TR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5EAF1F5-BBED-1B40-9975-F79983A3EB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742DB8-2F9A-1049-91F9-A29E53715864}" type="slidenum">
              <a:rPr lang="en-TR" smtClean="0"/>
              <a:t>‹#›</a:t>
            </a:fld>
            <a:endParaRPr lang="en-TR"/>
          </a:p>
        </p:txBody>
      </p:sp>
    </p:spTree>
    <p:extLst>
      <p:ext uri="{BB962C8B-B14F-4D97-AF65-F5344CB8AC3E}">
        <p14:creationId xmlns:p14="http://schemas.microsoft.com/office/powerpoint/2010/main" val="6447834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A6C6894-5F1C-6241-B9D7-F5E4E1952F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6E77E6-B808-DF40-9C53-260D8B1299E3}" type="datetimeFigureOut">
              <a:rPr lang="en-TR" smtClean="0"/>
              <a:t>08/02/2023</a:t>
            </a:fld>
            <a:endParaRPr lang="en-TR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68774A5-B611-2647-8088-B5327796D6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TR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9B8C56E-39BD-EA47-A014-7F22BB7FE7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742DB8-2F9A-1049-91F9-A29E53715864}" type="slidenum">
              <a:rPr lang="en-TR" smtClean="0"/>
              <a:t>‹#›</a:t>
            </a:fld>
            <a:endParaRPr lang="en-TR"/>
          </a:p>
        </p:txBody>
      </p:sp>
    </p:spTree>
    <p:extLst>
      <p:ext uri="{BB962C8B-B14F-4D97-AF65-F5344CB8AC3E}">
        <p14:creationId xmlns:p14="http://schemas.microsoft.com/office/powerpoint/2010/main" val="1328702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6949E8-949A-3C44-AC2F-1448CB05CF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T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0B1FF34-468D-B646-987C-56F0A8BB32E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TR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920CC0B-4431-1A4E-A2A8-2EBF0227B66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846E810-7AC5-E843-9BF9-6E60E2445E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6E77E6-B808-DF40-9C53-260D8B1299E3}" type="datetimeFigureOut">
              <a:rPr lang="en-TR" smtClean="0"/>
              <a:t>08/02/2023</a:t>
            </a:fld>
            <a:endParaRPr lang="en-T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284B336-CC9D-804E-AF18-E9EE419C86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T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9E28C7E-DA50-5244-BA31-0249CFAB72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742DB8-2F9A-1049-91F9-A29E53715864}" type="slidenum">
              <a:rPr lang="en-TR" smtClean="0"/>
              <a:t>‹#›</a:t>
            </a:fld>
            <a:endParaRPr lang="en-TR"/>
          </a:p>
        </p:txBody>
      </p:sp>
    </p:spTree>
    <p:extLst>
      <p:ext uri="{BB962C8B-B14F-4D97-AF65-F5344CB8AC3E}">
        <p14:creationId xmlns:p14="http://schemas.microsoft.com/office/powerpoint/2010/main" val="21172388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4CD0B1-A979-D54D-82CA-05513FC951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TR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FE043E2-63AA-7D4F-AD01-4159C89A92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TR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0DAEC3E-8BAE-5447-A9BC-9433F78875B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7370D9F-C43F-0145-AACD-B2FB700C2F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6E77E6-B808-DF40-9C53-260D8B1299E3}" type="datetimeFigureOut">
              <a:rPr lang="en-TR" smtClean="0"/>
              <a:t>08/02/2023</a:t>
            </a:fld>
            <a:endParaRPr lang="en-T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7AAD58C-2455-914F-AA32-48B7CED5CB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T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091F04A-BB99-814B-90E9-1847649B0D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742DB8-2F9A-1049-91F9-A29E53715864}" type="slidenum">
              <a:rPr lang="en-TR" smtClean="0"/>
              <a:t>‹#›</a:t>
            </a:fld>
            <a:endParaRPr lang="en-TR"/>
          </a:p>
        </p:txBody>
      </p:sp>
    </p:spTree>
    <p:extLst>
      <p:ext uri="{BB962C8B-B14F-4D97-AF65-F5344CB8AC3E}">
        <p14:creationId xmlns:p14="http://schemas.microsoft.com/office/powerpoint/2010/main" val="23430318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B8CD28A-CC22-8449-8711-93E9A9B6BC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T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C361017-157D-DD4C-9C82-940383DEFCF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T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8B5FE9B-A464-9E4D-B978-643E1A93F22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6E77E6-B808-DF40-9C53-260D8B1299E3}" type="datetimeFigureOut">
              <a:rPr lang="en-TR" smtClean="0"/>
              <a:t>08/02/2023</a:t>
            </a:fld>
            <a:endParaRPr lang="en-T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C2534A3-5EAA-4443-90A8-EF952E0836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T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9103A30-E365-0E4E-80FF-5535631F8E2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C742DB8-2F9A-1049-91F9-A29E53715864}" type="slidenum">
              <a:rPr lang="en-TR" smtClean="0"/>
              <a:t>‹#›</a:t>
            </a:fld>
            <a:endParaRPr lang="en-TR"/>
          </a:p>
        </p:txBody>
      </p:sp>
    </p:spTree>
    <p:extLst>
      <p:ext uri="{BB962C8B-B14F-4D97-AF65-F5344CB8AC3E}">
        <p14:creationId xmlns:p14="http://schemas.microsoft.com/office/powerpoint/2010/main" val="11820826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comments" Target="../comments/commen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blue and purple background with flags&#10;&#10;Description automatically generated">
            <a:extLst>
              <a:ext uri="{FF2B5EF4-FFF2-40B4-BE49-F238E27FC236}">
                <a16:creationId xmlns:a16="http://schemas.microsoft.com/office/drawing/2014/main" id="{1AB1A849-AA13-F6F7-E694-A4F4C7A9829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36BE3B3D-E8BA-5613-303B-C7B66CA7B786}"/>
              </a:ext>
            </a:extLst>
          </p:cNvPr>
          <p:cNvSpPr txBox="1"/>
          <p:nvPr/>
        </p:nvSpPr>
        <p:spPr>
          <a:xfrm>
            <a:off x="-802175" y="2720289"/>
            <a:ext cx="91748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b="1" u="sng" dirty="0">
                <a:solidFill>
                  <a:schemeClr val="bg1"/>
                </a:solidFill>
              </a:rPr>
              <a:t>SMART Ankara Sürdürülebilir Kentsel Ulaşım Planı</a:t>
            </a:r>
            <a:endParaRPr lang="en-US" sz="2400" b="1" u="sng" dirty="0">
              <a:solidFill>
                <a:schemeClr val="bg1"/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75F1902-5B5B-34B7-AE08-C10A3609945B}"/>
              </a:ext>
            </a:extLst>
          </p:cNvPr>
          <p:cNvSpPr txBox="1"/>
          <p:nvPr/>
        </p:nvSpPr>
        <p:spPr>
          <a:xfrm>
            <a:off x="2810061" y="3597806"/>
            <a:ext cx="565963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800" b="1" dirty="0">
                <a:solidFill>
                  <a:schemeClr val="bg1"/>
                </a:solidFill>
              </a:rPr>
              <a:t>VERİ TOPLAMA ÇALIŞMALARI</a:t>
            </a:r>
          </a:p>
          <a:p>
            <a:pPr algn="ctr"/>
            <a:endParaRPr lang="en-US" sz="2800" b="1" dirty="0">
              <a:solidFill>
                <a:schemeClr val="bg1"/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5A6C3A2E-C9FC-5A0C-6470-9CA712786F44}"/>
              </a:ext>
            </a:extLst>
          </p:cNvPr>
          <p:cNvSpPr txBox="1"/>
          <p:nvPr/>
        </p:nvSpPr>
        <p:spPr>
          <a:xfrm>
            <a:off x="2064473" y="4363756"/>
            <a:ext cx="715081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000" b="1" dirty="0">
                <a:solidFill>
                  <a:schemeClr val="bg1"/>
                </a:solidFill>
              </a:rPr>
              <a:t>Gökhan Menteş, Şehir ve Bölge Plancısı/Ulaşım Uzmanı</a:t>
            </a:r>
            <a:endParaRPr lang="en-US" sz="2000" b="1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AC6C49A-E655-43B5-8203-4CD8CF0D3895}"/>
              </a:ext>
            </a:extLst>
          </p:cNvPr>
          <p:cNvSpPr txBox="1"/>
          <p:nvPr/>
        </p:nvSpPr>
        <p:spPr>
          <a:xfrm>
            <a:off x="3605360" y="5293494"/>
            <a:ext cx="45473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>
                <a:solidFill>
                  <a:schemeClr val="bg1"/>
                </a:solidFill>
              </a:rPr>
              <a:t>Teknik </a:t>
            </a:r>
            <a:r>
              <a:rPr lang="tr-TR" dirty="0" err="1">
                <a:solidFill>
                  <a:schemeClr val="bg1"/>
                </a:solidFill>
              </a:rPr>
              <a:t>Çalıştay</a:t>
            </a:r>
            <a:r>
              <a:rPr lang="tr-TR" dirty="0">
                <a:solidFill>
                  <a:schemeClr val="bg1"/>
                </a:solidFill>
              </a:rPr>
              <a:t>, Ankara, 11 Temmuz 2023 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863624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43A028A4-5D00-40A4-8F0A-339B8485C03E}"/>
              </a:ext>
            </a:extLst>
          </p:cNvPr>
          <p:cNvSpPr txBox="1"/>
          <p:nvPr/>
        </p:nvSpPr>
        <p:spPr>
          <a:xfrm>
            <a:off x="2300748" y="2256503"/>
            <a:ext cx="45425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/>
              <a:t>Yeni Veri Toplama Çalışmaları</a:t>
            </a:r>
            <a:endParaRPr lang="en-US" sz="2400" b="1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393C90F-3339-40BF-BAE1-B4785AB456A7}"/>
              </a:ext>
            </a:extLst>
          </p:cNvPr>
          <p:cNvSpPr txBox="1"/>
          <p:nvPr/>
        </p:nvSpPr>
        <p:spPr>
          <a:xfrm>
            <a:off x="2300748" y="2897127"/>
            <a:ext cx="6098458" cy="96827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lnSpc>
                <a:spcPct val="107000"/>
              </a:lnSpc>
              <a:spcAft>
                <a:spcPts val="800"/>
              </a:spcAft>
            </a:pPr>
            <a:r>
              <a:rPr lang="tr-TR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Bunlar herhangi bir kurumdan en azından güncel olarak elde edilemeyen, dolayısıyla özgün saha çalışması gerektiren verilerdir. 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9022033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43A028A4-5D00-40A4-8F0A-339B8485C03E}"/>
              </a:ext>
            </a:extLst>
          </p:cNvPr>
          <p:cNvSpPr txBox="1"/>
          <p:nvPr/>
        </p:nvSpPr>
        <p:spPr>
          <a:xfrm>
            <a:off x="8760541" y="1896484"/>
            <a:ext cx="318934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/>
              <a:t>SMART Ankara- Planlanan Yeni Veri Toplama Çalışmaları</a:t>
            </a:r>
            <a:endParaRPr lang="en-US" sz="2400" b="1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78ADF2A-2A03-4719-AB52-9374718FBE44}"/>
              </a:ext>
            </a:extLst>
          </p:cNvPr>
          <p:cNvSpPr txBox="1"/>
          <p:nvPr/>
        </p:nvSpPr>
        <p:spPr>
          <a:xfrm>
            <a:off x="2662083" y="1757116"/>
            <a:ext cx="6098458" cy="35548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2700"/>
              </a:lnSpc>
              <a:spcAft>
                <a:spcPts val="80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tr-TR" sz="2000" dirty="0">
                <a:solidFill>
                  <a:srgbClr val="202124"/>
                </a:solidFill>
                <a:latin typeface="inherit"/>
                <a:ea typeface="Times New Roman" panose="02020603050405020304" pitchFamily="18" charset="0"/>
                <a:cs typeface="Courier New" panose="02070309020205020404" pitchFamily="49" charset="0"/>
              </a:rPr>
              <a:t>1.</a:t>
            </a:r>
            <a:r>
              <a:rPr lang="tr-TR" sz="2000" dirty="0">
                <a:solidFill>
                  <a:srgbClr val="202124"/>
                </a:solidFill>
                <a:effectLst/>
                <a:latin typeface="inherit"/>
                <a:ea typeface="Times New Roman" panose="02020603050405020304" pitchFamily="18" charset="0"/>
                <a:cs typeface="Courier New" panose="02070309020205020404" pitchFamily="49" charset="0"/>
              </a:rPr>
              <a:t> Hanehalkı görüşmeleri</a:t>
            </a:r>
            <a:endParaRPr lang="en-US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ts val="2700"/>
              </a:lnSpc>
              <a:spcAft>
                <a:spcPts val="80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tr-TR" sz="2000" dirty="0">
                <a:solidFill>
                  <a:srgbClr val="202124"/>
                </a:solidFill>
                <a:effectLst/>
                <a:latin typeface="inherit"/>
                <a:ea typeface="Times New Roman" panose="02020603050405020304" pitchFamily="18" charset="0"/>
                <a:cs typeface="Courier New" panose="02070309020205020404" pitchFamily="49" charset="0"/>
              </a:rPr>
              <a:t>2. Kordon ve Perde araç ve doluluk kesit sayımları </a:t>
            </a:r>
            <a:endParaRPr lang="en-US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ts val="2700"/>
              </a:lnSpc>
              <a:spcAft>
                <a:spcPts val="80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tr-TR" sz="2000" dirty="0">
                <a:solidFill>
                  <a:srgbClr val="202124"/>
                </a:solidFill>
                <a:effectLst/>
                <a:latin typeface="inherit"/>
                <a:ea typeface="Times New Roman" panose="02020603050405020304" pitchFamily="18" charset="0"/>
                <a:cs typeface="Courier New" panose="02070309020205020404" pitchFamily="49" charset="0"/>
              </a:rPr>
              <a:t>3. Yol kenarı görüşmeleri</a:t>
            </a:r>
            <a:endParaRPr lang="en-US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ts val="2700"/>
              </a:lnSpc>
              <a:spcAft>
                <a:spcPts val="80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tr-TR" sz="2000" dirty="0">
                <a:solidFill>
                  <a:srgbClr val="202124"/>
                </a:solidFill>
                <a:effectLst/>
                <a:latin typeface="inherit"/>
                <a:ea typeface="Times New Roman" panose="02020603050405020304" pitchFamily="18" charset="0"/>
                <a:cs typeface="Courier New" panose="02070309020205020404" pitchFamily="49" charset="0"/>
              </a:rPr>
              <a:t>4. Toplu taşıma memnuniyet görüşmeleri</a:t>
            </a:r>
            <a:endParaRPr lang="en-US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ts val="2700"/>
              </a:lnSpc>
              <a:spcAft>
                <a:spcPts val="80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tr-TR" sz="2000" dirty="0">
                <a:solidFill>
                  <a:srgbClr val="202124"/>
                </a:solidFill>
                <a:effectLst/>
                <a:latin typeface="inherit"/>
                <a:ea typeface="Times New Roman" panose="02020603050405020304" pitchFamily="18" charset="0"/>
                <a:cs typeface="Courier New" panose="02070309020205020404" pitchFamily="49" charset="0"/>
              </a:rPr>
              <a:t>5. Belirtilen tercihler anketi</a:t>
            </a:r>
            <a:endParaRPr lang="en-US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ts val="2700"/>
              </a:lnSpc>
              <a:spcAft>
                <a:spcPts val="80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tr-TR" sz="2000" dirty="0">
                <a:solidFill>
                  <a:srgbClr val="202124"/>
                </a:solidFill>
                <a:effectLst/>
                <a:latin typeface="inherit"/>
                <a:ea typeface="Times New Roman" panose="02020603050405020304" pitchFamily="18" charset="0"/>
                <a:cs typeface="Courier New" panose="02070309020205020404" pitchFamily="49" charset="0"/>
              </a:rPr>
              <a:t>6. Otopark talebi görüşmeleri</a:t>
            </a:r>
            <a:endParaRPr lang="en-US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ts val="2700"/>
              </a:lnSpc>
              <a:spcAft>
                <a:spcPts val="80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tr-TR" sz="2000" dirty="0">
                <a:solidFill>
                  <a:srgbClr val="202124"/>
                </a:solidFill>
                <a:effectLst/>
                <a:latin typeface="inherit"/>
                <a:ea typeface="Times New Roman" panose="02020603050405020304" pitchFamily="18" charset="0"/>
                <a:cs typeface="Courier New" panose="02070309020205020404" pitchFamily="49" charset="0"/>
              </a:rPr>
              <a:t>7. Yük Operatörleri anket ve görüşmeleri</a:t>
            </a:r>
          </a:p>
          <a:p>
            <a:pPr>
              <a:lnSpc>
                <a:spcPts val="2700"/>
              </a:lnSpc>
              <a:spcAft>
                <a:spcPts val="80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tr-TR" sz="2000" dirty="0">
                <a:solidFill>
                  <a:srgbClr val="202124"/>
                </a:solidFill>
                <a:latin typeface="inherit"/>
                <a:ea typeface="Calibri" panose="020F0502020204030204" pitchFamily="34" charset="0"/>
                <a:cs typeface="Courier New" panose="02070309020205020404" pitchFamily="49" charset="0"/>
              </a:rPr>
              <a:t>8. Yaya ve Bisiklet Anketi</a:t>
            </a:r>
            <a:endParaRPr lang="en-US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7481095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nkara Haritası Ankara'nın İlçeleri Haritası">
            <a:extLst>
              <a:ext uri="{FF2B5EF4-FFF2-40B4-BE49-F238E27FC236}">
                <a16:creationId xmlns:a16="http://schemas.microsoft.com/office/drawing/2014/main" id="{4EDCB099-4BB3-4821-834C-0D47684773DA}"/>
              </a:ext>
            </a:extLst>
          </p:cNvPr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7399" y="1866899"/>
            <a:ext cx="4784725" cy="4233863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90318A48-68D6-428A-8CF2-0E27D3F4A1A5}"/>
              </a:ext>
            </a:extLst>
          </p:cNvPr>
          <p:cNvSpPr txBox="1"/>
          <p:nvPr/>
        </p:nvSpPr>
        <p:spPr>
          <a:xfrm>
            <a:off x="6472238" y="1985963"/>
            <a:ext cx="44577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b="1" dirty="0"/>
              <a:t>ANKARA İLİ 2022</a:t>
            </a:r>
          </a:p>
          <a:p>
            <a:endParaRPr lang="tr-TR" dirty="0"/>
          </a:p>
          <a:p>
            <a:r>
              <a:rPr lang="tr-TR" dirty="0"/>
              <a:t>25 İlçe</a:t>
            </a:r>
          </a:p>
          <a:p>
            <a:r>
              <a:rPr lang="tr-TR" dirty="0"/>
              <a:t>1426 mahalle</a:t>
            </a:r>
          </a:p>
          <a:p>
            <a:r>
              <a:rPr lang="tr-TR" dirty="0"/>
              <a:t>25653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km</a:t>
            </a:r>
            <a:r>
              <a:rPr lang="en-US" sz="1800" baseline="300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2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endParaRPr lang="tr-TR" dirty="0"/>
          </a:p>
          <a:p>
            <a:r>
              <a:rPr lang="tr-TR" dirty="0"/>
              <a:t>5.8 milyon nüfus</a:t>
            </a:r>
          </a:p>
          <a:p>
            <a:endParaRPr lang="tr-TR" dirty="0"/>
          </a:p>
          <a:p>
            <a:r>
              <a:rPr lang="tr-TR" dirty="0"/>
              <a:t>Ortalama mahalle:</a:t>
            </a:r>
          </a:p>
          <a:p>
            <a:r>
              <a:rPr lang="tr-TR" dirty="0"/>
              <a:t>18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km</a:t>
            </a:r>
            <a:r>
              <a:rPr lang="en-US" sz="1800" baseline="300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2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endParaRPr lang="tr-TR" sz="18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r>
              <a:rPr lang="tr-TR" dirty="0"/>
              <a:t>4000 nüfus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8665718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DB139E1D-E9D4-4501-A05D-65C14D52FA8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0793" y="1605725"/>
            <a:ext cx="5255207" cy="43895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30474E0F-82D0-4AAF-BECF-05685C9E89B8}"/>
              </a:ext>
            </a:extLst>
          </p:cNvPr>
          <p:cNvSpPr txBox="1"/>
          <p:nvPr/>
        </p:nvSpPr>
        <p:spPr>
          <a:xfrm>
            <a:off x="6900863" y="1728788"/>
            <a:ext cx="4129087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b="1" dirty="0"/>
              <a:t>ANKARA İŞLEVSEL KENTSEL ALANI</a:t>
            </a:r>
          </a:p>
          <a:p>
            <a:endParaRPr lang="tr-TR" dirty="0"/>
          </a:p>
          <a:p>
            <a:r>
              <a:rPr lang="tr-TR" dirty="0"/>
              <a:t>9 merkez ilçe + 4 bitişik ilçenin bazı mahalleleri</a:t>
            </a:r>
          </a:p>
          <a:p>
            <a:endParaRPr lang="tr-TR" dirty="0"/>
          </a:p>
          <a:p>
            <a:r>
              <a:rPr lang="tr-TR" dirty="0"/>
              <a:t>527 mahalle (ilin % 37’si)</a:t>
            </a:r>
          </a:p>
          <a:p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3603 km</a:t>
            </a:r>
            <a:r>
              <a:rPr lang="en-US" sz="1800" baseline="300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2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tr-TR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(ilin %14’ü)</a:t>
            </a:r>
          </a:p>
          <a:p>
            <a:r>
              <a:rPr lang="tr-TR" dirty="0">
                <a:latin typeface="Calibri" panose="020F0502020204030204" pitchFamily="34" charset="0"/>
              </a:rPr>
              <a:t>5.4 milyon nüfus (ilin %93’ü)</a:t>
            </a:r>
          </a:p>
          <a:p>
            <a:endParaRPr lang="tr-TR" dirty="0">
              <a:latin typeface="Calibri" panose="020F0502020204030204" pitchFamily="34" charset="0"/>
            </a:endParaRPr>
          </a:p>
          <a:p>
            <a:r>
              <a:rPr lang="tr-TR" dirty="0">
                <a:latin typeface="Calibri" panose="020F0502020204030204" pitchFamily="34" charset="0"/>
              </a:rPr>
              <a:t>Ortalama Mahalle:</a:t>
            </a:r>
          </a:p>
          <a:p>
            <a:r>
              <a:rPr lang="tr-TR" dirty="0">
                <a:latin typeface="Calibri" panose="020F0502020204030204" pitchFamily="34" charset="0"/>
              </a:rPr>
              <a:t>7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km</a:t>
            </a:r>
            <a:r>
              <a:rPr lang="en-US" sz="1800" baseline="300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2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endParaRPr lang="tr-TR" sz="18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r>
              <a:rPr lang="tr-TR" dirty="0"/>
              <a:t>11000 nüfus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707003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E3D129CE-21BA-4A05-9B1E-C962F32484D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98730" y="1117911"/>
            <a:ext cx="8394539" cy="49542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824546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54C7728F-6EE5-4DD9-B837-2090B1AED47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5117566" cy="6858000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480051BF-398A-4D01-9F94-084198E1D1D3}"/>
              </a:ext>
            </a:extLst>
          </p:cNvPr>
          <p:cNvSpPr txBox="1"/>
          <p:nvPr/>
        </p:nvSpPr>
        <p:spPr>
          <a:xfrm>
            <a:off x="6096000" y="2054491"/>
            <a:ext cx="5075902" cy="40934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tr-TR" sz="2000" dirty="0"/>
              <a:t>B</a:t>
            </a:r>
            <a:r>
              <a:rPr lang="en-US" sz="2000" dirty="0" err="1"/>
              <a:t>ütünleşik</a:t>
            </a:r>
            <a:r>
              <a:rPr lang="en-US" sz="2000" dirty="0"/>
              <a:t> </a:t>
            </a:r>
            <a:r>
              <a:rPr lang="en-US" sz="2000" dirty="0" err="1"/>
              <a:t>kentsel</a:t>
            </a:r>
            <a:r>
              <a:rPr lang="en-US" sz="2000" dirty="0"/>
              <a:t> </a:t>
            </a:r>
            <a:r>
              <a:rPr lang="en-US" sz="2000" dirty="0" err="1"/>
              <a:t>formun</a:t>
            </a:r>
            <a:r>
              <a:rPr lang="en-US" sz="2000" dirty="0"/>
              <a:t> </a:t>
            </a:r>
            <a:r>
              <a:rPr lang="en-US" sz="2000" dirty="0" err="1"/>
              <a:t>nüfus</a:t>
            </a:r>
            <a:r>
              <a:rPr lang="en-US" sz="2000" dirty="0"/>
              <a:t> </a:t>
            </a:r>
            <a:r>
              <a:rPr lang="en-US" sz="2000" dirty="0" err="1"/>
              <a:t>ve</a:t>
            </a:r>
            <a:r>
              <a:rPr lang="en-US" sz="2000" dirty="0"/>
              <a:t> </a:t>
            </a:r>
            <a:r>
              <a:rPr lang="en-US" sz="2000" dirty="0" err="1"/>
              <a:t>işgücü</a:t>
            </a:r>
            <a:r>
              <a:rPr lang="en-US" sz="2000" dirty="0"/>
              <a:t> </a:t>
            </a:r>
            <a:r>
              <a:rPr lang="en-US" sz="2000" dirty="0" err="1"/>
              <a:t>dengesini</a:t>
            </a:r>
            <a:r>
              <a:rPr lang="en-US" sz="2000" dirty="0"/>
              <a:t> </a:t>
            </a:r>
            <a:r>
              <a:rPr lang="en-US" sz="2000" dirty="0" err="1"/>
              <a:t>oluşturacak</a:t>
            </a:r>
            <a:r>
              <a:rPr lang="en-US" sz="2000" dirty="0"/>
              <a:t> </a:t>
            </a:r>
            <a:r>
              <a:rPr lang="en-US" sz="2000" dirty="0" err="1"/>
              <a:t>şekilde</a:t>
            </a:r>
            <a:r>
              <a:rPr lang="en-US" sz="2000" dirty="0"/>
              <a:t> </a:t>
            </a:r>
            <a:r>
              <a:rPr lang="en-US" sz="2000" dirty="0" err="1"/>
              <a:t>gelişiminin</a:t>
            </a:r>
            <a:r>
              <a:rPr lang="en-US" sz="2000" dirty="0"/>
              <a:t> </a:t>
            </a:r>
            <a:r>
              <a:rPr lang="en-US" sz="2000" dirty="0" err="1"/>
              <a:t>desteklenmesi</a:t>
            </a:r>
            <a:r>
              <a:rPr lang="en-US" sz="2000" dirty="0"/>
              <a:t> </a:t>
            </a:r>
            <a:r>
              <a:rPr lang="tr-TR" sz="2000" dirty="0"/>
              <a:t>ve </a:t>
            </a:r>
            <a:r>
              <a:rPr lang="en-US" sz="2000" dirty="0" err="1"/>
              <a:t>kentin</a:t>
            </a:r>
            <a:r>
              <a:rPr lang="en-US" sz="2000" dirty="0"/>
              <a:t> </a:t>
            </a:r>
            <a:r>
              <a:rPr lang="en-US" sz="2000" dirty="0" err="1"/>
              <a:t>mekansal</a:t>
            </a:r>
            <a:r>
              <a:rPr lang="en-US" sz="2000" dirty="0"/>
              <a:t> </a:t>
            </a:r>
            <a:r>
              <a:rPr lang="en-US" sz="2000" dirty="0" err="1"/>
              <a:t>genişlemesinin</a:t>
            </a:r>
            <a:r>
              <a:rPr lang="en-US" sz="2000" dirty="0"/>
              <a:t> </a:t>
            </a:r>
            <a:r>
              <a:rPr lang="en-US" sz="2000" dirty="0" err="1"/>
              <a:t>sınırlandırılması</a:t>
            </a:r>
            <a:endParaRPr lang="tr-TR" sz="2000" dirty="0"/>
          </a:p>
          <a:p>
            <a:r>
              <a:rPr lang="en-US" sz="2000" dirty="0"/>
              <a:t> </a:t>
            </a:r>
            <a:endParaRPr lang="tr-TR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tr-TR" sz="2000" dirty="0"/>
              <a:t>A</a:t>
            </a:r>
            <a:r>
              <a:rPr lang="en-US" sz="2000" dirty="0" err="1"/>
              <a:t>çık</a:t>
            </a:r>
            <a:r>
              <a:rPr lang="en-US" sz="2000" dirty="0"/>
              <a:t> </a:t>
            </a:r>
            <a:r>
              <a:rPr lang="en-US" sz="2000" dirty="0" err="1"/>
              <a:t>ve</a:t>
            </a:r>
            <a:r>
              <a:rPr lang="en-US" sz="2000" dirty="0"/>
              <a:t> </a:t>
            </a:r>
            <a:r>
              <a:rPr lang="en-US" sz="2000" dirty="0" err="1"/>
              <a:t>yeşil</a:t>
            </a:r>
            <a:r>
              <a:rPr lang="en-US" sz="2000" dirty="0"/>
              <a:t> </a:t>
            </a:r>
            <a:r>
              <a:rPr lang="en-US" sz="2000" dirty="0" err="1"/>
              <a:t>alan</a:t>
            </a:r>
            <a:r>
              <a:rPr lang="en-US" sz="2000" dirty="0"/>
              <a:t> </a:t>
            </a:r>
            <a:r>
              <a:rPr lang="en-US" sz="2000" dirty="0" err="1"/>
              <a:t>sistemi</a:t>
            </a:r>
            <a:r>
              <a:rPr lang="en-US" sz="2000" dirty="0"/>
              <a:t> </a:t>
            </a:r>
            <a:r>
              <a:rPr lang="en-US" sz="2000" dirty="0" err="1"/>
              <a:t>kurularak</a:t>
            </a:r>
            <a:r>
              <a:rPr lang="en-US" sz="2000" dirty="0"/>
              <a:t> </a:t>
            </a:r>
            <a:r>
              <a:rPr lang="en-US" sz="2000" dirty="0" err="1"/>
              <a:t>kent</a:t>
            </a:r>
            <a:r>
              <a:rPr lang="en-US" sz="2000" dirty="0"/>
              <a:t> için </a:t>
            </a:r>
            <a:r>
              <a:rPr lang="en-US" sz="2000" dirty="0" err="1"/>
              <a:t>havalandırma</a:t>
            </a:r>
            <a:r>
              <a:rPr lang="en-US" sz="2000" dirty="0"/>
              <a:t> </a:t>
            </a:r>
            <a:r>
              <a:rPr lang="en-US" sz="2000" dirty="0" err="1"/>
              <a:t>koridorlarının</a:t>
            </a:r>
            <a:r>
              <a:rPr lang="en-US" sz="2000" dirty="0"/>
              <a:t> </a:t>
            </a:r>
            <a:r>
              <a:rPr lang="en-US" sz="2000" dirty="0" err="1"/>
              <a:t>oluşturulması</a:t>
            </a:r>
            <a:r>
              <a:rPr lang="en-US" sz="2000" dirty="0"/>
              <a:t>, </a:t>
            </a:r>
            <a:endParaRPr lang="tr-TR" sz="2000" dirty="0"/>
          </a:p>
          <a:p>
            <a:endParaRPr lang="tr-TR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tr-TR" sz="2000" dirty="0"/>
              <a:t>K</a:t>
            </a:r>
            <a:r>
              <a:rPr lang="en-US" sz="2000" dirty="0" err="1"/>
              <a:t>arma</a:t>
            </a:r>
            <a:r>
              <a:rPr lang="en-US" sz="2000" dirty="0"/>
              <a:t> </a:t>
            </a:r>
            <a:r>
              <a:rPr lang="en-US" sz="2000" dirty="0" err="1"/>
              <a:t>arazi</a:t>
            </a:r>
            <a:r>
              <a:rPr lang="en-US" sz="2000" dirty="0"/>
              <a:t> </a:t>
            </a:r>
            <a:r>
              <a:rPr lang="en-US" sz="2000" dirty="0" err="1"/>
              <a:t>kullanımlarının</a:t>
            </a:r>
            <a:r>
              <a:rPr lang="en-US" sz="2000" dirty="0"/>
              <a:t> </a:t>
            </a:r>
            <a:r>
              <a:rPr lang="en-US" sz="2000" dirty="0" err="1"/>
              <a:t>etkin</a:t>
            </a:r>
            <a:r>
              <a:rPr lang="en-US" sz="2000" dirty="0"/>
              <a:t> </a:t>
            </a:r>
            <a:r>
              <a:rPr lang="en-US" sz="2000" dirty="0" err="1"/>
              <a:t>planlanması</a:t>
            </a:r>
            <a:r>
              <a:rPr lang="en-US" sz="2000" dirty="0"/>
              <a:t>, </a:t>
            </a:r>
            <a:r>
              <a:rPr lang="en-US" sz="2000" dirty="0" err="1"/>
              <a:t>kentsel</a:t>
            </a:r>
            <a:r>
              <a:rPr lang="en-US" sz="2000" dirty="0"/>
              <a:t> alt </a:t>
            </a:r>
            <a:r>
              <a:rPr lang="en-US" sz="2000" dirty="0" err="1"/>
              <a:t>merkezlerin</a:t>
            </a:r>
            <a:r>
              <a:rPr lang="en-US" sz="2000" dirty="0"/>
              <a:t> </a:t>
            </a:r>
            <a:r>
              <a:rPr lang="en-US" sz="2000" dirty="0" err="1"/>
              <a:t>tanımlanması</a:t>
            </a:r>
            <a:r>
              <a:rPr lang="en-US" sz="2000" dirty="0"/>
              <a:t>, </a:t>
            </a:r>
            <a:r>
              <a:rPr lang="en-US" sz="2000" dirty="0" err="1"/>
              <a:t>merkezlere</a:t>
            </a:r>
            <a:r>
              <a:rPr lang="en-US" sz="2000" dirty="0"/>
              <a:t> </a:t>
            </a:r>
            <a:r>
              <a:rPr lang="en-US" sz="2000" dirty="0" err="1"/>
              <a:t>ve</a:t>
            </a:r>
            <a:r>
              <a:rPr lang="en-US" sz="2000" dirty="0"/>
              <a:t> </a:t>
            </a:r>
            <a:r>
              <a:rPr lang="en-US" sz="2000" dirty="0" err="1"/>
              <a:t>MİA'ya</a:t>
            </a:r>
            <a:r>
              <a:rPr lang="en-US" sz="2000" dirty="0"/>
              <a:t> </a:t>
            </a:r>
            <a:r>
              <a:rPr lang="en-US" sz="2000" dirty="0" err="1"/>
              <a:t>özel</a:t>
            </a:r>
            <a:r>
              <a:rPr lang="en-US" sz="2000" dirty="0"/>
              <a:t> </a:t>
            </a:r>
            <a:r>
              <a:rPr lang="en-US" sz="2000" dirty="0" err="1"/>
              <a:t>projelerin</a:t>
            </a:r>
            <a:r>
              <a:rPr lang="en-US" sz="2000" dirty="0"/>
              <a:t> </a:t>
            </a:r>
            <a:r>
              <a:rPr lang="en-US" sz="2000" dirty="0" err="1"/>
              <a:t>üretilmesi</a:t>
            </a:r>
            <a:r>
              <a:rPr lang="en-US" sz="2000" dirty="0"/>
              <a:t> </a:t>
            </a:r>
            <a:r>
              <a:rPr lang="en-US" sz="2000" dirty="0" err="1"/>
              <a:t>ve</a:t>
            </a:r>
            <a:r>
              <a:rPr lang="en-US" sz="2000" dirty="0"/>
              <a:t> </a:t>
            </a:r>
            <a:r>
              <a:rPr lang="en-US" sz="2000" dirty="0" err="1"/>
              <a:t>stratejik</a:t>
            </a:r>
            <a:r>
              <a:rPr lang="en-US" sz="2000" dirty="0"/>
              <a:t> alt </a:t>
            </a:r>
            <a:r>
              <a:rPr lang="en-US" sz="2000" dirty="0" err="1"/>
              <a:t>merkezi</a:t>
            </a:r>
            <a:r>
              <a:rPr lang="en-US" sz="2000" dirty="0"/>
              <a:t> </a:t>
            </a:r>
            <a:r>
              <a:rPr lang="en-US" sz="2000" dirty="0" err="1"/>
              <a:t>alanların</a:t>
            </a:r>
            <a:r>
              <a:rPr lang="en-US" sz="2000" dirty="0"/>
              <a:t> </a:t>
            </a:r>
            <a:r>
              <a:rPr lang="en-US" sz="2000" dirty="0" err="1"/>
              <a:t>oluşturulması</a:t>
            </a:r>
            <a:r>
              <a:rPr lang="en-US" sz="2000" dirty="0"/>
              <a:t>,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051B73A-EDAD-4D18-B588-B7AEDF7FD9CB}"/>
              </a:ext>
            </a:extLst>
          </p:cNvPr>
          <p:cNvSpPr txBox="1"/>
          <p:nvPr/>
        </p:nvSpPr>
        <p:spPr>
          <a:xfrm>
            <a:off x="6415548" y="1408160"/>
            <a:ext cx="458674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b="1" dirty="0"/>
              <a:t>ANKARA NAZIM PLANI (2023) TEMEL KARARLAR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304808390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BB713E62-1D73-42AD-888D-F980D672963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3436" y="1385888"/>
            <a:ext cx="6611182" cy="4672011"/>
          </a:xfrm>
          <a:prstGeom prst="rect">
            <a:avLst/>
          </a:prstGeom>
        </p:spPr>
      </p:pic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A35B9796-32F0-4602-9BE2-C2D58B0BE7D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68864396"/>
              </p:ext>
            </p:extLst>
          </p:nvPr>
        </p:nvGraphicFramePr>
        <p:xfrm>
          <a:off x="7580670" y="1828339"/>
          <a:ext cx="3987893" cy="4433133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344995">
                  <a:extLst>
                    <a:ext uri="{9D8B030D-6E8A-4147-A177-3AD203B41FA5}">
                      <a16:colId xmlns:a16="http://schemas.microsoft.com/office/drawing/2014/main" val="4286276316"/>
                    </a:ext>
                  </a:extLst>
                </a:gridCol>
                <a:gridCol w="1642898">
                  <a:extLst>
                    <a:ext uri="{9D8B030D-6E8A-4147-A177-3AD203B41FA5}">
                      <a16:colId xmlns:a16="http://schemas.microsoft.com/office/drawing/2014/main" val="1879746316"/>
                    </a:ext>
                  </a:extLst>
                </a:gridCol>
              </a:tblGrid>
              <a:tr h="317873">
                <a:tc>
                  <a:txBody>
                    <a:bodyPr/>
                    <a:lstStyle/>
                    <a:p>
                      <a:pPr algn="l" fontAlgn="ctr"/>
                      <a:r>
                        <a:rPr lang="tr-TR" sz="2000" b="1" u="none" strike="noStrike" noProof="0">
                          <a:effectLst/>
                        </a:rPr>
                        <a:t>Sayım Yeri</a:t>
                      </a:r>
                      <a:endParaRPr lang="tr-TR" sz="2000" b="1" i="0" u="none" strike="noStrike" noProof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tr-TR" sz="2000" b="1" u="none" strike="noStrike" noProof="0" dirty="0">
                          <a:effectLst/>
                        </a:rPr>
                        <a:t>Yol kesiti sayısı (iki yönlü)</a:t>
                      </a:r>
                      <a:endParaRPr lang="tr-TR" sz="2000" b="1" i="0" u="none" strike="noStrike" noProof="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36641987"/>
                  </a:ext>
                </a:extLst>
              </a:tr>
              <a:tr h="923343">
                <a:tc>
                  <a:txBody>
                    <a:bodyPr/>
                    <a:lstStyle/>
                    <a:p>
                      <a:pPr algn="l" fontAlgn="ctr"/>
                      <a:r>
                        <a:rPr lang="tr-TR" sz="2000" u="none" strike="noStrike" noProof="0">
                          <a:effectLst/>
                        </a:rPr>
                        <a:t>Dış Kordon (Ankara İşlevsel Kentsel Alanı)</a:t>
                      </a:r>
                      <a:endParaRPr lang="tr-TR" sz="2000" b="0" i="0" u="none" strike="noStrike" noProof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u="none" strike="noStrike" dirty="0">
                          <a:effectLst/>
                        </a:rPr>
                        <a:t>13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881737423"/>
                  </a:ext>
                </a:extLst>
              </a:tr>
              <a:tr h="620608">
                <a:tc>
                  <a:txBody>
                    <a:bodyPr/>
                    <a:lstStyle/>
                    <a:p>
                      <a:pPr algn="l" fontAlgn="ctr"/>
                      <a:r>
                        <a:rPr lang="tr-TR" sz="2000" u="none" strike="noStrike" noProof="0">
                          <a:effectLst/>
                        </a:rPr>
                        <a:t>Orta Kordon (Çevre Yolu)</a:t>
                      </a:r>
                      <a:endParaRPr lang="tr-TR" sz="2000" b="0" i="0" u="none" strike="noStrike" noProof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u="none" strike="noStrike" dirty="0">
                          <a:effectLst/>
                        </a:rPr>
                        <a:t>23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489581"/>
                  </a:ext>
                </a:extLst>
              </a:tr>
              <a:tr h="620608">
                <a:tc>
                  <a:txBody>
                    <a:bodyPr/>
                    <a:lstStyle/>
                    <a:p>
                      <a:pPr algn="l" fontAlgn="ctr"/>
                      <a:r>
                        <a:rPr lang="tr-TR" sz="2000" u="none" strike="noStrike" noProof="0">
                          <a:effectLst/>
                        </a:rPr>
                        <a:t>İç Kordon (Merkezi İş Alanı)  </a:t>
                      </a:r>
                      <a:endParaRPr lang="tr-TR" sz="2000" b="0" i="0" u="none" strike="noStrike" noProof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u="none" strike="noStrike" dirty="0">
                          <a:effectLst/>
                        </a:rPr>
                        <a:t>35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163288419"/>
                  </a:ext>
                </a:extLst>
              </a:tr>
              <a:tr h="620608">
                <a:tc>
                  <a:txBody>
                    <a:bodyPr/>
                    <a:lstStyle/>
                    <a:p>
                      <a:pPr algn="l" fontAlgn="ctr"/>
                      <a:r>
                        <a:rPr lang="tr-TR" sz="2000" u="none" strike="noStrike" noProof="0" dirty="0">
                          <a:effectLst/>
                        </a:rPr>
                        <a:t>Perde Hattı (Demiryolu)</a:t>
                      </a:r>
                      <a:endParaRPr lang="tr-TR" sz="2000" b="0" i="0" u="none" strike="noStrike" noProof="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u="none" strike="noStrike" dirty="0">
                          <a:effectLst/>
                        </a:rPr>
                        <a:t>24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82193973"/>
                  </a:ext>
                </a:extLst>
              </a:tr>
              <a:tr h="710968">
                <a:tc>
                  <a:txBody>
                    <a:bodyPr/>
                    <a:lstStyle/>
                    <a:p>
                      <a:pPr algn="l" fontAlgn="ctr"/>
                      <a:r>
                        <a:rPr lang="tr-TR" sz="2000" u="none" strike="noStrike" dirty="0">
                          <a:effectLst/>
                        </a:rPr>
                        <a:t>Diğer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u="none" strike="noStrike" dirty="0">
                          <a:effectLst/>
                        </a:rPr>
                        <a:t>27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78460299"/>
                  </a:ext>
                </a:extLst>
              </a:tr>
              <a:tr h="317873">
                <a:tc>
                  <a:txBody>
                    <a:bodyPr/>
                    <a:lstStyle/>
                    <a:p>
                      <a:pPr algn="l" fontAlgn="ctr"/>
                      <a:r>
                        <a:rPr lang="tr-TR" sz="2000" u="none" strike="noStrike" dirty="0">
                          <a:effectLst/>
                        </a:rPr>
                        <a:t>Toplam</a:t>
                      </a:r>
                      <a:endParaRPr lang="en-US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u="none" strike="noStrike" dirty="0">
                          <a:effectLst/>
                        </a:rPr>
                        <a:t>122</a:t>
                      </a:r>
                      <a:endParaRPr lang="en-US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70583173"/>
                  </a:ext>
                </a:extLst>
              </a:tr>
            </a:tbl>
          </a:graphicData>
        </a:graphic>
      </p:graphicFrame>
      <p:sp>
        <p:nvSpPr>
          <p:cNvPr id="9" name="TextBox 8">
            <a:extLst>
              <a:ext uri="{FF2B5EF4-FFF2-40B4-BE49-F238E27FC236}">
                <a16:creationId xmlns:a16="http://schemas.microsoft.com/office/drawing/2014/main" id="{4453C6F9-9C04-4AEF-8327-69481BDDFE62}"/>
              </a:ext>
            </a:extLst>
          </p:cNvPr>
          <p:cNvSpPr txBox="1"/>
          <p:nvPr/>
        </p:nvSpPr>
        <p:spPr>
          <a:xfrm>
            <a:off x="7580670" y="1224116"/>
            <a:ext cx="371659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000" b="1" dirty="0"/>
              <a:t>TRAFİK ARAÇ VE DOLULUK SAYIMLARI</a:t>
            </a:r>
            <a:endParaRPr lang="en-US" sz="2000" b="1" dirty="0"/>
          </a:p>
        </p:txBody>
      </p:sp>
    </p:spTree>
    <p:extLst>
      <p:ext uri="{BB962C8B-B14F-4D97-AF65-F5344CB8AC3E}">
        <p14:creationId xmlns:p14="http://schemas.microsoft.com/office/powerpoint/2010/main" val="110547677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D9F8598-B6AF-40AE-85F2-C20B00B8636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1161" y="1457954"/>
            <a:ext cx="6489933" cy="4588885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FB4E7637-E43C-4E17-BC8C-6197E31A9912}"/>
              </a:ext>
            </a:extLst>
          </p:cNvPr>
          <p:cNvSpPr txBox="1"/>
          <p:nvPr/>
        </p:nvSpPr>
        <p:spPr>
          <a:xfrm>
            <a:off x="7586663" y="2128838"/>
            <a:ext cx="358616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/>
              <a:t>Güncellenmiş MİA ve iç kordon trafik sayım yerleri</a:t>
            </a:r>
            <a:endParaRPr 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41716332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AAC28CAB-A067-4E80-A0BE-3852DF19FEB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6859" y="1306273"/>
            <a:ext cx="6502014" cy="4597519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AE05FBAA-0438-49CA-B3A2-9202AA67FD7A}"/>
              </a:ext>
            </a:extLst>
          </p:cNvPr>
          <p:cNvSpPr txBox="1"/>
          <p:nvPr/>
        </p:nvSpPr>
        <p:spPr>
          <a:xfrm>
            <a:off x="7658100" y="2629989"/>
            <a:ext cx="381704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/>
              <a:t>Raylı sistem ve otobüs duraklarında 2000 yüz yüze görüşme</a:t>
            </a:r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C95516F-F947-4FCF-A98F-7C45BA5AD87F}"/>
              </a:ext>
            </a:extLst>
          </p:cNvPr>
          <p:cNvSpPr txBox="1"/>
          <p:nvPr/>
        </p:nvSpPr>
        <p:spPr>
          <a:xfrm>
            <a:off x="7658100" y="1563328"/>
            <a:ext cx="315615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/>
              <a:t>Toplu taşıma memnuniyet anketi</a:t>
            </a:r>
            <a:endParaRPr 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191043460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lika 7" descr="Slika na kojoj se prikazuje karta&#10;&#10;Opis je automatski generiran">
            <a:extLst>
              <a:ext uri="{FF2B5EF4-FFF2-40B4-BE49-F238E27FC236}">
                <a16:creationId xmlns:a16="http://schemas.microsoft.com/office/drawing/2014/main" id="{7562E009-09A7-4CA0-B243-E0A7CB88F49E}"/>
              </a:ext>
            </a:extLst>
          </p:cNvPr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7120" y="1658302"/>
            <a:ext cx="5731510" cy="4055745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6F2E56F9-1B0A-4175-B4C8-380B021116CA}"/>
              </a:ext>
            </a:extLst>
          </p:cNvPr>
          <p:cNvSpPr txBox="1"/>
          <p:nvPr/>
        </p:nvSpPr>
        <p:spPr>
          <a:xfrm>
            <a:off x="7500938" y="1957388"/>
            <a:ext cx="39004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/>
              <a:t>Otopark Anketi</a:t>
            </a:r>
            <a:endParaRPr lang="en-US" sz="2400" b="1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2D147FF-9C13-476A-A58F-D7DEEF178CA9}"/>
              </a:ext>
            </a:extLst>
          </p:cNvPr>
          <p:cNvSpPr txBox="1"/>
          <p:nvPr/>
        </p:nvSpPr>
        <p:spPr>
          <a:xfrm>
            <a:off x="7639665" y="2728452"/>
            <a:ext cx="346521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/>
              <a:t>Yol içi ve yol dışı 30 otoparkta 10.000 yüz yüze görüşme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4581315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171CCB90-D71F-40B2-AC51-E953E324C934}"/>
              </a:ext>
            </a:extLst>
          </p:cNvPr>
          <p:cNvSpPr txBox="1"/>
          <p:nvPr/>
        </p:nvSpPr>
        <p:spPr>
          <a:xfrm>
            <a:off x="1917290" y="2021563"/>
            <a:ext cx="8583561" cy="28148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tr-TR" sz="2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Bir kentte ulaşım düzenlemesi yapmadan önce en önemli husus, mevcut durumun (ulaşım/arazi kullanım yapısı ve işleyişinin) doğru ve net bir şekilde ortaya koyulmasıdır.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tr-TR" sz="2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Bu amaçla, öncelikle bazıları mevcut kaynaklardan edinilebilen verilerden yararlanılır (ikincil kaynak). Örneğin, Ankara’da EGO otobüslerinin yolcu binişleri hatlara x duraklara x araçlara göre nitelikli </a:t>
            </a:r>
            <a:r>
              <a:rPr lang="tr-TR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veri</a:t>
            </a:r>
            <a:r>
              <a:rPr lang="tr-TR" sz="2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mevcuttur. Buna karşılık, kent çapındaki tüm önemli cadde ve kavşaklara ait trafik sayım verileri eksiktir. Bunların saha çalışmasıyla sağlanması gerekir (birincil kaynak).</a:t>
            </a:r>
            <a:endParaRPr lang="en-US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6190019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F08828EB-C46E-4CC9-8C97-30EA33A3FA2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31477" y="1496567"/>
            <a:ext cx="6242845" cy="440779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9D8A3EC0-D328-4474-B481-3C338DA1BFC8}"/>
              </a:ext>
            </a:extLst>
          </p:cNvPr>
          <p:cNvSpPr txBox="1"/>
          <p:nvPr/>
        </p:nvSpPr>
        <p:spPr>
          <a:xfrm>
            <a:off x="7890387" y="1637071"/>
            <a:ext cx="314140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/>
              <a:t>Trafik Sinyalizasyon Bölgeleri</a:t>
            </a:r>
            <a:endParaRPr 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42036456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2CE89DA1-DDEB-4FBC-80E9-087FC8DC0ED5}"/>
              </a:ext>
            </a:extLst>
          </p:cNvPr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9035" y="1466850"/>
            <a:ext cx="6082030" cy="4295775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0E30428D-C4BE-443E-B2CA-4C86E9FD304F}"/>
              </a:ext>
            </a:extLst>
          </p:cNvPr>
          <p:cNvSpPr txBox="1"/>
          <p:nvPr/>
        </p:nvSpPr>
        <p:spPr>
          <a:xfrm>
            <a:off x="7986713" y="2471737"/>
            <a:ext cx="341471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/>
              <a:t>Akıllı kavşaklar  ve yeşil dalga koordineli güzergahlar</a:t>
            </a:r>
            <a:endParaRPr 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13682089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7F15643D-3F46-4870-825E-D35F6A668031}"/>
              </a:ext>
            </a:extLst>
          </p:cNvPr>
          <p:cNvSpPr txBox="1"/>
          <p:nvPr/>
        </p:nvSpPr>
        <p:spPr>
          <a:xfrm>
            <a:off x="3548216" y="1436236"/>
            <a:ext cx="6098458" cy="450578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tr-TR" sz="24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Hanehalkı Anketi </a:t>
            </a:r>
            <a:endParaRPr lang="en-US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tr-TR" sz="2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Amacı</a:t>
            </a:r>
            <a:endParaRPr lang="en-US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tr-TR" sz="2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Bu araştırma, tipik bir hafta içi gün için Ankara İşlevsel Kentsel Alanı'ndaki (FUA) hane halklarına ilişkin sosyoekonomik verileri ve hanelerin ve bireylerin seyahat özelliklerini </a:t>
            </a:r>
            <a:r>
              <a:rPr lang="tr-TR" sz="20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TAZ'lar</a:t>
            </a:r>
            <a:r>
              <a:rPr lang="tr-TR" sz="2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bazında toplamayı amaçlamaktadır</a:t>
            </a:r>
            <a:endParaRPr lang="en-US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tr-TR" sz="2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Örnekleme oranı Kentsel Alan genelinde </a:t>
            </a:r>
            <a:r>
              <a:rPr lang="tr-TR" sz="20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hanehalklarının</a:t>
            </a:r>
            <a:r>
              <a:rPr lang="tr-TR" sz="2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( %1.5’u) Toplam hanehalkı sayısı yaklaşık 1.7 milyon. Örneklem büyüklüğü 26,000 civarında.</a:t>
            </a:r>
            <a:endParaRPr lang="en-US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tr-TR" sz="2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Örneklem oranı hata oranının dengelenmesi için oluşturulan ve mahallelerden oluşan istatistiksel </a:t>
            </a:r>
            <a:r>
              <a:rPr lang="tr-TR" sz="20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zonlara</a:t>
            </a:r>
            <a:r>
              <a:rPr lang="tr-TR" sz="2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göre farklılaşıyor. </a:t>
            </a:r>
            <a:endParaRPr lang="en-US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8223251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F4C5BF10-08DB-4532-8908-6077C0593ABB}"/>
              </a:ext>
            </a:extLst>
          </p:cNvPr>
          <p:cNvSpPr txBox="1"/>
          <p:nvPr/>
        </p:nvSpPr>
        <p:spPr>
          <a:xfrm>
            <a:off x="3049229" y="1702406"/>
            <a:ext cx="6098458" cy="42790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tr-TR" sz="24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Hanehalkı Anketi </a:t>
            </a:r>
            <a:endParaRPr lang="en-US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tr-TR" sz="2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Görüşülecek hanehalkı adresleri blok yöntemiyle TUİK tarafından seçilecek</a:t>
            </a:r>
            <a:endParaRPr lang="en-US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tr-TR" sz="2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Görüşmeler sonbahar aylarında haftada 5 gün asgari 2 </a:t>
            </a:r>
            <a:r>
              <a:rPr lang="tr-TR" sz="20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ziyaretli</a:t>
            </a:r>
            <a:r>
              <a:rPr lang="tr-TR" sz="2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olacak: (1) gündüz hanehalkı bilgileri ve randevu alımı (2) akşam saatlerinde kişisel görüşmeler</a:t>
            </a:r>
            <a:endParaRPr lang="en-US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tr-TR" sz="2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 güne ait veri toplanacak.</a:t>
            </a:r>
            <a:endParaRPr lang="en-US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tr-TR" sz="2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5 yaş ve üstü nüfus (ev hizmetlileri, göçmen ve sığınmacı dahil) </a:t>
            </a:r>
            <a:r>
              <a:rPr lang="tr-TR" sz="20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anketlenecek</a:t>
            </a:r>
            <a:endParaRPr lang="en-US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tr-TR" sz="2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1 Ekim 2023 de başlaması ve 2 ay içinde tamamlanması planlanıyor.</a:t>
            </a:r>
            <a:endParaRPr lang="en-US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429274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blue and purple background with flags&#10;&#10;Description automatically generated">
            <a:extLst>
              <a:ext uri="{FF2B5EF4-FFF2-40B4-BE49-F238E27FC236}">
                <a16:creationId xmlns:a16="http://schemas.microsoft.com/office/drawing/2014/main" id="{31356EFD-BCC6-2E58-39C2-A088DB04A3B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1354C811-20E6-3382-6565-293E5888730F}"/>
              </a:ext>
            </a:extLst>
          </p:cNvPr>
          <p:cNvSpPr txBox="1"/>
          <p:nvPr/>
        </p:nvSpPr>
        <p:spPr>
          <a:xfrm>
            <a:off x="390418" y="2521342"/>
            <a:ext cx="917482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b="1" dirty="0">
                <a:solidFill>
                  <a:schemeClr val="bg1"/>
                </a:solidFill>
              </a:rPr>
              <a:t>İLGİNİZ İÇİN TEŞEKKÜR EDERİZ!</a:t>
            </a:r>
            <a:endParaRPr lang="en-US" sz="40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546990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56FCC844-A843-4432-A942-71B2BC442A21}"/>
              </a:ext>
            </a:extLst>
          </p:cNvPr>
          <p:cNvSpPr txBox="1"/>
          <p:nvPr/>
        </p:nvSpPr>
        <p:spPr>
          <a:xfrm>
            <a:off x="1106129" y="1580260"/>
            <a:ext cx="9173497" cy="435317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tr-TR" sz="24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Veri Toplamanın Çerçevesi: Modelin İhtiyaçları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tr-TR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</a:t>
            </a:r>
            <a:r>
              <a:rPr lang="tr-TR" sz="2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ilimsel verilere dayanan, test edilerek yerel koşullara uyarlanmış bir model ulaşım kararlarının verilmesinde yardımcı olan önemli bir araçtır. Model sayesinde;</a:t>
            </a:r>
            <a:endParaRPr lang="en-US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buFont typeface="Symbol" panose="05050102010706020507" pitchFamily="18" charset="2"/>
              <a:buChar char=""/>
            </a:pPr>
            <a:r>
              <a:rPr lang="tr-TR" sz="2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Mevcut ulaşım yapısının devamı halinde hangi sorunlarla hangi boyutlarda karşılaşılacağı ve bunun sosyal, çevresel ve ekonomik maliyetinin ne olacağı</a:t>
            </a:r>
            <a:endParaRPr lang="en-US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buFont typeface="Symbol" panose="05050102010706020507" pitchFamily="18" charset="2"/>
              <a:buChar char=""/>
            </a:pPr>
            <a:r>
              <a:rPr lang="tr-TR" sz="2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Yapılması düşünülen bir ulaşım yatırımının çözülmesi amaçlanan sorunları ne kadar çözebileceğini </a:t>
            </a:r>
            <a:endParaRPr lang="en-US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Font typeface="Symbol" panose="05050102010706020507" pitchFamily="18" charset="2"/>
              <a:buChar char=""/>
            </a:pPr>
            <a:r>
              <a:rPr lang="tr-TR" sz="2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Geliştirilecek teknolojinin sayesinde kısa zamanda çok sayıda üretilebilen seçenek çözümlerin her birinin hangi ölçüde başarılı olabileceğini</a:t>
            </a:r>
            <a:endParaRPr lang="en-US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tr-TR" sz="2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kent arazi kullanım- ulaşım sisteminin bütününde ekonomik, sosyal ve  çevresel etkileri gözeterek,  önceden tahmin etmek ve böylece daha sağlıklı karar vermek mümkün olmaktadır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59470325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18D45D5D-A859-4533-903B-1E6849D97BA3}"/>
              </a:ext>
            </a:extLst>
          </p:cNvPr>
          <p:cNvSpPr txBox="1"/>
          <p:nvPr/>
        </p:nvSpPr>
        <p:spPr>
          <a:xfrm>
            <a:off x="2754261" y="1352808"/>
            <a:ext cx="6098458" cy="44012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tr-TR" sz="2000" dirty="0"/>
              <a:t>SMART Ankara’da kullanılacak olan model (VISUM) dünyanın en gelişmiş faaliyet-tabanlı modellerinden biridir. </a:t>
            </a:r>
          </a:p>
          <a:p>
            <a:endParaRPr lang="tr-TR" sz="2000" dirty="0"/>
          </a:p>
          <a:p>
            <a:r>
              <a:rPr lang="tr-TR" sz="2000" dirty="0"/>
              <a:t>Ancak bir modelin doğru sonuç verebilmesi önemli ölçüde dayandığı veri tabanına bağlıdır. Modelin her şeyden önce mevcut durumu başarıyla benzetimlemesi (simüle etmesi) gerekir.  Modelin parametreleri eldeki mevcut verilerle test edilmelidir. </a:t>
            </a:r>
          </a:p>
          <a:p>
            <a:endParaRPr lang="tr-TR" sz="2000" dirty="0"/>
          </a:p>
          <a:p>
            <a:r>
              <a:rPr lang="tr-TR" sz="2000" dirty="0"/>
              <a:t>Gerçek dünyayı mevcutta benzetimleyemeyen bir model gelecek tahminleri için kullanılamaz. Öncelikle mevcut durumu yansıtan verilerin toplanması ve model amaçlarına uygun olarak özenle derlenmesi gerekir. </a:t>
            </a:r>
          </a:p>
        </p:txBody>
      </p:sp>
    </p:spTree>
    <p:extLst>
      <p:ext uri="{BB962C8B-B14F-4D97-AF65-F5344CB8AC3E}">
        <p14:creationId xmlns:p14="http://schemas.microsoft.com/office/powerpoint/2010/main" val="72842966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8EC648FB-27BC-47E7-BE61-34442D670F6E}"/>
              </a:ext>
            </a:extLst>
          </p:cNvPr>
          <p:cNvSpPr txBox="1"/>
          <p:nvPr/>
        </p:nvSpPr>
        <p:spPr>
          <a:xfrm>
            <a:off x="3049229" y="2413338"/>
            <a:ext cx="6098458" cy="31700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tr-TR" sz="2000"/>
              <a:t>Modeller geliştirilip ayrıntı düzeyleri arttıkça gerekli verilerin sayısı ve büyüklüğü de artmaktadır.</a:t>
            </a:r>
          </a:p>
          <a:p>
            <a:endParaRPr lang="tr-TR" sz="2000"/>
          </a:p>
          <a:p>
            <a:r>
              <a:rPr lang="tr-TR" sz="2000"/>
              <a:t>Bir kentte uygulanabilecek modelin tasarımı eldeki veya makul bir zamanda toplanabilecek verilere dayanacaktır. Öte yandan, veri toplama çalışmaları modelin ihtiyacına göre şekillenecektir.  </a:t>
            </a:r>
          </a:p>
          <a:p>
            <a:endParaRPr lang="tr-TR" sz="2000"/>
          </a:p>
          <a:p>
            <a:r>
              <a:rPr lang="tr-TR" sz="2000"/>
              <a:t>Model tasarımı ve veri toplama tasarımı iç içe geçen, karşılıklı etkileşim içinde bulunan iki süreçtir.</a:t>
            </a:r>
          </a:p>
        </p:txBody>
      </p:sp>
    </p:spTree>
    <p:extLst>
      <p:ext uri="{BB962C8B-B14F-4D97-AF65-F5344CB8AC3E}">
        <p14:creationId xmlns:p14="http://schemas.microsoft.com/office/powerpoint/2010/main" val="349877253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24AFC3E2-3BF4-4D45-8BFD-D8045C8C0EF9}"/>
              </a:ext>
            </a:extLst>
          </p:cNvPr>
          <p:cNvSpPr txBox="1"/>
          <p:nvPr/>
        </p:nvSpPr>
        <p:spPr>
          <a:xfrm>
            <a:off x="3049229" y="2745383"/>
            <a:ext cx="6098458" cy="189276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tr-TR" sz="24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SMART Ankara Veri Toplama Çalışmaları</a:t>
            </a:r>
            <a:endParaRPr lang="en-US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tr-TR" sz="2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SMART Ankara kapsamındaki veri toplama çalışmalarının öncelikli hedefi kentin ulaşım sistemini bütüncül olarak </a:t>
            </a:r>
            <a:r>
              <a:rPr lang="tr-TR" sz="20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benzetimleyebilecek</a:t>
            </a:r>
            <a:r>
              <a:rPr lang="tr-TR" sz="2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modelin gerektirdiği verileri sağlamaktır</a:t>
            </a:r>
            <a:r>
              <a:rPr lang="tr-TR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8595090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65724D6-FE3B-4F68-AA21-341DB00757A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805881" y="1722386"/>
            <a:ext cx="5016910" cy="77009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r-TR" sz="2400" b="1" dirty="0"/>
              <a:t>Mevcut Verilerin Toplanması</a:t>
            </a:r>
            <a:endParaRPr lang="en-US" sz="2400" b="1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1E67019-68DA-43CC-84F1-020C1F232148}"/>
              </a:ext>
            </a:extLst>
          </p:cNvPr>
          <p:cNvSpPr txBox="1"/>
          <p:nvPr/>
        </p:nvSpPr>
        <p:spPr>
          <a:xfrm>
            <a:off x="2805881" y="2661851"/>
            <a:ext cx="6098458" cy="21537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lnSpc>
                <a:spcPct val="107000"/>
              </a:lnSpc>
              <a:spcAft>
                <a:spcPts val="800"/>
              </a:spcAft>
            </a:pPr>
            <a:r>
              <a:rPr lang="tr-TR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Bunlar çoğunlukla  ilgili resmi kurumlardan elde edilen halihazırdaki güncel verilerdir. Örneğin mahalle düzeyinde sosyoekonomik veriler açısından TUİK </a:t>
            </a:r>
            <a:r>
              <a:rPr lang="tr-TR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ADNKS’nin</a:t>
            </a:r>
            <a:r>
              <a:rPr lang="tr-TR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dayandığı Ulusal Adres Veri Tabanı çok önemli bir kaynaktır. Keza TCK’nın yaptığı otomatik trafik sayımları ve EGO’nun otobüs sistemi verileri bu türdendir. Bazı veriler kamudan temin edilemediğinden özel kesimden sağlanacaktır.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8572618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7942C139-3127-4FA7-AF58-21F68DCE8E1B}"/>
              </a:ext>
            </a:extLst>
          </p:cNvPr>
          <p:cNvSpPr txBox="1"/>
          <p:nvPr/>
        </p:nvSpPr>
        <p:spPr>
          <a:xfrm>
            <a:off x="545690" y="1535552"/>
            <a:ext cx="7495868" cy="42473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tr-TR" dirty="0"/>
              <a:t>Cinsiyete göre nüfus</a:t>
            </a:r>
          </a:p>
          <a:p>
            <a:r>
              <a:rPr lang="tr-TR" dirty="0"/>
              <a:t>Nüfus yoğunluğu</a:t>
            </a:r>
          </a:p>
          <a:p>
            <a:r>
              <a:rPr lang="tr-TR" dirty="0"/>
              <a:t>Nüfus artışı</a:t>
            </a:r>
          </a:p>
          <a:p>
            <a:r>
              <a:rPr lang="tr-TR" dirty="0"/>
              <a:t>Büyüklüğe göre hane sayısı</a:t>
            </a:r>
          </a:p>
          <a:p>
            <a:r>
              <a:rPr lang="tr-TR" dirty="0"/>
              <a:t>SES kategorileri</a:t>
            </a:r>
          </a:p>
          <a:p>
            <a:r>
              <a:rPr lang="tr-TR" dirty="0"/>
              <a:t>Kategorilere göre gelir düzeyi</a:t>
            </a:r>
          </a:p>
          <a:p>
            <a:r>
              <a:rPr lang="tr-TR" dirty="0"/>
              <a:t>Harcamalar/gelir</a:t>
            </a:r>
          </a:p>
          <a:p>
            <a:r>
              <a:rPr lang="tr-TR" dirty="0"/>
              <a:t>Derecelere göre eğitim seviyesi</a:t>
            </a:r>
          </a:p>
          <a:p>
            <a:r>
              <a:rPr lang="tr-TR" dirty="0"/>
              <a:t>5 yaş gruplarına göre yaş grupları</a:t>
            </a:r>
          </a:p>
          <a:p>
            <a:r>
              <a:rPr lang="tr-TR" dirty="0"/>
              <a:t>Okullara öğrenci kayıtları</a:t>
            </a:r>
          </a:p>
          <a:p>
            <a:r>
              <a:rPr lang="tr-TR" dirty="0"/>
              <a:t>Üniversitelere öğrenci sayıları</a:t>
            </a:r>
          </a:p>
          <a:p>
            <a:r>
              <a:rPr lang="tr-TR" dirty="0" err="1"/>
              <a:t>Nümerataj</a:t>
            </a:r>
            <a:r>
              <a:rPr lang="tr-TR" dirty="0"/>
              <a:t> verileri-Konut birimleri, işyerleri</a:t>
            </a:r>
          </a:p>
          <a:p>
            <a:r>
              <a:rPr lang="tr-TR" dirty="0"/>
              <a:t>İş yerlerinde istihdam (arazi kullanım veri tabanından ve </a:t>
            </a:r>
            <a:r>
              <a:rPr lang="tr-TR" dirty="0" err="1"/>
              <a:t>TGM'den</a:t>
            </a:r>
            <a:r>
              <a:rPr lang="tr-TR" dirty="0"/>
              <a:t> elde edilecek)</a:t>
            </a:r>
          </a:p>
          <a:p>
            <a:r>
              <a:rPr lang="tr-TR" dirty="0"/>
              <a:t>Mevcut arazi kullanımı ve arazi kullanım planları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1D905A8-E3F8-4984-9E56-A8E99AA8462E}"/>
              </a:ext>
            </a:extLst>
          </p:cNvPr>
          <p:cNvSpPr txBox="1"/>
          <p:nvPr/>
        </p:nvSpPr>
        <p:spPr>
          <a:xfrm>
            <a:off x="8041558" y="1873045"/>
            <a:ext cx="253303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/>
              <a:t>Mevcut verilerin toplanması (</a:t>
            </a:r>
            <a:r>
              <a:rPr lang="tr-TR" sz="2400" dirty="0"/>
              <a:t>İkincil Kaynaklardan, Mahalle bazında</a:t>
            </a:r>
            <a:r>
              <a:rPr lang="tr-TR" sz="2400" b="1" dirty="0"/>
              <a:t>)</a:t>
            </a:r>
            <a:endParaRPr 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42340381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A0A2906D-C60E-4D44-8A57-D3B2D5ECBD83}"/>
              </a:ext>
            </a:extLst>
          </p:cNvPr>
          <p:cNvSpPr txBox="1"/>
          <p:nvPr/>
        </p:nvSpPr>
        <p:spPr>
          <a:xfrm>
            <a:off x="350274" y="2020189"/>
            <a:ext cx="6098458" cy="34522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2700"/>
              </a:lnSpc>
              <a:spcAft>
                <a:spcPts val="80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tr-TR" sz="1800" dirty="0">
                <a:solidFill>
                  <a:srgbClr val="202124"/>
                </a:solidFill>
                <a:effectLst/>
                <a:latin typeface="inherit"/>
                <a:ea typeface="Times New Roman" panose="02020603050405020304" pitchFamily="18" charset="0"/>
                <a:cs typeface="Courier New" panose="02070309020205020404" pitchFamily="49" charset="0"/>
              </a:rPr>
              <a:t>Alışveriş merkezi konumları, büyüklüğü ve ortalama müşteri sayısına ilişkin veriler</a:t>
            </a:r>
            <a:endParaRPr lang="en-US" sz="1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ts val="2700"/>
              </a:lnSpc>
              <a:spcAft>
                <a:spcPts val="80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tr-TR" sz="1800" dirty="0">
                <a:solidFill>
                  <a:srgbClr val="202124"/>
                </a:solidFill>
                <a:effectLst/>
                <a:latin typeface="inherit"/>
                <a:ea typeface="Times New Roman" panose="02020603050405020304" pitchFamily="18" charset="0"/>
                <a:cs typeface="Courier New" panose="02070309020205020404" pitchFamily="49" charset="0"/>
              </a:rPr>
              <a:t>Büyük otoparklar (kapasiteli, açık/çok katlı)</a:t>
            </a:r>
            <a:endParaRPr lang="en-US" sz="1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ts val="2700"/>
              </a:lnSpc>
              <a:spcAft>
                <a:spcPts val="80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tr-TR" sz="1800" dirty="0">
                <a:solidFill>
                  <a:srgbClr val="202124"/>
                </a:solidFill>
                <a:effectLst/>
                <a:latin typeface="inherit"/>
                <a:ea typeface="Times New Roman" panose="02020603050405020304" pitchFamily="18" charset="0"/>
                <a:cs typeface="Courier New" panose="02070309020205020404" pitchFamily="49" charset="0"/>
              </a:rPr>
              <a:t>Başlıca kamu sektörü işyeri yerleri (isimler, çalışan numaraları)</a:t>
            </a:r>
            <a:endParaRPr lang="en-US" sz="1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ts val="2700"/>
              </a:lnSpc>
              <a:spcAft>
                <a:spcPts val="80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tr-TR" sz="1800" dirty="0">
                <a:solidFill>
                  <a:srgbClr val="202124"/>
                </a:solidFill>
                <a:effectLst/>
                <a:latin typeface="inherit"/>
                <a:ea typeface="Times New Roman" panose="02020603050405020304" pitchFamily="18" charset="0"/>
                <a:cs typeface="Courier New" panose="02070309020205020404" pitchFamily="49" charset="0"/>
              </a:rPr>
              <a:t>Başlıca açık pazar alanları (çarşılar)</a:t>
            </a:r>
            <a:endParaRPr lang="en-US" sz="1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ts val="2700"/>
              </a:lnSpc>
              <a:spcAft>
                <a:spcPts val="80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tr-TR" sz="1800" dirty="0">
                <a:solidFill>
                  <a:srgbClr val="202124"/>
                </a:solidFill>
                <a:effectLst/>
                <a:latin typeface="inherit"/>
                <a:ea typeface="Times New Roman" panose="02020603050405020304" pitchFamily="18" charset="0"/>
                <a:cs typeface="Courier New" panose="02070309020205020404" pitchFamily="49" charset="0"/>
              </a:rPr>
              <a:t>Başlıca camiler (kapasite)</a:t>
            </a:r>
            <a:endParaRPr lang="en-US" sz="1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ts val="2700"/>
              </a:lnSpc>
              <a:spcAft>
                <a:spcPts val="80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tr-TR" sz="1800" dirty="0">
                <a:solidFill>
                  <a:srgbClr val="202124"/>
                </a:solidFill>
                <a:effectLst/>
                <a:latin typeface="inherit"/>
                <a:ea typeface="Times New Roman" panose="02020603050405020304" pitchFamily="18" charset="0"/>
                <a:cs typeface="Courier New" panose="02070309020205020404" pitchFamily="49" charset="0"/>
              </a:rPr>
              <a:t>Başlıca ofisler (isimler, çalışanlar)</a:t>
            </a:r>
            <a:endParaRPr lang="en-US" sz="1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ts val="2700"/>
              </a:lnSpc>
              <a:spcAft>
                <a:spcPts val="80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tr-TR" sz="1800" dirty="0">
                <a:solidFill>
                  <a:srgbClr val="202124"/>
                </a:solidFill>
                <a:effectLst/>
                <a:latin typeface="inherit"/>
                <a:ea typeface="Times New Roman" panose="02020603050405020304" pitchFamily="18" charset="0"/>
                <a:cs typeface="Courier New" panose="02070309020205020404" pitchFamily="49" charset="0"/>
              </a:rPr>
              <a:t>Öğrenci yurtları (kapasite)</a:t>
            </a:r>
            <a:endParaRPr lang="en-US" sz="1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991960E-3295-46E6-869C-3860DC1F737D}"/>
              </a:ext>
            </a:extLst>
          </p:cNvPr>
          <p:cNvSpPr txBox="1"/>
          <p:nvPr/>
        </p:nvSpPr>
        <p:spPr>
          <a:xfrm>
            <a:off x="6610965" y="2012985"/>
            <a:ext cx="5581035" cy="34522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2700"/>
              </a:lnSpc>
              <a:spcAft>
                <a:spcPts val="80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tr-TR" sz="1800" dirty="0">
                <a:solidFill>
                  <a:srgbClr val="202124"/>
                </a:solidFill>
                <a:effectLst/>
                <a:latin typeface="inherit"/>
                <a:ea typeface="Times New Roman" panose="02020603050405020304" pitchFamily="18" charset="0"/>
                <a:cs typeface="Courier New" panose="02070309020205020404" pitchFamily="49" charset="0"/>
              </a:rPr>
              <a:t>Kamyon/Kamyon parkları (kapasite, çalışanlar)</a:t>
            </a:r>
            <a:endParaRPr lang="en-US" sz="1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ts val="2700"/>
              </a:lnSpc>
              <a:spcAft>
                <a:spcPts val="80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tr-TR" sz="1800" dirty="0">
                <a:solidFill>
                  <a:srgbClr val="202124"/>
                </a:solidFill>
                <a:effectLst/>
                <a:latin typeface="inherit"/>
                <a:ea typeface="Times New Roman" panose="02020603050405020304" pitchFamily="18" charset="0"/>
                <a:cs typeface="Courier New" panose="02070309020205020404" pitchFamily="49" charset="0"/>
              </a:rPr>
              <a:t>Organize sanayi bölgeleri (isim, çalışan sayısı)</a:t>
            </a:r>
            <a:endParaRPr lang="en-US" sz="1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ts val="2700"/>
              </a:lnSpc>
              <a:spcAft>
                <a:spcPts val="80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tr-TR" sz="1800" dirty="0">
                <a:solidFill>
                  <a:srgbClr val="202124"/>
                </a:solidFill>
                <a:effectLst/>
                <a:latin typeface="inherit"/>
                <a:ea typeface="Times New Roman" panose="02020603050405020304" pitchFamily="18" charset="0"/>
                <a:cs typeface="Courier New" panose="02070309020205020404" pitchFamily="49" charset="0"/>
              </a:rPr>
              <a:t>Hastaneler (işçiler)</a:t>
            </a:r>
            <a:endParaRPr lang="en-US" sz="1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ts val="2700"/>
              </a:lnSpc>
              <a:spcAft>
                <a:spcPts val="80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tr-TR" sz="1800" dirty="0">
                <a:solidFill>
                  <a:srgbClr val="202124"/>
                </a:solidFill>
                <a:effectLst/>
                <a:latin typeface="inherit"/>
                <a:ea typeface="Times New Roman" panose="02020603050405020304" pitchFamily="18" charset="0"/>
                <a:cs typeface="Courier New" panose="02070309020205020404" pitchFamily="49" charset="0"/>
              </a:rPr>
              <a:t>Şehirlerarası demiryolu terminalleri (işçiler, ziyaretçi) Şehirlerarası otobüs terminalleri (AŞTİ) (işçi, ziyaretçi) </a:t>
            </a:r>
          </a:p>
          <a:p>
            <a:pPr>
              <a:lnSpc>
                <a:spcPts val="2700"/>
              </a:lnSpc>
              <a:spcAft>
                <a:spcPts val="80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tr-TR" sz="1800" dirty="0">
                <a:solidFill>
                  <a:srgbClr val="202124"/>
                </a:solidFill>
                <a:effectLst/>
                <a:latin typeface="inherit"/>
                <a:ea typeface="Times New Roman" panose="02020603050405020304" pitchFamily="18" charset="0"/>
                <a:cs typeface="Courier New" panose="02070309020205020404" pitchFamily="49" charset="0"/>
              </a:rPr>
              <a:t>İlçe otobüs/minibüs terminalleri(işçi, ziyaretçi sayısı)</a:t>
            </a:r>
            <a:endParaRPr lang="en-US" sz="1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ts val="2700"/>
              </a:lnSpc>
              <a:spcAft>
                <a:spcPts val="80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tr-TR" sz="1800" dirty="0">
                <a:solidFill>
                  <a:srgbClr val="202124"/>
                </a:solidFill>
                <a:effectLst/>
                <a:latin typeface="inherit"/>
                <a:ea typeface="Times New Roman" panose="02020603050405020304" pitchFamily="18" charset="0"/>
                <a:cs typeface="Courier New" panose="02070309020205020404" pitchFamily="49" charset="0"/>
              </a:rPr>
              <a:t>Havaalanı terminalleri (çalışanlar, ziyaretçi sayısı)</a:t>
            </a:r>
            <a:r>
              <a:rPr lang="tr-TR" sz="1000" dirty="0">
                <a:solidFill>
                  <a:srgbClr val="202124"/>
                </a:solidFill>
                <a:effectLst/>
                <a:latin typeface="inherit"/>
                <a:ea typeface="Times New Roman" panose="02020603050405020304" pitchFamily="18" charset="0"/>
                <a:cs typeface="Courier New" panose="02070309020205020404" pitchFamily="49" charset="0"/>
              </a:rPr>
              <a:t> </a:t>
            </a:r>
          </a:p>
          <a:p>
            <a:pPr>
              <a:lnSpc>
                <a:spcPts val="2700"/>
              </a:lnSpc>
              <a:spcAft>
                <a:spcPts val="80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tr-TR" dirty="0">
                <a:solidFill>
                  <a:srgbClr val="202124"/>
                </a:solidFill>
                <a:latin typeface="inherit"/>
                <a:cs typeface="Courier New" panose="02070309020205020404" pitchFamily="49" charset="0"/>
              </a:rPr>
              <a:t>Lojistik merkezler, büyük depolar (isimler, çalışanlar)</a:t>
            </a:r>
            <a:endParaRPr lang="en-US" sz="1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3EA464E-0052-4A2B-918A-BE15D1CCBC04}"/>
              </a:ext>
            </a:extLst>
          </p:cNvPr>
          <p:cNvSpPr txBox="1"/>
          <p:nvPr/>
        </p:nvSpPr>
        <p:spPr>
          <a:xfrm>
            <a:off x="4206978" y="1474839"/>
            <a:ext cx="480797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/>
              <a:t>Yolculuk Üretim ve Çekim Noktaları</a:t>
            </a:r>
            <a:endParaRPr 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337824655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7AE9AADD9055F48A76998BB8EEE9D03" ma:contentTypeVersion="16" ma:contentTypeDescription="Create a new document." ma:contentTypeScope="" ma:versionID="92cc8c224dee57cc6095b87c01b97cd4">
  <xsd:schema xmlns:xsd="http://www.w3.org/2001/XMLSchema" xmlns:xs="http://www.w3.org/2001/XMLSchema" xmlns:p="http://schemas.microsoft.com/office/2006/metadata/properties" xmlns:ns2="11876741-4e3d-41e4-924e-432c5fed92e0" xmlns:ns3="0fb846bb-49da-442d-ac44-1711760f675e" targetNamespace="http://schemas.microsoft.com/office/2006/metadata/properties" ma:root="true" ma:fieldsID="996d42f018d4a339266994aa9a0dbccf" ns2:_="" ns3:_="">
    <xsd:import namespace="11876741-4e3d-41e4-924e-432c5fed92e0"/>
    <xsd:import namespace="0fb846bb-49da-442d-ac44-1711760f675e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3:SharedWithUsers" minOccurs="0"/>
                <xsd:element ref="ns3:SharedWithDetails" minOccurs="0"/>
                <xsd:element ref="ns2:MediaServiceObjectDetectorVersions" minOccurs="0"/>
                <xsd:element ref="ns2:Test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1876741-4e3d-41e4-924e-432c5fed92e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lcf76f155ced4ddcb4097134ff3c332f" ma:index="11" nillable="true" ma:taxonomy="true" ma:internalName="lcf76f155ced4ddcb4097134ff3c332f" ma:taxonomyFieldName="MediaServiceImageTags" ma:displayName="Image Tags" ma:readOnly="false" ma:fieldId="{5cf76f15-5ced-4ddc-b409-7134ff3c332f}" ma:taxonomyMulti="true" ma:sspId="43e14187-b4d4-4fc9-8c4a-20dc3ccbfd5c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3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7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bjectDetectorVersions" ma:index="2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Test" ma:index="21" nillable="true" ma:displayName="Test" ma:format="Dropdown" ma:internalName="Test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fb846bb-49da-442d-ac44-1711760f675e" elementFormDefault="qualified">
    <xsd:import namespace="http://schemas.microsoft.com/office/2006/documentManagement/types"/>
    <xsd:import namespace="http://schemas.microsoft.com/office/infopath/2007/PartnerControls"/>
    <xsd:element name="TaxCatchAll" ma:index="12" nillable="true" ma:displayName="Taxonomy Catch All Column" ma:hidden="true" ma:list="{95cadf01-7365-4aa7-ab17-dc142bd71c8a}" ma:internalName="TaxCatchAll" ma:showField="CatchAllData" ma:web="0fb846bb-49da-442d-ac44-1711760f675e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0fb846bb-49da-442d-ac44-1711760f675e" xsi:nil="true"/>
    <Test xmlns="11876741-4e3d-41e4-924e-432c5fed92e0" xsi:nil="true"/>
    <lcf76f155ced4ddcb4097134ff3c332f xmlns="11876741-4e3d-41e4-924e-432c5fed92e0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BCECB190-CC39-44DC-BC2A-6FA3534FBF3A}"/>
</file>

<file path=customXml/itemProps2.xml><?xml version="1.0" encoding="utf-8"?>
<ds:datastoreItem xmlns:ds="http://schemas.openxmlformats.org/officeDocument/2006/customXml" ds:itemID="{8FD4EEF4-5490-4456-AE41-92597BD74E86}"/>
</file>

<file path=customXml/itemProps3.xml><?xml version="1.0" encoding="utf-8"?>
<ds:datastoreItem xmlns:ds="http://schemas.openxmlformats.org/officeDocument/2006/customXml" ds:itemID="{51F0696C-40FD-4898-A52F-BF491D342D5C}"/>
</file>

<file path=docProps/app.xml><?xml version="1.0" encoding="utf-8"?>
<Properties xmlns="http://schemas.openxmlformats.org/officeDocument/2006/extended-properties" xmlns:vt="http://schemas.openxmlformats.org/officeDocument/2006/docPropsVTypes">
  <TotalTime>1318</TotalTime>
  <Words>1090</Words>
  <Application>Microsoft Office PowerPoint</Application>
  <PresentationFormat>Widescreen</PresentationFormat>
  <Paragraphs>151</Paragraphs>
  <Slides>24</Slides>
  <Notes>23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30" baseType="lpstr">
      <vt:lpstr>Arial</vt:lpstr>
      <vt:lpstr>Calibri</vt:lpstr>
      <vt:lpstr>Calibri Light</vt:lpstr>
      <vt:lpstr>inherit</vt:lpstr>
      <vt:lpstr>Symbol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Buraya Başlık Yazılacak</dc:title>
  <dc:creator>Microsoft Office User</dc:creator>
  <cp:lastModifiedBy>Melihcan Fidanboy</cp:lastModifiedBy>
  <cp:revision>66</cp:revision>
  <dcterms:created xsi:type="dcterms:W3CDTF">2022-11-03T14:15:12Z</dcterms:created>
  <dcterms:modified xsi:type="dcterms:W3CDTF">2023-08-02T09:38:52Z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0x01010007AE9AADD9055F48A76998BB8EEE9D03</vt:lpwstr>
  </property>
</Properties>
</file>