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4"/>
    <p:sldMasterId id="2147483675" r:id="rId5"/>
  </p:sldMasterIdLst>
  <p:notesMasterIdLst>
    <p:notesMasterId r:id="rId34"/>
  </p:notesMasterIdLst>
  <p:sldIdLst>
    <p:sldId id="1580" r:id="rId6"/>
    <p:sldId id="1581" r:id="rId7"/>
    <p:sldId id="1582" r:id="rId8"/>
    <p:sldId id="1663" r:id="rId9"/>
    <p:sldId id="1617" r:id="rId10"/>
    <p:sldId id="1618" r:id="rId11"/>
    <p:sldId id="1655" r:id="rId12"/>
    <p:sldId id="1652" r:id="rId13"/>
    <p:sldId id="1656" r:id="rId14"/>
    <p:sldId id="1653" r:id="rId15"/>
    <p:sldId id="1658" r:id="rId16"/>
    <p:sldId id="1651" r:id="rId17"/>
    <p:sldId id="1654" r:id="rId18"/>
    <p:sldId id="1657" r:id="rId19"/>
    <p:sldId id="1659" r:id="rId20"/>
    <p:sldId id="1587" r:id="rId21"/>
    <p:sldId id="1607" r:id="rId22"/>
    <p:sldId id="1561" r:id="rId23"/>
    <p:sldId id="1644" r:id="rId24"/>
    <p:sldId id="1635" r:id="rId25"/>
    <p:sldId id="1639" r:id="rId26"/>
    <p:sldId id="1660" r:id="rId27"/>
    <p:sldId id="1640" r:id="rId28"/>
    <p:sldId id="1562" r:id="rId29"/>
    <p:sldId id="1661" r:id="rId30"/>
    <p:sldId id="1599" r:id="rId31"/>
    <p:sldId id="1314" r:id="rId32"/>
    <p:sldId id="289" r:id="rId33"/>
  </p:sldIdLst>
  <p:sldSz cx="12192000" cy="6858000"/>
  <p:notesSz cx="6797675" cy="9926638"/>
  <p:custDataLst>
    <p:tags r:id="rId35"/>
  </p:custDataLst>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5CB182B-35D9-DF12-CB5F-85BEF5349532}" name="Monika Parafinaitytė" initials="MP" userId="S::monika@gauce.lt::2b182fd3-f2cc-4ce6-bcdb-0411a6866d72" providerId="AD"/>
  <p188:author id="{78DBF653-BFE8-A119-25C2-F56A7A9E3081}" name="Marija Frolova" initials="MF" userId="S::Marija@gauce.lt::990ef6ab-ad50-491d-98c1-30100579bc75" providerId="AD"/>
  <p188:author id="{42827A91-221C-447A-0CA8-B7E85539D40B}" name="Kristina Gaučė" initials="KG" userId="S::kristina@gauce.lt::aa3c1df0-d001-49a3-95d5-089bc37002e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arija Frolova" initials="MF" lastIdx="0" clrIdx="0">
    <p:extLst>
      <p:ext uri="{19B8F6BF-5375-455C-9EA6-DF929625EA0E}">
        <p15:presenceInfo xmlns:p15="http://schemas.microsoft.com/office/powerpoint/2012/main" userId="S::Marija@gauce.lt::990ef6ab-ad50-491d-98c1-30100579bc75" providerId="AD"/>
      </p:ext>
    </p:extLst>
  </p:cmAuthor>
  <p:cmAuthor id="2" name="Monika Parafinaitytė" initials="MP" lastIdx="0" clrIdx="1">
    <p:extLst>
      <p:ext uri="{19B8F6BF-5375-455C-9EA6-DF929625EA0E}">
        <p15:presenceInfo xmlns:p15="http://schemas.microsoft.com/office/powerpoint/2012/main" userId="S::monika@gauce.lt::2b182fd3-f2cc-4ce6-bcdb-0411a6866d72" providerId="AD"/>
      </p:ext>
    </p:extLst>
  </p:cmAuthor>
  <p:cmAuthor id="3" name="Kristina Gaučė" initials="KG" lastIdx="0" clrIdx="2">
    <p:extLst>
      <p:ext uri="{19B8F6BF-5375-455C-9EA6-DF929625EA0E}">
        <p15:presenceInfo xmlns:p15="http://schemas.microsoft.com/office/powerpoint/2012/main" userId="S::kristina@gauce.lt::aa3c1df0-d001-49a3-95d5-089bc37002e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C865"/>
    <a:srgbClr val="D4972A"/>
    <a:srgbClr val="FF3B45"/>
    <a:srgbClr val="45C0E9"/>
    <a:srgbClr val="2FAF7C"/>
    <a:srgbClr val="DBE179"/>
    <a:srgbClr val="D9E078"/>
    <a:srgbClr val="8FC36B"/>
    <a:srgbClr val="55C3CF"/>
    <a:srgbClr val="75B54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EEB03E-D528-49FB-B1E7-63C15F79C27D}" v="2" dt="2023-06-09T15:00:27.0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21" Type="http://schemas.openxmlformats.org/officeDocument/2006/relationships/slide" Target="slides/slide16.xml"/><Relationship Id="rId34" Type="http://schemas.openxmlformats.org/officeDocument/2006/relationships/notesMaster" Target="notesMasters/notesMaster1.xml"/><Relationship Id="rId42"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ags" Target="tags/tag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59" cy="498056"/>
          </a:xfrm>
          <a:prstGeom prst="rect">
            <a:avLst/>
          </a:prstGeom>
        </p:spPr>
        <p:txBody>
          <a:bodyPr vert="horz" lIns="91440" tIns="45720" rIns="91440" bIns="45720" rtlCol="0"/>
          <a:lstStyle>
            <a:lvl1pPr algn="l">
              <a:defRPr sz="1200"/>
            </a:lvl1pPr>
          </a:lstStyle>
          <a:p>
            <a:endParaRPr lang="lt-LT"/>
          </a:p>
        </p:txBody>
      </p:sp>
      <p:sp>
        <p:nvSpPr>
          <p:cNvPr id="3" name="Date Placeholder 2"/>
          <p:cNvSpPr>
            <a:spLocks noGrp="1"/>
          </p:cNvSpPr>
          <p:nvPr>
            <p:ph type="dt" idx="1"/>
          </p:nvPr>
        </p:nvSpPr>
        <p:spPr>
          <a:xfrm>
            <a:off x="3850443" y="1"/>
            <a:ext cx="2945659" cy="498056"/>
          </a:xfrm>
          <a:prstGeom prst="rect">
            <a:avLst/>
          </a:prstGeom>
        </p:spPr>
        <p:txBody>
          <a:bodyPr vert="horz" lIns="91440" tIns="45720" rIns="91440" bIns="45720" rtlCol="0"/>
          <a:lstStyle>
            <a:lvl1pPr algn="r">
              <a:defRPr sz="1200"/>
            </a:lvl1pPr>
          </a:lstStyle>
          <a:p>
            <a:fld id="{53A7E461-9001-4351-81E8-8C986FF9C974}" type="datetimeFigureOut">
              <a:rPr lang="lt-LT" smtClean="0"/>
              <a:t>2023-06-14</a:t>
            </a:fld>
            <a:endParaRPr lang="lt-LT"/>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sp>
      <p:sp>
        <p:nvSpPr>
          <p:cNvPr id="5" name="Notes Placeholder 4"/>
          <p:cNvSpPr>
            <a:spLocks noGrp="1"/>
          </p:cNvSpPr>
          <p:nvPr>
            <p:ph type="body" sz="quarter" idx="3"/>
          </p:nvPr>
        </p:nvSpPr>
        <p:spPr>
          <a:xfrm>
            <a:off x="679768" y="4777194"/>
            <a:ext cx="5438140" cy="390861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lt-LT"/>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1E1A0B5B-631F-4A6A-8BD3-7AEE456EEFA1}" type="slidenum">
              <a:rPr lang="lt-LT" smtClean="0"/>
              <a:t>‹#›</a:t>
            </a:fld>
            <a:endParaRPr lang="lt-LT"/>
          </a:p>
        </p:txBody>
      </p:sp>
    </p:spTree>
    <p:extLst>
      <p:ext uri="{BB962C8B-B14F-4D97-AF65-F5344CB8AC3E}">
        <p14:creationId xmlns:p14="http://schemas.microsoft.com/office/powerpoint/2010/main" val="2439275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2</a:t>
            </a:fld>
            <a:endParaRPr kumimoji="0" lang="tr-T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53403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11</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4642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12</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53412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13</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09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14</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90104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15</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06529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17</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9280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19</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81124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20</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89376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21</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62737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22</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60255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3</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43419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23</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32154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25</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89480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26</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58615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27</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9940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4</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001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5</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942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6</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9647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7</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74267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8</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31376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9</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77019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10</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51259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0A3E-EC1B-BE41-AF73-5794AD897A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TR"/>
          </a:p>
        </p:txBody>
      </p:sp>
      <p:sp>
        <p:nvSpPr>
          <p:cNvPr id="3" name="Subtitle 2">
            <a:extLst>
              <a:ext uri="{FF2B5EF4-FFF2-40B4-BE49-F238E27FC236}">
                <a16:creationId xmlns:a16="http://schemas.microsoft.com/office/drawing/2014/main" id="{78112102-F6A1-E647-B542-70150272F47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TR"/>
          </a:p>
        </p:txBody>
      </p:sp>
      <p:sp>
        <p:nvSpPr>
          <p:cNvPr id="4" name="Date Placeholder 3">
            <a:extLst>
              <a:ext uri="{FF2B5EF4-FFF2-40B4-BE49-F238E27FC236}">
                <a16:creationId xmlns:a16="http://schemas.microsoft.com/office/drawing/2014/main" id="{2862A17F-0944-E34D-875E-617FAF4D8D3C}"/>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5" name="Footer Placeholder 4">
            <a:extLst>
              <a:ext uri="{FF2B5EF4-FFF2-40B4-BE49-F238E27FC236}">
                <a16:creationId xmlns:a16="http://schemas.microsoft.com/office/drawing/2014/main" id="{774D4525-0264-E84C-95C8-91CD70E16A70}"/>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94F39F13-1800-6C4B-8C25-F6A9FEDA3A92}"/>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391430601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0BEA6-1059-0141-A65A-D8D4D68CC603}"/>
              </a:ext>
            </a:extLst>
          </p:cNvPr>
          <p:cNvSpPr>
            <a:spLocks noGrp="1"/>
          </p:cNvSpPr>
          <p:nvPr>
            <p:ph type="title"/>
          </p:nvPr>
        </p:nvSpPr>
        <p:spPr/>
        <p:txBody>
          <a:bodyPr/>
          <a:lstStyle/>
          <a:p>
            <a:r>
              <a:rPr lang="en-US"/>
              <a:t>Click to edit Master title style</a:t>
            </a:r>
            <a:endParaRPr lang="en-TR"/>
          </a:p>
        </p:txBody>
      </p:sp>
      <p:sp>
        <p:nvSpPr>
          <p:cNvPr id="3" name="Vertical Text Placeholder 2">
            <a:extLst>
              <a:ext uri="{FF2B5EF4-FFF2-40B4-BE49-F238E27FC236}">
                <a16:creationId xmlns:a16="http://schemas.microsoft.com/office/drawing/2014/main" id="{FF99AB4F-7B82-D243-A669-E6095786991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BC9EB214-AB97-AF48-925F-810CB2A36255}"/>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5" name="Footer Placeholder 4">
            <a:extLst>
              <a:ext uri="{FF2B5EF4-FFF2-40B4-BE49-F238E27FC236}">
                <a16:creationId xmlns:a16="http://schemas.microsoft.com/office/drawing/2014/main" id="{497FEB19-6087-3443-A321-370F17F2FFCD}"/>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6BA2F263-7B0F-C24F-95F4-30ED3C6C3526}"/>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180551211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DE7939-763A-104B-80E3-F3DC837F3F0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TR"/>
          </a:p>
        </p:txBody>
      </p:sp>
      <p:sp>
        <p:nvSpPr>
          <p:cNvPr id="3" name="Vertical Text Placeholder 2">
            <a:extLst>
              <a:ext uri="{FF2B5EF4-FFF2-40B4-BE49-F238E27FC236}">
                <a16:creationId xmlns:a16="http://schemas.microsoft.com/office/drawing/2014/main" id="{31CDB66A-42A0-6644-B8B4-064A9FF5639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82462A4B-EC0E-CE4E-A659-C9F79820BDD5}"/>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5" name="Footer Placeholder 4">
            <a:extLst>
              <a:ext uri="{FF2B5EF4-FFF2-40B4-BE49-F238E27FC236}">
                <a16:creationId xmlns:a16="http://schemas.microsoft.com/office/drawing/2014/main" id="{EBD48AB8-7787-0740-AF64-C83B6F4FF1FA}"/>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A087C07D-6479-754E-824E-E8B00CF9B381}"/>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266034432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0A3E-EC1B-BE41-AF73-5794AD897A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TR"/>
          </a:p>
        </p:txBody>
      </p:sp>
      <p:sp>
        <p:nvSpPr>
          <p:cNvPr id="3" name="Subtitle 2">
            <a:extLst>
              <a:ext uri="{FF2B5EF4-FFF2-40B4-BE49-F238E27FC236}">
                <a16:creationId xmlns:a16="http://schemas.microsoft.com/office/drawing/2014/main" id="{78112102-F6A1-E647-B542-70150272F47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TR"/>
          </a:p>
        </p:txBody>
      </p:sp>
      <p:sp>
        <p:nvSpPr>
          <p:cNvPr id="4" name="Date Placeholder 3">
            <a:extLst>
              <a:ext uri="{FF2B5EF4-FFF2-40B4-BE49-F238E27FC236}">
                <a16:creationId xmlns:a16="http://schemas.microsoft.com/office/drawing/2014/main" id="{2862A17F-0944-E34D-875E-617FAF4D8D3C}"/>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5" name="Footer Placeholder 4">
            <a:extLst>
              <a:ext uri="{FF2B5EF4-FFF2-40B4-BE49-F238E27FC236}">
                <a16:creationId xmlns:a16="http://schemas.microsoft.com/office/drawing/2014/main" id="{774D4525-0264-E84C-95C8-91CD70E16A70}"/>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94F39F13-1800-6C4B-8C25-F6A9FEDA3A92}"/>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227568420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05367-F17E-DE47-9929-C42CCAB7F932}"/>
              </a:ext>
            </a:extLst>
          </p:cNvPr>
          <p:cNvSpPr>
            <a:spLocks noGrp="1"/>
          </p:cNvSpPr>
          <p:nvPr>
            <p:ph type="title"/>
          </p:nvPr>
        </p:nvSpPr>
        <p:spPr/>
        <p:txBody>
          <a:bodyPr/>
          <a:lstStyle/>
          <a:p>
            <a:r>
              <a:rPr lang="en-US"/>
              <a:t>Click to edit Master title style</a:t>
            </a:r>
            <a:endParaRPr lang="en-TR"/>
          </a:p>
        </p:txBody>
      </p:sp>
      <p:sp>
        <p:nvSpPr>
          <p:cNvPr id="3" name="Content Placeholder 2">
            <a:extLst>
              <a:ext uri="{FF2B5EF4-FFF2-40B4-BE49-F238E27FC236}">
                <a16:creationId xmlns:a16="http://schemas.microsoft.com/office/drawing/2014/main" id="{90548F11-3DBC-F942-94F1-BE75A2A5808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58852A5E-7E78-FC48-BD42-5470DE0EE16A}"/>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5" name="Footer Placeholder 4">
            <a:extLst>
              <a:ext uri="{FF2B5EF4-FFF2-40B4-BE49-F238E27FC236}">
                <a16:creationId xmlns:a16="http://schemas.microsoft.com/office/drawing/2014/main" id="{2EFF6358-DF79-AC47-A098-69F4A1F7AF11}"/>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152F7ECC-A9DD-DD4A-A6C8-C6F8F0F9BDCE}"/>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212949278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A329D-BED9-C94D-9D83-45D93948320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TR"/>
          </a:p>
        </p:txBody>
      </p:sp>
      <p:sp>
        <p:nvSpPr>
          <p:cNvPr id="3" name="Text Placeholder 2">
            <a:extLst>
              <a:ext uri="{FF2B5EF4-FFF2-40B4-BE49-F238E27FC236}">
                <a16:creationId xmlns:a16="http://schemas.microsoft.com/office/drawing/2014/main" id="{6A19B0F5-7BEF-F74D-BBE3-9050A5D1AC0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9CDCF16-F914-4B44-B8C9-8CC6B181631F}"/>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5" name="Footer Placeholder 4">
            <a:extLst>
              <a:ext uri="{FF2B5EF4-FFF2-40B4-BE49-F238E27FC236}">
                <a16:creationId xmlns:a16="http://schemas.microsoft.com/office/drawing/2014/main" id="{E7266344-58E6-B849-9C0B-3B2096680D79}"/>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3E6C2122-B63B-034D-9A45-346F5FB71925}"/>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381012107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884ED-4250-AE40-A721-B058ED9258E1}"/>
              </a:ext>
            </a:extLst>
          </p:cNvPr>
          <p:cNvSpPr>
            <a:spLocks noGrp="1"/>
          </p:cNvSpPr>
          <p:nvPr>
            <p:ph type="title"/>
          </p:nvPr>
        </p:nvSpPr>
        <p:spPr/>
        <p:txBody>
          <a:bodyPr/>
          <a:lstStyle/>
          <a:p>
            <a:r>
              <a:rPr lang="en-US"/>
              <a:t>Click to edit Master title style</a:t>
            </a:r>
            <a:endParaRPr lang="en-TR"/>
          </a:p>
        </p:txBody>
      </p:sp>
      <p:sp>
        <p:nvSpPr>
          <p:cNvPr id="3" name="Content Placeholder 2">
            <a:extLst>
              <a:ext uri="{FF2B5EF4-FFF2-40B4-BE49-F238E27FC236}">
                <a16:creationId xmlns:a16="http://schemas.microsoft.com/office/drawing/2014/main" id="{EFC396A0-197F-4642-AFC2-DD28639703B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Content Placeholder 3">
            <a:extLst>
              <a:ext uri="{FF2B5EF4-FFF2-40B4-BE49-F238E27FC236}">
                <a16:creationId xmlns:a16="http://schemas.microsoft.com/office/drawing/2014/main" id="{98A86661-2162-7846-B16F-412F3CBAEEC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5" name="Date Placeholder 4">
            <a:extLst>
              <a:ext uri="{FF2B5EF4-FFF2-40B4-BE49-F238E27FC236}">
                <a16:creationId xmlns:a16="http://schemas.microsoft.com/office/drawing/2014/main" id="{AB8B79D1-62C8-024F-B8FF-EF6D76EFE6A8}"/>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6" name="Footer Placeholder 5">
            <a:extLst>
              <a:ext uri="{FF2B5EF4-FFF2-40B4-BE49-F238E27FC236}">
                <a16:creationId xmlns:a16="http://schemas.microsoft.com/office/drawing/2014/main" id="{51D6469C-C78F-D541-B843-1B65083FEEED}"/>
              </a:ext>
            </a:extLst>
          </p:cNvPr>
          <p:cNvSpPr>
            <a:spLocks noGrp="1"/>
          </p:cNvSpPr>
          <p:nvPr>
            <p:ph type="ftr" sz="quarter" idx="11"/>
          </p:nvPr>
        </p:nvSpPr>
        <p:spPr/>
        <p:txBody>
          <a:bodyPr/>
          <a:lstStyle/>
          <a:p>
            <a:endParaRPr lang="en-TR"/>
          </a:p>
        </p:txBody>
      </p:sp>
      <p:sp>
        <p:nvSpPr>
          <p:cNvPr id="7" name="Slide Number Placeholder 6">
            <a:extLst>
              <a:ext uri="{FF2B5EF4-FFF2-40B4-BE49-F238E27FC236}">
                <a16:creationId xmlns:a16="http://schemas.microsoft.com/office/drawing/2014/main" id="{80A12CB7-23C5-184A-A074-6666C05A398A}"/>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143697592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272FE-474D-4343-8335-30D77B834077}"/>
              </a:ext>
            </a:extLst>
          </p:cNvPr>
          <p:cNvSpPr>
            <a:spLocks noGrp="1"/>
          </p:cNvSpPr>
          <p:nvPr>
            <p:ph type="title"/>
          </p:nvPr>
        </p:nvSpPr>
        <p:spPr>
          <a:xfrm>
            <a:off x="839788" y="365125"/>
            <a:ext cx="10515600" cy="1325563"/>
          </a:xfrm>
        </p:spPr>
        <p:txBody>
          <a:bodyPr/>
          <a:lstStyle/>
          <a:p>
            <a:r>
              <a:rPr lang="en-US"/>
              <a:t>Click to edit Master title style</a:t>
            </a:r>
            <a:endParaRPr lang="en-TR"/>
          </a:p>
        </p:txBody>
      </p:sp>
      <p:sp>
        <p:nvSpPr>
          <p:cNvPr id="3" name="Text Placeholder 2">
            <a:extLst>
              <a:ext uri="{FF2B5EF4-FFF2-40B4-BE49-F238E27FC236}">
                <a16:creationId xmlns:a16="http://schemas.microsoft.com/office/drawing/2014/main" id="{0EFEE049-B393-3C48-A072-41D67B59A11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8FF4ED-A47A-1047-97F0-9C2BA0EE6D2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5" name="Text Placeholder 4">
            <a:extLst>
              <a:ext uri="{FF2B5EF4-FFF2-40B4-BE49-F238E27FC236}">
                <a16:creationId xmlns:a16="http://schemas.microsoft.com/office/drawing/2014/main" id="{0328CD1C-CB99-244C-9FB1-0F7D09E30BB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C7AEFDF-5A0E-584B-9F10-D456F60C4A1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7" name="Date Placeholder 6">
            <a:extLst>
              <a:ext uri="{FF2B5EF4-FFF2-40B4-BE49-F238E27FC236}">
                <a16:creationId xmlns:a16="http://schemas.microsoft.com/office/drawing/2014/main" id="{22173F5B-2AE3-6A41-ABFC-53B0C8161B56}"/>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8" name="Footer Placeholder 7">
            <a:extLst>
              <a:ext uri="{FF2B5EF4-FFF2-40B4-BE49-F238E27FC236}">
                <a16:creationId xmlns:a16="http://schemas.microsoft.com/office/drawing/2014/main" id="{B6C6ACF9-7930-954A-B451-6819E2BC01C1}"/>
              </a:ext>
            </a:extLst>
          </p:cNvPr>
          <p:cNvSpPr>
            <a:spLocks noGrp="1"/>
          </p:cNvSpPr>
          <p:nvPr>
            <p:ph type="ftr" sz="quarter" idx="11"/>
          </p:nvPr>
        </p:nvSpPr>
        <p:spPr/>
        <p:txBody>
          <a:bodyPr/>
          <a:lstStyle/>
          <a:p>
            <a:endParaRPr lang="en-TR"/>
          </a:p>
        </p:txBody>
      </p:sp>
      <p:sp>
        <p:nvSpPr>
          <p:cNvPr id="9" name="Slide Number Placeholder 8">
            <a:extLst>
              <a:ext uri="{FF2B5EF4-FFF2-40B4-BE49-F238E27FC236}">
                <a16:creationId xmlns:a16="http://schemas.microsoft.com/office/drawing/2014/main" id="{F49993D2-18CD-0B42-A913-E8720D4835DA}"/>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125707394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7167D-6431-8E41-AB9D-56EA0DBACCF1}"/>
              </a:ext>
            </a:extLst>
          </p:cNvPr>
          <p:cNvSpPr>
            <a:spLocks noGrp="1"/>
          </p:cNvSpPr>
          <p:nvPr>
            <p:ph type="title"/>
          </p:nvPr>
        </p:nvSpPr>
        <p:spPr/>
        <p:txBody>
          <a:bodyPr/>
          <a:lstStyle/>
          <a:p>
            <a:r>
              <a:rPr lang="en-US"/>
              <a:t>Click to edit Master title style</a:t>
            </a:r>
            <a:endParaRPr lang="en-TR"/>
          </a:p>
        </p:txBody>
      </p:sp>
      <p:sp>
        <p:nvSpPr>
          <p:cNvPr id="3" name="Date Placeholder 2">
            <a:extLst>
              <a:ext uri="{FF2B5EF4-FFF2-40B4-BE49-F238E27FC236}">
                <a16:creationId xmlns:a16="http://schemas.microsoft.com/office/drawing/2014/main" id="{0B356DAF-71DC-FB4B-A4F4-B95E287722E4}"/>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4" name="Footer Placeholder 3">
            <a:extLst>
              <a:ext uri="{FF2B5EF4-FFF2-40B4-BE49-F238E27FC236}">
                <a16:creationId xmlns:a16="http://schemas.microsoft.com/office/drawing/2014/main" id="{301DA0E9-BF52-714A-BACC-F5EDA29C8F4C}"/>
              </a:ext>
            </a:extLst>
          </p:cNvPr>
          <p:cNvSpPr>
            <a:spLocks noGrp="1"/>
          </p:cNvSpPr>
          <p:nvPr>
            <p:ph type="ftr" sz="quarter" idx="11"/>
          </p:nvPr>
        </p:nvSpPr>
        <p:spPr/>
        <p:txBody>
          <a:bodyPr/>
          <a:lstStyle/>
          <a:p>
            <a:endParaRPr lang="en-TR"/>
          </a:p>
        </p:txBody>
      </p:sp>
      <p:sp>
        <p:nvSpPr>
          <p:cNvPr id="5" name="Slide Number Placeholder 4">
            <a:extLst>
              <a:ext uri="{FF2B5EF4-FFF2-40B4-BE49-F238E27FC236}">
                <a16:creationId xmlns:a16="http://schemas.microsoft.com/office/drawing/2014/main" id="{75EAF1F5-BBED-1B40-9975-F79983A3EBDB}"/>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116608924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6C6894-5F1C-6241-B9D7-F5E4E1952F62}"/>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3" name="Footer Placeholder 2">
            <a:extLst>
              <a:ext uri="{FF2B5EF4-FFF2-40B4-BE49-F238E27FC236}">
                <a16:creationId xmlns:a16="http://schemas.microsoft.com/office/drawing/2014/main" id="{168774A5-B611-2647-8088-B5327796D63D}"/>
              </a:ext>
            </a:extLst>
          </p:cNvPr>
          <p:cNvSpPr>
            <a:spLocks noGrp="1"/>
          </p:cNvSpPr>
          <p:nvPr>
            <p:ph type="ftr" sz="quarter" idx="11"/>
          </p:nvPr>
        </p:nvSpPr>
        <p:spPr/>
        <p:txBody>
          <a:bodyPr/>
          <a:lstStyle/>
          <a:p>
            <a:endParaRPr lang="en-TR"/>
          </a:p>
        </p:txBody>
      </p:sp>
      <p:sp>
        <p:nvSpPr>
          <p:cNvPr id="4" name="Slide Number Placeholder 3">
            <a:extLst>
              <a:ext uri="{FF2B5EF4-FFF2-40B4-BE49-F238E27FC236}">
                <a16:creationId xmlns:a16="http://schemas.microsoft.com/office/drawing/2014/main" id="{79B8C56E-39BD-EA47-A014-7F22BB7FE78E}"/>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1534038319"/>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949E8-949A-3C44-AC2F-1448CB05CFC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TR"/>
          </a:p>
        </p:txBody>
      </p:sp>
      <p:sp>
        <p:nvSpPr>
          <p:cNvPr id="3" name="Content Placeholder 2">
            <a:extLst>
              <a:ext uri="{FF2B5EF4-FFF2-40B4-BE49-F238E27FC236}">
                <a16:creationId xmlns:a16="http://schemas.microsoft.com/office/drawing/2014/main" id="{D0B1FF34-468D-B646-987C-56F0A8BB32E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Text Placeholder 3">
            <a:extLst>
              <a:ext uri="{FF2B5EF4-FFF2-40B4-BE49-F238E27FC236}">
                <a16:creationId xmlns:a16="http://schemas.microsoft.com/office/drawing/2014/main" id="{2920CC0B-4431-1A4E-A2A8-2EBF0227B6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846E810-7AC5-E843-9BF9-6E60E2445E29}"/>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6" name="Footer Placeholder 5">
            <a:extLst>
              <a:ext uri="{FF2B5EF4-FFF2-40B4-BE49-F238E27FC236}">
                <a16:creationId xmlns:a16="http://schemas.microsoft.com/office/drawing/2014/main" id="{8284B336-CC9D-804E-AF18-E9EE419C86BD}"/>
              </a:ext>
            </a:extLst>
          </p:cNvPr>
          <p:cNvSpPr>
            <a:spLocks noGrp="1"/>
          </p:cNvSpPr>
          <p:nvPr>
            <p:ph type="ftr" sz="quarter" idx="11"/>
          </p:nvPr>
        </p:nvSpPr>
        <p:spPr/>
        <p:txBody>
          <a:bodyPr/>
          <a:lstStyle/>
          <a:p>
            <a:endParaRPr lang="en-TR"/>
          </a:p>
        </p:txBody>
      </p:sp>
      <p:sp>
        <p:nvSpPr>
          <p:cNvPr id="7" name="Slide Number Placeholder 6">
            <a:extLst>
              <a:ext uri="{FF2B5EF4-FFF2-40B4-BE49-F238E27FC236}">
                <a16:creationId xmlns:a16="http://schemas.microsoft.com/office/drawing/2014/main" id="{D9E28C7E-DA50-5244-BA31-0249CFAB72F4}"/>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104228702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05367-F17E-DE47-9929-C42CCAB7F932}"/>
              </a:ext>
            </a:extLst>
          </p:cNvPr>
          <p:cNvSpPr>
            <a:spLocks noGrp="1"/>
          </p:cNvSpPr>
          <p:nvPr>
            <p:ph type="title"/>
          </p:nvPr>
        </p:nvSpPr>
        <p:spPr/>
        <p:txBody>
          <a:bodyPr/>
          <a:lstStyle/>
          <a:p>
            <a:r>
              <a:rPr lang="en-US"/>
              <a:t>Click to edit Master title style</a:t>
            </a:r>
            <a:endParaRPr lang="en-TR"/>
          </a:p>
        </p:txBody>
      </p:sp>
      <p:sp>
        <p:nvSpPr>
          <p:cNvPr id="3" name="Content Placeholder 2">
            <a:extLst>
              <a:ext uri="{FF2B5EF4-FFF2-40B4-BE49-F238E27FC236}">
                <a16:creationId xmlns:a16="http://schemas.microsoft.com/office/drawing/2014/main" id="{90548F11-3DBC-F942-94F1-BE75A2A5808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58852A5E-7E78-FC48-BD42-5470DE0EE16A}"/>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5" name="Footer Placeholder 4">
            <a:extLst>
              <a:ext uri="{FF2B5EF4-FFF2-40B4-BE49-F238E27FC236}">
                <a16:creationId xmlns:a16="http://schemas.microsoft.com/office/drawing/2014/main" id="{2EFF6358-DF79-AC47-A098-69F4A1F7AF11}"/>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152F7ECC-A9DD-DD4A-A6C8-C6F8F0F9BDCE}"/>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2812474436"/>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CD0B1-A979-D54D-82CA-05513FC951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TR"/>
          </a:p>
        </p:txBody>
      </p:sp>
      <p:sp>
        <p:nvSpPr>
          <p:cNvPr id="3" name="Picture Placeholder 2">
            <a:extLst>
              <a:ext uri="{FF2B5EF4-FFF2-40B4-BE49-F238E27FC236}">
                <a16:creationId xmlns:a16="http://schemas.microsoft.com/office/drawing/2014/main" id="{8FE043E2-63AA-7D4F-AD01-4159C89A92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TR"/>
          </a:p>
        </p:txBody>
      </p:sp>
      <p:sp>
        <p:nvSpPr>
          <p:cNvPr id="4" name="Text Placeholder 3">
            <a:extLst>
              <a:ext uri="{FF2B5EF4-FFF2-40B4-BE49-F238E27FC236}">
                <a16:creationId xmlns:a16="http://schemas.microsoft.com/office/drawing/2014/main" id="{70DAEC3E-8BAE-5447-A9BC-9433F78875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7370D9F-C43F-0145-AACD-B2FB700C2F64}"/>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6" name="Footer Placeholder 5">
            <a:extLst>
              <a:ext uri="{FF2B5EF4-FFF2-40B4-BE49-F238E27FC236}">
                <a16:creationId xmlns:a16="http://schemas.microsoft.com/office/drawing/2014/main" id="{B7AAD58C-2455-914F-AA32-48B7CED5CBDE}"/>
              </a:ext>
            </a:extLst>
          </p:cNvPr>
          <p:cNvSpPr>
            <a:spLocks noGrp="1"/>
          </p:cNvSpPr>
          <p:nvPr>
            <p:ph type="ftr" sz="quarter" idx="11"/>
          </p:nvPr>
        </p:nvSpPr>
        <p:spPr/>
        <p:txBody>
          <a:bodyPr/>
          <a:lstStyle/>
          <a:p>
            <a:endParaRPr lang="en-TR"/>
          </a:p>
        </p:txBody>
      </p:sp>
      <p:sp>
        <p:nvSpPr>
          <p:cNvPr id="7" name="Slide Number Placeholder 6">
            <a:extLst>
              <a:ext uri="{FF2B5EF4-FFF2-40B4-BE49-F238E27FC236}">
                <a16:creationId xmlns:a16="http://schemas.microsoft.com/office/drawing/2014/main" id="{F091F04A-BB99-814B-90E9-1847649B0D3E}"/>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280056200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0BEA6-1059-0141-A65A-D8D4D68CC603}"/>
              </a:ext>
            </a:extLst>
          </p:cNvPr>
          <p:cNvSpPr>
            <a:spLocks noGrp="1"/>
          </p:cNvSpPr>
          <p:nvPr>
            <p:ph type="title"/>
          </p:nvPr>
        </p:nvSpPr>
        <p:spPr/>
        <p:txBody>
          <a:bodyPr/>
          <a:lstStyle/>
          <a:p>
            <a:r>
              <a:rPr lang="en-US"/>
              <a:t>Click to edit Master title style</a:t>
            </a:r>
            <a:endParaRPr lang="en-TR"/>
          </a:p>
        </p:txBody>
      </p:sp>
      <p:sp>
        <p:nvSpPr>
          <p:cNvPr id="3" name="Vertical Text Placeholder 2">
            <a:extLst>
              <a:ext uri="{FF2B5EF4-FFF2-40B4-BE49-F238E27FC236}">
                <a16:creationId xmlns:a16="http://schemas.microsoft.com/office/drawing/2014/main" id="{FF99AB4F-7B82-D243-A669-E6095786991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BC9EB214-AB97-AF48-925F-810CB2A36255}"/>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5" name="Footer Placeholder 4">
            <a:extLst>
              <a:ext uri="{FF2B5EF4-FFF2-40B4-BE49-F238E27FC236}">
                <a16:creationId xmlns:a16="http://schemas.microsoft.com/office/drawing/2014/main" id="{497FEB19-6087-3443-A321-370F17F2FFCD}"/>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6BA2F263-7B0F-C24F-95F4-30ED3C6C3526}"/>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287243686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DE7939-763A-104B-80E3-F3DC837F3F0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TR"/>
          </a:p>
        </p:txBody>
      </p:sp>
      <p:sp>
        <p:nvSpPr>
          <p:cNvPr id="3" name="Vertical Text Placeholder 2">
            <a:extLst>
              <a:ext uri="{FF2B5EF4-FFF2-40B4-BE49-F238E27FC236}">
                <a16:creationId xmlns:a16="http://schemas.microsoft.com/office/drawing/2014/main" id="{31CDB66A-42A0-6644-B8B4-064A9FF5639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82462A4B-EC0E-CE4E-A659-C9F79820BDD5}"/>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5" name="Footer Placeholder 4">
            <a:extLst>
              <a:ext uri="{FF2B5EF4-FFF2-40B4-BE49-F238E27FC236}">
                <a16:creationId xmlns:a16="http://schemas.microsoft.com/office/drawing/2014/main" id="{EBD48AB8-7787-0740-AF64-C83B6F4FF1FA}"/>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A087C07D-6479-754E-824E-E8B00CF9B381}"/>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387262255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A329D-BED9-C94D-9D83-45D93948320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TR"/>
          </a:p>
        </p:txBody>
      </p:sp>
      <p:sp>
        <p:nvSpPr>
          <p:cNvPr id="3" name="Text Placeholder 2">
            <a:extLst>
              <a:ext uri="{FF2B5EF4-FFF2-40B4-BE49-F238E27FC236}">
                <a16:creationId xmlns:a16="http://schemas.microsoft.com/office/drawing/2014/main" id="{6A19B0F5-7BEF-F74D-BBE3-9050A5D1AC0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9CDCF16-F914-4B44-B8C9-8CC6B181631F}"/>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5" name="Footer Placeholder 4">
            <a:extLst>
              <a:ext uri="{FF2B5EF4-FFF2-40B4-BE49-F238E27FC236}">
                <a16:creationId xmlns:a16="http://schemas.microsoft.com/office/drawing/2014/main" id="{E7266344-58E6-B849-9C0B-3B2096680D79}"/>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3E6C2122-B63B-034D-9A45-346F5FB71925}"/>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205606545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884ED-4250-AE40-A721-B058ED9258E1}"/>
              </a:ext>
            </a:extLst>
          </p:cNvPr>
          <p:cNvSpPr>
            <a:spLocks noGrp="1"/>
          </p:cNvSpPr>
          <p:nvPr>
            <p:ph type="title"/>
          </p:nvPr>
        </p:nvSpPr>
        <p:spPr/>
        <p:txBody>
          <a:bodyPr/>
          <a:lstStyle/>
          <a:p>
            <a:r>
              <a:rPr lang="en-US"/>
              <a:t>Click to edit Master title style</a:t>
            </a:r>
            <a:endParaRPr lang="en-TR"/>
          </a:p>
        </p:txBody>
      </p:sp>
      <p:sp>
        <p:nvSpPr>
          <p:cNvPr id="3" name="Content Placeholder 2">
            <a:extLst>
              <a:ext uri="{FF2B5EF4-FFF2-40B4-BE49-F238E27FC236}">
                <a16:creationId xmlns:a16="http://schemas.microsoft.com/office/drawing/2014/main" id="{EFC396A0-197F-4642-AFC2-DD28639703B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Content Placeholder 3">
            <a:extLst>
              <a:ext uri="{FF2B5EF4-FFF2-40B4-BE49-F238E27FC236}">
                <a16:creationId xmlns:a16="http://schemas.microsoft.com/office/drawing/2014/main" id="{98A86661-2162-7846-B16F-412F3CBAEEC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5" name="Date Placeholder 4">
            <a:extLst>
              <a:ext uri="{FF2B5EF4-FFF2-40B4-BE49-F238E27FC236}">
                <a16:creationId xmlns:a16="http://schemas.microsoft.com/office/drawing/2014/main" id="{AB8B79D1-62C8-024F-B8FF-EF6D76EFE6A8}"/>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6" name="Footer Placeholder 5">
            <a:extLst>
              <a:ext uri="{FF2B5EF4-FFF2-40B4-BE49-F238E27FC236}">
                <a16:creationId xmlns:a16="http://schemas.microsoft.com/office/drawing/2014/main" id="{51D6469C-C78F-D541-B843-1B65083FEEED}"/>
              </a:ext>
            </a:extLst>
          </p:cNvPr>
          <p:cNvSpPr>
            <a:spLocks noGrp="1"/>
          </p:cNvSpPr>
          <p:nvPr>
            <p:ph type="ftr" sz="quarter" idx="11"/>
          </p:nvPr>
        </p:nvSpPr>
        <p:spPr/>
        <p:txBody>
          <a:bodyPr/>
          <a:lstStyle/>
          <a:p>
            <a:endParaRPr lang="en-TR"/>
          </a:p>
        </p:txBody>
      </p:sp>
      <p:sp>
        <p:nvSpPr>
          <p:cNvPr id="7" name="Slide Number Placeholder 6">
            <a:extLst>
              <a:ext uri="{FF2B5EF4-FFF2-40B4-BE49-F238E27FC236}">
                <a16:creationId xmlns:a16="http://schemas.microsoft.com/office/drawing/2014/main" id="{80A12CB7-23C5-184A-A074-6666C05A398A}"/>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87559180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272FE-474D-4343-8335-30D77B834077}"/>
              </a:ext>
            </a:extLst>
          </p:cNvPr>
          <p:cNvSpPr>
            <a:spLocks noGrp="1"/>
          </p:cNvSpPr>
          <p:nvPr>
            <p:ph type="title"/>
          </p:nvPr>
        </p:nvSpPr>
        <p:spPr>
          <a:xfrm>
            <a:off x="839788" y="365125"/>
            <a:ext cx="10515600" cy="1325563"/>
          </a:xfrm>
        </p:spPr>
        <p:txBody>
          <a:bodyPr/>
          <a:lstStyle/>
          <a:p>
            <a:r>
              <a:rPr lang="en-US"/>
              <a:t>Click to edit Master title style</a:t>
            </a:r>
            <a:endParaRPr lang="en-TR"/>
          </a:p>
        </p:txBody>
      </p:sp>
      <p:sp>
        <p:nvSpPr>
          <p:cNvPr id="3" name="Text Placeholder 2">
            <a:extLst>
              <a:ext uri="{FF2B5EF4-FFF2-40B4-BE49-F238E27FC236}">
                <a16:creationId xmlns:a16="http://schemas.microsoft.com/office/drawing/2014/main" id="{0EFEE049-B393-3C48-A072-41D67B59A11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8FF4ED-A47A-1047-97F0-9C2BA0EE6D2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5" name="Text Placeholder 4">
            <a:extLst>
              <a:ext uri="{FF2B5EF4-FFF2-40B4-BE49-F238E27FC236}">
                <a16:creationId xmlns:a16="http://schemas.microsoft.com/office/drawing/2014/main" id="{0328CD1C-CB99-244C-9FB1-0F7D09E30BB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C7AEFDF-5A0E-584B-9F10-D456F60C4A1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7" name="Date Placeholder 6">
            <a:extLst>
              <a:ext uri="{FF2B5EF4-FFF2-40B4-BE49-F238E27FC236}">
                <a16:creationId xmlns:a16="http://schemas.microsoft.com/office/drawing/2014/main" id="{22173F5B-2AE3-6A41-ABFC-53B0C8161B56}"/>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8" name="Footer Placeholder 7">
            <a:extLst>
              <a:ext uri="{FF2B5EF4-FFF2-40B4-BE49-F238E27FC236}">
                <a16:creationId xmlns:a16="http://schemas.microsoft.com/office/drawing/2014/main" id="{B6C6ACF9-7930-954A-B451-6819E2BC01C1}"/>
              </a:ext>
            </a:extLst>
          </p:cNvPr>
          <p:cNvSpPr>
            <a:spLocks noGrp="1"/>
          </p:cNvSpPr>
          <p:nvPr>
            <p:ph type="ftr" sz="quarter" idx="11"/>
          </p:nvPr>
        </p:nvSpPr>
        <p:spPr/>
        <p:txBody>
          <a:bodyPr/>
          <a:lstStyle/>
          <a:p>
            <a:endParaRPr lang="en-TR"/>
          </a:p>
        </p:txBody>
      </p:sp>
      <p:sp>
        <p:nvSpPr>
          <p:cNvPr id="9" name="Slide Number Placeholder 8">
            <a:extLst>
              <a:ext uri="{FF2B5EF4-FFF2-40B4-BE49-F238E27FC236}">
                <a16:creationId xmlns:a16="http://schemas.microsoft.com/office/drawing/2014/main" id="{F49993D2-18CD-0B42-A913-E8720D4835DA}"/>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209099673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7167D-6431-8E41-AB9D-56EA0DBACCF1}"/>
              </a:ext>
            </a:extLst>
          </p:cNvPr>
          <p:cNvSpPr>
            <a:spLocks noGrp="1"/>
          </p:cNvSpPr>
          <p:nvPr>
            <p:ph type="title"/>
          </p:nvPr>
        </p:nvSpPr>
        <p:spPr/>
        <p:txBody>
          <a:bodyPr/>
          <a:lstStyle/>
          <a:p>
            <a:r>
              <a:rPr lang="en-US"/>
              <a:t>Click to edit Master title style</a:t>
            </a:r>
            <a:endParaRPr lang="en-TR"/>
          </a:p>
        </p:txBody>
      </p:sp>
      <p:sp>
        <p:nvSpPr>
          <p:cNvPr id="3" name="Date Placeholder 2">
            <a:extLst>
              <a:ext uri="{FF2B5EF4-FFF2-40B4-BE49-F238E27FC236}">
                <a16:creationId xmlns:a16="http://schemas.microsoft.com/office/drawing/2014/main" id="{0B356DAF-71DC-FB4B-A4F4-B95E287722E4}"/>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4" name="Footer Placeholder 3">
            <a:extLst>
              <a:ext uri="{FF2B5EF4-FFF2-40B4-BE49-F238E27FC236}">
                <a16:creationId xmlns:a16="http://schemas.microsoft.com/office/drawing/2014/main" id="{301DA0E9-BF52-714A-BACC-F5EDA29C8F4C}"/>
              </a:ext>
            </a:extLst>
          </p:cNvPr>
          <p:cNvSpPr>
            <a:spLocks noGrp="1"/>
          </p:cNvSpPr>
          <p:nvPr>
            <p:ph type="ftr" sz="quarter" idx="11"/>
          </p:nvPr>
        </p:nvSpPr>
        <p:spPr/>
        <p:txBody>
          <a:bodyPr/>
          <a:lstStyle/>
          <a:p>
            <a:endParaRPr lang="en-TR"/>
          </a:p>
        </p:txBody>
      </p:sp>
      <p:sp>
        <p:nvSpPr>
          <p:cNvPr id="5" name="Slide Number Placeholder 4">
            <a:extLst>
              <a:ext uri="{FF2B5EF4-FFF2-40B4-BE49-F238E27FC236}">
                <a16:creationId xmlns:a16="http://schemas.microsoft.com/office/drawing/2014/main" id="{75EAF1F5-BBED-1B40-9975-F79983A3EBDB}"/>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392692463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6C6894-5F1C-6241-B9D7-F5E4E1952F62}"/>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3" name="Footer Placeholder 2">
            <a:extLst>
              <a:ext uri="{FF2B5EF4-FFF2-40B4-BE49-F238E27FC236}">
                <a16:creationId xmlns:a16="http://schemas.microsoft.com/office/drawing/2014/main" id="{168774A5-B611-2647-8088-B5327796D63D}"/>
              </a:ext>
            </a:extLst>
          </p:cNvPr>
          <p:cNvSpPr>
            <a:spLocks noGrp="1"/>
          </p:cNvSpPr>
          <p:nvPr>
            <p:ph type="ftr" sz="quarter" idx="11"/>
          </p:nvPr>
        </p:nvSpPr>
        <p:spPr/>
        <p:txBody>
          <a:bodyPr/>
          <a:lstStyle/>
          <a:p>
            <a:endParaRPr lang="en-TR"/>
          </a:p>
        </p:txBody>
      </p:sp>
      <p:sp>
        <p:nvSpPr>
          <p:cNvPr id="4" name="Slide Number Placeholder 3">
            <a:extLst>
              <a:ext uri="{FF2B5EF4-FFF2-40B4-BE49-F238E27FC236}">
                <a16:creationId xmlns:a16="http://schemas.microsoft.com/office/drawing/2014/main" id="{79B8C56E-39BD-EA47-A014-7F22BB7FE78E}"/>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76492680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949E8-949A-3C44-AC2F-1448CB05CFC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TR"/>
          </a:p>
        </p:txBody>
      </p:sp>
      <p:sp>
        <p:nvSpPr>
          <p:cNvPr id="3" name="Content Placeholder 2">
            <a:extLst>
              <a:ext uri="{FF2B5EF4-FFF2-40B4-BE49-F238E27FC236}">
                <a16:creationId xmlns:a16="http://schemas.microsoft.com/office/drawing/2014/main" id="{D0B1FF34-468D-B646-987C-56F0A8BB32E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Text Placeholder 3">
            <a:extLst>
              <a:ext uri="{FF2B5EF4-FFF2-40B4-BE49-F238E27FC236}">
                <a16:creationId xmlns:a16="http://schemas.microsoft.com/office/drawing/2014/main" id="{2920CC0B-4431-1A4E-A2A8-2EBF0227B6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846E810-7AC5-E843-9BF9-6E60E2445E29}"/>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6" name="Footer Placeholder 5">
            <a:extLst>
              <a:ext uri="{FF2B5EF4-FFF2-40B4-BE49-F238E27FC236}">
                <a16:creationId xmlns:a16="http://schemas.microsoft.com/office/drawing/2014/main" id="{8284B336-CC9D-804E-AF18-E9EE419C86BD}"/>
              </a:ext>
            </a:extLst>
          </p:cNvPr>
          <p:cNvSpPr>
            <a:spLocks noGrp="1"/>
          </p:cNvSpPr>
          <p:nvPr>
            <p:ph type="ftr" sz="quarter" idx="11"/>
          </p:nvPr>
        </p:nvSpPr>
        <p:spPr/>
        <p:txBody>
          <a:bodyPr/>
          <a:lstStyle/>
          <a:p>
            <a:endParaRPr lang="en-TR"/>
          </a:p>
        </p:txBody>
      </p:sp>
      <p:sp>
        <p:nvSpPr>
          <p:cNvPr id="7" name="Slide Number Placeholder 6">
            <a:extLst>
              <a:ext uri="{FF2B5EF4-FFF2-40B4-BE49-F238E27FC236}">
                <a16:creationId xmlns:a16="http://schemas.microsoft.com/office/drawing/2014/main" id="{D9E28C7E-DA50-5244-BA31-0249CFAB72F4}"/>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3622418257"/>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CD0B1-A979-D54D-82CA-05513FC951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TR"/>
          </a:p>
        </p:txBody>
      </p:sp>
      <p:sp>
        <p:nvSpPr>
          <p:cNvPr id="3" name="Picture Placeholder 2">
            <a:extLst>
              <a:ext uri="{FF2B5EF4-FFF2-40B4-BE49-F238E27FC236}">
                <a16:creationId xmlns:a16="http://schemas.microsoft.com/office/drawing/2014/main" id="{8FE043E2-63AA-7D4F-AD01-4159C89A92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TR"/>
          </a:p>
        </p:txBody>
      </p:sp>
      <p:sp>
        <p:nvSpPr>
          <p:cNvPr id="4" name="Text Placeholder 3">
            <a:extLst>
              <a:ext uri="{FF2B5EF4-FFF2-40B4-BE49-F238E27FC236}">
                <a16:creationId xmlns:a16="http://schemas.microsoft.com/office/drawing/2014/main" id="{70DAEC3E-8BAE-5447-A9BC-9433F78875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7370D9F-C43F-0145-AACD-B2FB700C2F64}"/>
              </a:ext>
            </a:extLst>
          </p:cNvPr>
          <p:cNvSpPr>
            <a:spLocks noGrp="1"/>
          </p:cNvSpPr>
          <p:nvPr>
            <p:ph type="dt" sz="half" idx="10"/>
          </p:nvPr>
        </p:nvSpPr>
        <p:spPr/>
        <p:txBody>
          <a:bodyPr/>
          <a:lstStyle/>
          <a:p>
            <a:fld id="{9A6E77E6-B808-DF40-9C53-260D8B1299E3}" type="datetimeFigureOut">
              <a:rPr lang="en-TR" smtClean="0"/>
              <a:t>06/14/2023</a:t>
            </a:fld>
            <a:endParaRPr lang="en-TR"/>
          </a:p>
        </p:txBody>
      </p:sp>
      <p:sp>
        <p:nvSpPr>
          <p:cNvPr id="6" name="Footer Placeholder 5">
            <a:extLst>
              <a:ext uri="{FF2B5EF4-FFF2-40B4-BE49-F238E27FC236}">
                <a16:creationId xmlns:a16="http://schemas.microsoft.com/office/drawing/2014/main" id="{B7AAD58C-2455-914F-AA32-48B7CED5CBDE}"/>
              </a:ext>
            </a:extLst>
          </p:cNvPr>
          <p:cNvSpPr>
            <a:spLocks noGrp="1"/>
          </p:cNvSpPr>
          <p:nvPr>
            <p:ph type="ftr" sz="quarter" idx="11"/>
          </p:nvPr>
        </p:nvSpPr>
        <p:spPr/>
        <p:txBody>
          <a:bodyPr/>
          <a:lstStyle/>
          <a:p>
            <a:endParaRPr lang="en-TR"/>
          </a:p>
        </p:txBody>
      </p:sp>
      <p:sp>
        <p:nvSpPr>
          <p:cNvPr id="7" name="Slide Number Placeholder 6">
            <a:extLst>
              <a:ext uri="{FF2B5EF4-FFF2-40B4-BE49-F238E27FC236}">
                <a16:creationId xmlns:a16="http://schemas.microsoft.com/office/drawing/2014/main" id="{F091F04A-BB99-814B-90E9-1847649B0D3E}"/>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390628525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B8CD28A-CC22-8449-8711-93E9A9B6BC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TR"/>
          </a:p>
        </p:txBody>
      </p:sp>
      <p:sp>
        <p:nvSpPr>
          <p:cNvPr id="3" name="Text Placeholder 2">
            <a:extLst>
              <a:ext uri="{FF2B5EF4-FFF2-40B4-BE49-F238E27FC236}">
                <a16:creationId xmlns:a16="http://schemas.microsoft.com/office/drawing/2014/main" id="{2C361017-157D-DD4C-9C82-940383DEFC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98B5FE9B-A464-9E4D-B978-643E1A93F22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6E77E6-B808-DF40-9C53-260D8B1299E3}" type="datetimeFigureOut">
              <a:rPr lang="en-TR" smtClean="0"/>
              <a:t>06/14/2023</a:t>
            </a:fld>
            <a:endParaRPr lang="en-TR"/>
          </a:p>
        </p:txBody>
      </p:sp>
      <p:sp>
        <p:nvSpPr>
          <p:cNvPr id="5" name="Footer Placeholder 4">
            <a:extLst>
              <a:ext uri="{FF2B5EF4-FFF2-40B4-BE49-F238E27FC236}">
                <a16:creationId xmlns:a16="http://schemas.microsoft.com/office/drawing/2014/main" id="{BC2534A3-5EAA-4443-90A8-EF952E0836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TR"/>
          </a:p>
        </p:txBody>
      </p:sp>
      <p:sp>
        <p:nvSpPr>
          <p:cNvPr id="6" name="Slide Number Placeholder 5">
            <a:extLst>
              <a:ext uri="{FF2B5EF4-FFF2-40B4-BE49-F238E27FC236}">
                <a16:creationId xmlns:a16="http://schemas.microsoft.com/office/drawing/2014/main" id="{79103A30-E365-0E4E-80FF-5535631F8E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742DB8-2F9A-1049-91F9-A29E53715864}" type="slidenum">
              <a:rPr lang="en-TR" smtClean="0"/>
              <a:t>‹#›</a:t>
            </a:fld>
            <a:endParaRPr lang="en-TR"/>
          </a:p>
        </p:txBody>
      </p:sp>
    </p:spTree>
    <p:extLst>
      <p:ext uri="{BB962C8B-B14F-4D97-AF65-F5344CB8AC3E}">
        <p14:creationId xmlns:p14="http://schemas.microsoft.com/office/powerpoint/2010/main" val="2650336524"/>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B8CD28A-CC22-8449-8711-93E9A9B6BC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TR"/>
          </a:p>
        </p:txBody>
      </p:sp>
      <p:sp>
        <p:nvSpPr>
          <p:cNvPr id="3" name="Text Placeholder 2">
            <a:extLst>
              <a:ext uri="{FF2B5EF4-FFF2-40B4-BE49-F238E27FC236}">
                <a16:creationId xmlns:a16="http://schemas.microsoft.com/office/drawing/2014/main" id="{2C361017-157D-DD4C-9C82-940383DEFC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98B5FE9B-A464-9E4D-B978-643E1A93F22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6E77E6-B808-DF40-9C53-260D8B1299E3}" type="datetimeFigureOut">
              <a:rPr lang="en-TR" smtClean="0"/>
              <a:t>06/14/2023</a:t>
            </a:fld>
            <a:endParaRPr lang="en-TR"/>
          </a:p>
        </p:txBody>
      </p:sp>
      <p:sp>
        <p:nvSpPr>
          <p:cNvPr id="5" name="Footer Placeholder 4">
            <a:extLst>
              <a:ext uri="{FF2B5EF4-FFF2-40B4-BE49-F238E27FC236}">
                <a16:creationId xmlns:a16="http://schemas.microsoft.com/office/drawing/2014/main" id="{BC2534A3-5EAA-4443-90A8-EF952E0836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TR"/>
          </a:p>
        </p:txBody>
      </p:sp>
      <p:sp>
        <p:nvSpPr>
          <p:cNvPr id="6" name="Slide Number Placeholder 5">
            <a:extLst>
              <a:ext uri="{FF2B5EF4-FFF2-40B4-BE49-F238E27FC236}">
                <a16:creationId xmlns:a16="http://schemas.microsoft.com/office/drawing/2014/main" id="{79103A30-E365-0E4E-80FF-5535631F8E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742DB8-2F9A-1049-91F9-A29E53715864}" type="slidenum">
              <a:rPr lang="en-TR" smtClean="0"/>
              <a:t>‹#›</a:t>
            </a:fld>
            <a:endParaRPr lang="en-TR"/>
          </a:p>
        </p:txBody>
      </p:sp>
    </p:spTree>
    <p:extLst>
      <p:ext uri="{BB962C8B-B14F-4D97-AF65-F5344CB8AC3E}">
        <p14:creationId xmlns:p14="http://schemas.microsoft.com/office/powerpoint/2010/main" val="1296132628"/>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sv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1EF46A-9456-E32E-543C-BF3C4B9BC616}"/>
              </a:ext>
            </a:extLst>
          </p:cNvPr>
          <p:cNvSpPr txBox="1"/>
          <p:nvPr/>
        </p:nvSpPr>
        <p:spPr>
          <a:xfrm>
            <a:off x="0" y="1848678"/>
            <a:ext cx="12192000" cy="2653748"/>
          </a:xfrm>
          <a:prstGeom prst="rect">
            <a:avLst/>
          </a:prstGeom>
          <a:solidFill>
            <a:schemeClr val="bg1"/>
          </a:solidFill>
          <a:effectLst>
            <a:outerShdw blurRad="50800" dist="38100" dir="5400000" algn="t" rotWithShape="0">
              <a:prstClr val="black">
                <a:alpha val="40000"/>
              </a:prstClr>
            </a:outerShdw>
          </a:effectLst>
        </p:spPr>
        <p:txBody>
          <a:bodyPr vert="horz" lIns="91440" tIns="45720" rIns="91440" bIns="45720" rtlCol="0" anchor="ctr" anchorCtr="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tr" sz="4400" b="1" i="0" u="none" strike="noStrike">
                <a:highlight>
                  <a:srgbClr val="000000">
                    <a:alpha val="0"/>
                  </a:srgbClr>
                </a:highlight>
                <a:latin typeface="Calibri"/>
                <a:cs typeface="Poppins"/>
              </a:rPr>
              <a:t>Geleceğin Hareketlilik Senaryoları ve Vizyonu</a:t>
            </a:r>
          </a:p>
        </p:txBody>
      </p:sp>
    </p:spTree>
    <p:extLst>
      <p:ext uri="{BB962C8B-B14F-4D97-AF65-F5344CB8AC3E}">
        <p14:creationId xmlns:p14="http://schemas.microsoft.com/office/powerpoint/2010/main" val="14705015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920CA804-A6B8-B226-8DD3-FCCB78510E39}"/>
              </a:ext>
            </a:extLst>
          </p:cNvPr>
          <p:cNvSpPr>
            <a:spLocks noGrp="1"/>
          </p:cNvSpPr>
          <p:nvPr>
            <p:ph type="title"/>
          </p:nvPr>
        </p:nvSpPr>
        <p:spPr>
          <a:xfrm>
            <a:off x="600457" y="655272"/>
            <a:ext cx="10860023" cy="1426464"/>
          </a:xfrm>
        </p:spPr>
        <p:txBody>
          <a:bodyPr>
            <a:noAutofit/>
          </a:bodyPr>
          <a:lstStyle/>
          <a:p>
            <a:pPr rtl="0">
              <a:tabLst>
                <a:tab pos="5922963" algn="l"/>
                <a:tab pos="8788400" algn="l"/>
              </a:tabLst>
            </a:pPr>
            <a:r>
              <a:rPr lang="tr" sz="3200" b="1" i="0" u="none" strike="noStrike">
                <a:highlight>
                  <a:srgbClr val="000000">
                    <a:alpha val="0"/>
                  </a:srgbClr>
                </a:highlight>
                <a:latin typeface="Calibri Light"/>
              </a:rPr>
              <a:t>Dirençli kent</a:t>
            </a:r>
            <a:br>
              <a:rPr lang="tr" sz="3200" b="1" i="0" u="none" strike="noStrike">
                <a:highlight>
                  <a:srgbClr val="000000">
                    <a:alpha val="0"/>
                  </a:srgbClr>
                </a:highlight>
                <a:latin typeface="Calibri Light"/>
              </a:rPr>
            </a:br>
            <a:r>
              <a:rPr lang="tr" sz="1400" b="1" i="0" u="none" strike="noStrike">
                <a:highlight>
                  <a:srgbClr val="000000">
                    <a:alpha val="0"/>
                  </a:srgbClr>
                </a:highlight>
                <a:latin typeface="Calibri Light"/>
              </a:rPr>
              <a:t>ve hareketlilik</a:t>
            </a:r>
            <a:endParaRPr lang="en-US" sz="1600" b="1"/>
          </a:p>
        </p:txBody>
      </p:sp>
      <p:sp>
        <p:nvSpPr>
          <p:cNvPr id="13" name="Slide Number Placeholder 1">
            <a:extLst>
              <a:ext uri="{FF2B5EF4-FFF2-40B4-BE49-F238E27FC236}">
                <a16:creationId xmlns:a16="http://schemas.microsoft.com/office/drawing/2014/main" id="{49B90477-7436-FF5B-E388-5CA2111BF3C6}"/>
              </a:ext>
            </a:extLst>
          </p:cNvPr>
          <p:cNvSpPr>
            <a:spLocks noGrp="1"/>
          </p:cNvSpPr>
          <p:nvPr>
            <p:ph type="sldNum" sz="quarter" idx="12"/>
          </p:nvPr>
        </p:nvSpPr>
        <p:spPr>
          <a:xfrm>
            <a:off x="11618259" y="6411412"/>
            <a:ext cx="421343" cy="365125"/>
          </a:xfrm>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highlight>
                  <a:srgbClr val="000000">
                    <a:alpha val="0"/>
                  </a:srgbClr>
                </a:highlight>
                <a:uLnTx/>
                <a:uFillTx/>
                <a:latin typeface="Calibri"/>
                <a:ea typeface="+mn-ea"/>
                <a:cs typeface="+mn-cs"/>
              </a:rPr>
              <a:t>10</a:t>
            </a: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8" name="Table 2">
            <a:extLst>
              <a:ext uri="{FF2B5EF4-FFF2-40B4-BE49-F238E27FC236}">
                <a16:creationId xmlns:a16="http://schemas.microsoft.com/office/drawing/2014/main" id="{2165BC07-1FD6-35EE-2195-161A7E27534B}"/>
              </a:ext>
            </a:extLst>
          </p:cNvPr>
          <p:cNvGraphicFramePr>
            <a:graphicFrameLocks noGrp="1"/>
          </p:cNvGraphicFramePr>
          <p:nvPr>
            <p:extLst>
              <p:ext uri="{D42A27DB-BD31-4B8C-83A1-F6EECF244321}">
                <p14:modId xmlns:p14="http://schemas.microsoft.com/office/powerpoint/2010/main" val="1136483323"/>
              </p:ext>
            </p:extLst>
          </p:nvPr>
        </p:nvGraphicFramePr>
        <p:xfrm>
          <a:off x="600457" y="1979603"/>
          <a:ext cx="7323170" cy="1947237"/>
        </p:xfrm>
        <a:graphic>
          <a:graphicData uri="http://schemas.openxmlformats.org/drawingml/2006/table">
            <a:tbl>
              <a:tblPr firstRow="1" bandRow="1">
                <a:tableStyleId>{5C22544A-7EE6-4342-B048-85BDC9FD1C3A}</a:tableStyleId>
              </a:tblPr>
              <a:tblGrid>
                <a:gridCol w="7323170">
                  <a:extLst>
                    <a:ext uri="{9D8B030D-6E8A-4147-A177-3AD203B41FA5}">
                      <a16:colId xmlns:a16="http://schemas.microsoft.com/office/drawing/2014/main" val="2034179391"/>
                    </a:ext>
                  </a:extLst>
                </a:gridCol>
              </a:tblGrid>
              <a:tr h="712797">
                <a:tc>
                  <a:txBody>
                    <a:bodyPr/>
                    <a:lstStyle/>
                    <a:p>
                      <a:endParaRPr lang="en-US"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95785216"/>
                  </a:ext>
                </a:extLst>
              </a:tr>
              <a:tr h="1097280">
                <a:tc>
                  <a:txBody>
                    <a:bodyPr/>
                    <a:lstStyle/>
                    <a:p>
                      <a:pPr marL="0" indent="0" algn="just" defTabSz="914400" rtl="0" eaLnBrk="1" latinLnBrk="0" hangingPunct="1">
                        <a:spcAft>
                          <a:spcPts val="800"/>
                        </a:spcAft>
                        <a:buFont typeface="Arial" panose="020B0604020202020204" pitchFamily="34" charset="0"/>
                        <a:buNone/>
                        <a:tabLst>
                          <a:tab pos="4664075" algn="l"/>
                        </a:tabLst>
                      </a:pPr>
                      <a:r>
                        <a:rPr lang="tr" sz="1500" b="0" i="0" u="none" strike="noStrike" kern="1200" noProof="0">
                          <a:solidFill>
                            <a:srgbClr val="000000"/>
                          </a:solidFill>
                          <a:highlight>
                            <a:srgbClr val="000000">
                              <a:alpha val="0"/>
                            </a:srgbClr>
                          </a:highlight>
                          <a:latin typeface="Calibri"/>
                          <a:ea typeface="+mn-ea"/>
                          <a:cs typeface="+mn-cs"/>
                        </a:rPr>
                        <a:t>Bir kentin dirençliliği,</a:t>
                      </a:r>
                      <a:r>
                        <a:rPr lang="tr" sz="1500" b="1" i="0" u="none" strike="noStrike" kern="1200" noProof="0">
                          <a:solidFill>
                            <a:srgbClr val="000000"/>
                          </a:solidFill>
                          <a:highlight>
                            <a:srgbClr val="000000">
                              <a:alpha val="0"/>
                            </a:srgbClr>
                          </a:highlight>
                          <a:latin typeface="Calibri"/>
                          <a:ea typeface="+mn-ea"/>
                          <a:cs typeface="+mn-cs"/>
                        </a:rPr>
                        <a:t> yaşadığı kronik streslere veya akut şoklara rağmen sakinlerinin, kurumlarının, işletmelerinin ve topluluk içindeki sistemlerinin hayatta kalma, uyum sağlama ve büyüme yetenekleri</a:t>
                      </a:r>
                      <a:r>
                        <a:rPr lang="tr" sz="1500" b="0" i="0" u="none" strike="noStrike" kern="1200" noProof="0">
                          <a:solidFill>
                            <a:srgbClr val="000000"/>
                          </a:solidFill>
                          <a:highlight>
                            <a:srgbClr val="000000">
                              <a:alpha val="0"/>
                            </a:srgbClr>
                          </a:highlight>
                          <a:latin typeface="Calibri"/>
                          <a:ea typeface="+mn-ea"/>
                          <a:cs typeface="+mn-cs"/>
                        </a:rPr>
                        <a:t> ile tanımlanır. Gerçekten dirençli bir kentin yalnızca iyi zamanlarda iyi performans göstermesi değil, aynı zamanda zorluklardan sonra hızlı bir şekilde toparlanması da beklenir.</a:t>
                      </a:r>
                      <a:endParaRPr lang="en-US" sz="1500" kern="1200" noProof="0">
                        <a:solidFill>
                          <a:schemeClr val="dk1"/>
                        </a:solidFill>
                        <a:highlight>
                          <a:srgbClr val="FFFF00"/>
                        </a:highlight>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10482356"/>
                  </a:ext>
                </a:extLst>
              </a:tr>
            </a:tbl>
          </a:graphicData>
        </a:graphic>
      </p:graphicFrame>
      <p:grpSp>
        <p:nvGrpSpPr>
          <p:cNvPr id="15" name="Group 14">
            <a:extLst>
              <a:ext uri="{FF2B5EF4-FFF2-40B4-BE49-F238E27FC236}">
                <a16:creationId xmlns:a16="http://schemas.microsoft.com/office/drawing/2014/main" id="{CBE4084B-2C13-BCEC-BF0B-7E95F5920B00}"/>
              </a:ext>
            </a:extLst>
          </p:cNvPr>
          <p:cNvGrpSpPr/>
          <p:nvPr/>
        </p:nvGrpSpPr>
        <p:grpSpPr>
          <a:xfrm>
            <a:off x="726756" y="2018665"/>
            <a:ext cx="2697164" cy="646331"/>
            <a:chOff x="700641" y="2493699"/>
            <a:chExt cx="2697164" cy="646331"/>
          </a:xfrm>
        </p:grpSpPr>
        <p:cxnSp>
          <p:nvCxnSpPr>
            <p:cNvPr id="16" name="Straight Connector 15">
              <a:extLst>
                <a:ext uri="{FF2B5EF4-FFF2-40B4-BE49-F238E27FC236}">
                  <a16:creationId xmlns:a16="http://schemas.microsoft.com/office/drawing/2014/main" id="{C2A3B311-501A-065A-D955-08CAF32B62EF}"/>
                </a:ext>
              </a:extLst>
            </p:cNvPr>
            <p:cNvCxnSpPr/>
            <p:nvPr/>
          </p:nvCxnSpPr>
          <p:spPr>
            <a:xfrm flipH="1">
              <a:off x="700641" y="2559418"/>
              <a:ext cx="0" cy="514894"/>
            </a:xfrm>
            <a:prstGeom prst="line">
              <a:avLst/>
            </a:prstGeom>
            <a:ln w="38100">
              <a:solidFill>
                <a:srgbClr val="75B549"/>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3862D16-C4C1-ED1D-5BF2-F48479697FAC}"/>
                </a:ext>
              </a:extLst>
            </p:cNvPr>
            <p:cNvSpPr txBox="1"/>
            <p:nvPr/>
          </p:nvSpPr>
          <p:spPr>
            <a:xfrm>
              <a:off x="812400" y="2493699"/>
              <a:ext cx="2585405" cy="646331"/>
            </a:xfrm>
            <a:prstGeom prst="rect">
              <a:avLst/>
            </a:prstGeom>
            <a:noFill/>
            <a:ln>
              <a:noFill/>
            </a:ln>
          </p:spPr>
          <p:txBody>
            <a:bodyPr wrap="square" rtlCol="0">
              <a:noAutofit/>
            </a:bodyPr>
            <a:lstStyle/>
            <a:p>
              <a:pPr rtl="0"/>
              <a:r>
                <a:rPr lang="tr" sz="1800" b="1" i="0" u="none" strike="noStrike">
                  <a:solidFill>
                    <a:srgbClr val="75B549"/>
                  </a:solidFill>
                  <a:highlight>
                    <a:srgbClr val="000000">
                      <a:alpha val="0"/>
                    </a:srgbClr>
                  </a:highlight>
                  <a:latin typeface="Calibri"/>
                </a:rPr>
                <a:t>Dirençli kent ile ne kastediliyor?</a:t>
              </a:r>
            </a:p>
          </p:txBody>
        </p:sp>
      </p:grpSp>
      <p:grpSp>
        <p:nvGrpSpPr>
          <p:cNvPr id="18" name="Group 17">
            <a:extLst>
              <a:ext uri="{FF2B5EF4-FFF2-40B4-BE49-F238E27FC236}">
                <a16:creationId xmlns:a16="http://schemas.microsoft.com/office/drawing/2014/main" id="{0BCE739C-7DDD-2E2F-514E-93AB982557F0}"/>
              </a:ext>
            </a:extLst>
          </p:cNvPr>
          <p:cNvGrpSpPr/>
          <p:nvPr/>
        </p:nvGrpSpPr>
        <p:grpSpPr>
          <a:xfrm>
            <a:off x="726756" y="4042196"/>
            <a:ext cx="2177698" cy="646331"/>
            <a:chOff x="700641" y="2493699"/>
            <a:chExt cx="2177698" cy="646331"/>
          </a:xfrm>
        </p:grpSpPr>
        <p:cxnSp>
          <p:nvCxnSpPr>
            <p:cNvPr id="19" name="Straight Connector 18">
              <a:extLst>
                <a:ext uri="{FF2B5EF4-FFF2-40B4-BE49-F238E27FC236}">
                  <a16:creationId xmlns:a16="http://schemas.microsoft.com/office/drawing/2014/main" id="{134A2E0E-5575-771F-DD6D-C4C280F025E3}"/>
                </a:ext>
              </a:extLst>
            </p:cNvPr>
            <p:cNvCxnSpPr/>
            <p:nvPr/>
          </p:nvCxnSpPr>
          <p:spPr>
            <a:xfrm flipH="1">
              <a:off x="700641" y="2559418"/>
              <a:ext cx="0" cy="514894"/>
            </a:xfrm>
            <a:prstGeom prst="line">
              <a:avLst/>
            </a:prstGeom>
            <a:ln w="38100">
              <a:solidFill>
                <a:srgbClr val="55C3CF"/>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0980D64-2A81-9320-F29D-460EDE8BF00D}"/>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55C3CF"/>
                  </a:solidFill>
                  <a:highlight>
                    <a:srgbClr val="000000">
                      <a:alpha val="0"/>
                    </a:srgbClr>
                  </a:highlight>
                  <a:latin typeface="Calibri"/>
                </a:rPr>
                <a:t>Hareketlilikle ilgili amaçlar/hedefler</a:t>
              </a:r>
              <a:endParaRPr lang="lt-LT" b="1">
                <a:solidFill>
                  <a:srgbClr val="55C3CF"/>
                </a:solidFill>
              </a:endParaRPr>
            </a:p>
          </p:txBody>
        </p:sp>
      </p:grpSp>
      <p:grpSp>
        <p:nvGrpSpPr>
          <p:cNvPr id="21" name="Group 20">
            <a:extLst>
              <a:ext uri="{FF2B5EF4-FFF2-40B4-BE49-F238E27FC236}">
                <a16:creationId xmlns:a16="http://schemas.microsoft.com/office/drawing/2014/main" id="{689F2409-F2FF-E69F-E805-65725E833427}"/>
              </a:ext>
            </a:extLst>
          </p:cNvPr>
          <p:cNvGrpSpPr/>
          <p:nvPr/>
        </p:nvGrpSpPr>
        <p:grpSpPr>
          <a:xfrm>
            <a:off x="4284062" y="4107915"/>
            <a:ext cx="2177698" cy="646331"/>
            <a:chOff x="700641" y="2493699"/>
            <a:chExt cx="2177698" cy="646331"/>
          </a:xfrm>
        </p:grpSpPr>
        <p:cxnSp>
          <p:nvCxnSpPr>
            <p:cNvPr id="22" name="Straight Connector 21">
              <a:extLst>
                <a:ext uri="{FF2B5EF4-FFF2-40B4-BE49-F238E27FC236}">
                  <a16:creationId xmlns:a16="http://schemas.microsoft.com/office/drawing/2014/main" id="{7BADCAF8-64CD-0167-7E67-154773F7AEBE}"/>
                </a:ext>
              </a:extLst>
            </p:cNvPr>
            <p:cNvCxnSpPr/>
            <p:nvPr/>
          </p:nvCxnSpPr>
          <p:spPr>
            <a:xfrm flipH="1">
              <a:off x="700641" y="2559418"/>
              <a:ext cx="0" cy="514894"/>
            </a:xfrm>
            <a:prstGeom prst="line">
              <a:avLst/>
            </a:prstGeom>
            <a:ln w="38100">
              <a:solidFill>
                <a:srgbClr val="D4972A"/>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9A2B44B-5B5E-7AD1-0133-72C32E764930}"/>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D4972A"/>
                  </a:solidFill>
                  <a:highlight>
                    <a:srgbClr val="000000">
                      <a:alpha val="0"/>
                    </a:srgbClr>
                  </a:highlight>
                  <a:latin typeface="Calibri"/>
                </a:rPr>
                <a:t>Hareketlilikle ilgili göstergeler</a:t>
              </a:r>
              <a:endParaRPr lang="lt-LT" b="1">
                <a:solidFill>
                  <a:srgbClr val="D4972A"/>
                </a:solidFill>
              </a:endParaRPr>
            </a:p>
          </p:txBody>
        </p:sp>
      </p:grpSp>
      <p:graphicFrame>
        <p:nvGraphicFramePr>
          <p:cNvPr id="24" name="Table 2">
            <a:extLst>
              <a:ext uri="{FF2B5EF4-FFF2-40B4-BE49-F238E27FC236}">
                <a16:creationId xmlns:a16="http://schemas.microsoft.com/office/drawing/2014/main" id="{2F67B4C7-5481-9DFB-E612-CF82A0549A27}"/>
              </a:ext>
            </a:extLst>
          </p:cNvPr>
          <p:cNvGraphicFramePr>
            <a:graphicFrameLocks noGrp="1"/>
          </p:cNvGraphicFramePr>
          <p:nvPr>
            <p:extLst>
              <p:ext uri="{D42A27DB-BD31-4B8C-83A1-F6EECF244321}">
                <p14:modId xmlns:p14="http://schemas.microsoft.com/office/powerpoint/2010/main" val="3323280435"/>
              </p:ext>
            </p:extLst>
          </p:nvPr>
        </p:nvGraphicFramePr>
        <p:xfrm>
          <a:off x="600457" y="4426814"/>
          <a:ext cx="11439145" cy="1757680"/>
        </p:xfrm>
        <a:graphic>
          <a:graphicData uri="http://schemas.openxmlformats.org/drawingml/2006/table">
            <a:tbl>
              <a:tblPr firstRow="1" bandRow="1">
                <a:tableStyleId>{5C22544A-7EE6-4342-B048-85BDC9FD1C3A}</a:tableStyleId>
              </a:tblPr>
              <a:tblGrid>
                <a:gridCol w="3555907">
                  <a:extLst>
                    <a:ext uri="{9D8B030D-6E8A-4147-A177-3AD203B41FA5}">
                      <a16:colId xmlns:a16="http://schemas.microsoft.com/office/drawing/2014/main" val="2034179391"/>
                    </a:ext>
                  </a:extLst>
                </a:gridCol>
                <a:gridCol w="7883238">
                  <a:extLst>
                    <a:ext uri="{9D8B030D-6E8A-4147-A177-3AD203B41FA5}">
                      <a16:colId xmlns:a16="http://schemas.microsoft.com/office/drawing/2014/main" val="1494058946"/>
                    </a:ext>
                  </a:extLst>
                </a:gridCol>
              </a:tblGrid>
              <a:tr h="0">
                <a:tc>
                  <a:txBody>
                    <a:bodyPr/>
                    <a:lstStyle/>
                    <a:p>
                      <a:pPr marL="0" indent="0" algn="just" defTabSz="914400" rtl="0" eaLnBrk="1" latinLnBrk="0" hangingPunct="1">
                        <a:spcAft>
                          <a:spcPts val="800"/>
                        </a:spcAft>
                        <a:buFont typeface="Arial" panose="020B0604020202020204" pitchFamily="34" charset="0"/>
                        <a:buNone/>
                        <a:tabLst>
                          <a:tab pos="4664075" algn="l"/>
                        </a:tabLst>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0" indent="0" algn="l" defTabSz="914400" rtl="0" eaLnBrk="1" latinLnBrk="0" hangingPunct="1">
                        <a:spcAft>
                          <a:spcPts val="800"/>
                        </a:spcAft>
                        <a:buFont typeface="Arial" panose="020B0604020202020204" pitchFamily="34" charset="0"/>
                        <a:buNone/>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62029371"/>
                  </a:ext>
                </a:extLst>
              </a:tr>
              <a:tr h="1179742">
                <a:tc>
                  <a:txBody>
                    <a:bodyPr/>
                    <a:lstStyle/>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Altyapı Dirençliliği</a:t>
                      </a:r>
                    </a:p>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Acil Müdahale ve Tahliye</a:t>
                      </a:r>
                      <a:endParaRPr lang="lt-LT" sz="1500" kern="1200" noProof="0">
                        <a:solidFill>
                          <a:schemeClr val="dk1"/>
                        </a:solidFill>
                        <a:latin typeface="+mn-lt"/>
                        <a:ea typeface="+mn-ea"/>
                        <a:cs typeface="+mn-cs"/>
                      </a:endParaRPr>
                    </a:p>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Tedarik Zinciri Dirençliliği</a:t>
                      </a:r>
                    </a:p>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Enerji Dirençliliği</a:t>
                      </a:r>
                      <a:endParaRPr lang="en-GB" sz="1500" kern="1200" noProof="0">
                        <a:solidFill>
                          <a:schemeClr val="dk1"/>
                        </a:solidFill>
                        <a:highlight>
                          <a:srgbClr val="FFFF00"/>
                        </a:highlight>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Ulaşım altyapısının doğal afetlere, aşırı hava olaylarına ve diğer tehlikelere karşı dirençliliği</a:t>
                      </a:r>
                      <a:endParaRPr lang="lt-LT" sz="1500" kern="1200" noProof="0">
                        <a:solidFill>
                          <a:schemeClr val="dk1"/>
                        </a:solidFill>
                        <a:latin typeface="+mn-lt"/>
                        <a:ea typeface="+mn-ea"/>
                        <a:cs typeface="+mn-cs"/>
                      </a:endParaRP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Ulaşım sistemleri için acil müdahale planlarının etkililiği ve verimliliği</a:t>
                      </a:r>
                      <a:endParaRPr lang="lt-LT" sz="1500" kern="1200" noProof="0">
                        <a:solidFill>
                          <a:schemeClr val="dk1"/>
                        </a:solidFill>
                        <a:latin typeface="+mn-lt"/>
                        <a:ea typeface="+mn-ea"/>
                        <a:cs typeface="+mn-cs"/>
                      </a:endParaRP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Lojistik ve yük yönetim sistemlerinin etkililiği </a:t>
                      </a:r>
                      <a:endParaRPr lang="lt-LT" sz="1500" kern="1200" noProof="0">
                        <a:solidFill>
                          <a:schemeClr val="dk1"/>
                        </a:solidFill>
                        <a:latin typeface="+mn-lt"/>
                        <a:ea typeface="+mn-ea"/>
                        <a:cs typeface="+mn-cs"/>
                      </a:endParaRP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Ulaşım sistemlerinde yenilenebilir enerji çözümleri</a:t>
                      </a:r>
                      <a:endParaRPr lang="lt-LT" sz="1500" kern="1200" noProof="0">
                        <a:solidFill>
                          <a:schemeClr val="dk1"/>
                        </a:solidFill>
                        <a:latin typeface="+mn-lt"/>
                        <a:ea typeface="+mn-ea"/>
                        <a:cs typeface="+mn-cs"/>
                      </a:endParaRP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15179949"/>
                  </a:ext>
                </a:extLst>
              </a:tr>
            </a:tbl>
          </a:graphicData>
        </a:graphic>
      </p:graphicFrame>
      <p:pic>
        <p:nvPicPr>
          <p:cNvPr id="4098" name="Picture 2" descr="Urban Resilience + 100 Resilient Cities Partnership | Resilient Chicago">
            <a:extLst>
              <a:ext uri="{FF2B5EF4-FFF2-40B4-BE49-F238E27FC236}">
                <a16:creationId xmlns:a16="http://schemas.microsoft.com/office/drawing/2014/main" id="{A610FD47-B495-C287-4A98-FE61C18B8C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8416" t="6419" r="14047" b="4740"/>
          <a:stretch>
            <a:fillRect/>
          </a:stretch>
        </p:blipFill>
        <p:spPr bwMode="auto">
          <a:xfrm>
            <a:off x="8744988" y="942201"/>
            <a:ext cx="3405295" cy="346111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A94056B-078B-70E3-F7F4-A00C31C94079}"/>
              </a:ext>
            </a:extLst>
          </p:cNvPr>
          <p:cNvSpPr txBox="1"/>
          <p:nvPr/>
        </p:nvSpPr>
        <p:spPr>
          <a:xfrm>
            <a:off x="7923627" y="4499266"/>
            <a:ext cx="4226657" cy="276999"/>
          </a:xfrm>
          <a:prstGeom prst="rect">
            <a:avLst/>
          </a:prstGeom>
          <a:noFill/>
        </p:spPr>
        <p:txBody>
          <a:bodyPr wrap="square">
            <a:noAutofit/>
          </a:bodyPr>
          <a:lstStyle/>
          <a:p>
            <a:pPr algn="r" rtl="0"/>
            <a:r>
              <a:rPr lang="tr" sz="1200" b="0" i="1" u="none" strike="noStrike">
                <a:solidFill>
                  <a:srgbClr val="808080"/>
                </a:solidFill>
                <a:highlight>
                  <a:srgbClr val="000000">
                    <a:alpha val="0"/>
                  </a:srgbClr>
                </a:highlight>
                <a:latin typeface="Calibri"/>
              </a:rPr>
              <a:t>Görsel kaynağı: https://resilient.chicago.gov/urban-resilience</a:t>
            </a:r>
            <a:endParaRPr lang="lt-LT" sz="1200" i="1">
              <a:solidFill>
                <a:schemeClr val="bg1">
                  <a:lumMod val="50000"/>
                </a:schemeClr>
              </a:solidFill>
            </a:endParaRPr>
          </a:p>
        </p:txBody>
      </p:sp>
    </p:spTree>
    <p:extLst>
      <p:ext uri="{BB962C8B-B14F-4D97-AF65-F5344CB8AC3E}">
        <p14:creationId xmlns:p14="http://schemas.microsoft.com/office/powerpoint/2010/main" val="308417122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920CA804-A6B8-B226-8DD3-FCCB78510E39}"/>
              </a:ext>
            </a:extLst>
          </p:cNvPr>
          <p:cNvSpPr>
            <a:spLocks noGrp="1"/>
          </p:cNvSpPr>
          <p:nvPr>
            <p:ph type="title"/>
          </p:nvPr>
        </p:nvSpPr>
        <p:spPr>
          <a:xfrm>
            <a:off x="600457" y="655272"/>
            <a:ext cx="10860023" cy="1426464"/>
          </a:xfrm>
        </p:spPr>
        <p:txBody>
          <a:bodyPr>
            <a:noAutofit/>
          </a:bodyPr>
          <a:lstStyle/>
          <a:p>
            <a:pPr rtl="0">
              <a:tabLst>
                <a:tab pos="5922963" algn="l"/>
                <a:tab pos="8788400" algn="l"/>
              </a:tabLst>
            </a:pPr>
            <a:r>
              <a:rPr lang="tr" sz="3200" b="1" i="0" u="none" strike="noStrike">
                <a:highlight>
                  <a:srgbClr val="000000">
                    <a:alpha val="0"/>
                  </a:srgbClr>
                </a:highlight>
                <a:latin typeface="Calibri Light"/>
              </a:rPr>
              <a:t>Döngüsel kent</a:t>
            </a:r>
            <a:br>
              <a:rPr lang="tr" sz="3200" b="1" i="0" u="none" strike="noStrike">
                <a:highlight>
                  <a:srgbClr val="000000">
                    <a:alpha val="0"/>
                  </a:srgbClr>
                </a:highlight>
                <a:latin typeface="Calibri Light"/>
              </a:rPr>
            </a:br>
            <a:r>
              <a:rPr lang="tr" sz="1400" b="1" i="0" u="none" strike="noStrike">
                <a:highlight>
                  <a:srgbClr val="000000">
                    <a:alpha val="0"/>
                  </a:srgbClr>
                </a:highlight>
                <a:latin typeface="Calibri Light"/>
              </a:rPr>
              <a:t>ve hareketlilik</a:t>
            </a:r>
            <a:endParaRPr lang="en-US" sz="1600" b="1"/>
          </a:p>
        </p:txBody>
      </p:sp>
      <p:sp>
        <p:nvSpPr>
          <p:cNvPr id="13" name="Slide Number Placeholder 1">
            <a:extLst>
              <a:ext uri="{FF2B5EF4-FFF2-40B4-BE49-F238E27FC236}">
                <a16:creationId xmlns:a16="http://schemas.microsoft.com/office/drawing/2014/main" id="{49B90477-7436-FF5B-E388-5CA2111BF3C6}"/>
              </a:ext>
            </a:extLst>
          </p:cNvPr>
          <p:cNvSpPr>
            <a:spLocks noGrp="1"/>
          </p:cNvSpPr>
          <p:nvPr>
            <p:ph type="sldNum" sz="quarter" idx="12"/>
          </p:nvPr>
        </p:nvSpPr>
        <p:spPr>
          <a:xfrm>
            <a:off x="11618259" y="6411412"/>
            <a:ext cx="421343" cy="365125"/>
          </a:xfrm>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highlight>
                  <a:srgbClr val="000000">
                    <a:alpha val="0"/>
                  </a:srgbClr>
                </a:highlight>
                <a:uLnTx/>
                <a:uFillTx/>
                <a:latin typeface="Calibri"/>
                <a:ea typeface="+mn-ea"/>
                <a:cs typeface="+mn-cs"/>
              </a:rPr>
              <a:t>11</a:t>
            </a: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8" name="Table 2">
            <a:extLst>
              <a:ext uri="{FF2B5EF4-FFF2-40B4-BE49-F238E27FC236}">
                <a16:creationId xmlns:a16="http://schemas.microsoft.com/office/drawing/2014/main" id="{2165BC07-1FD6-35EE-2195-161A7E27534B}"/>
              </a:ext>
            </a:extLst>
          </p:cNvPr>
          <p:cNvGraphicFramePr>
            <a:graphicFrameLocks noGrp="1"/>
          </p:cNvGraphicFramePr>
          <p:nvPr>
            <p:extLst>
              <p:ext uri="{D42A27DB-BD31-4B8C-83A1-F6EECF244321}">
                <p14:modId xmlns:p14="http://schemas.microsoft.com/office/powerpoint/2010/main" val="4139461631"/>
              </p:ext>
            </p:extLst>
          </p:nvPr>
        </p:nvGraphicFramePr>
        <p:xfrm>
          <a:off x="600457" y="1979603"/>
          <a:ext cx="7323170" cy="1810077"/>
        </p:xfrm>
        <a:graphic>
          <a:graphicData uri="http://schemas.openxmlformats.org/drawingml/2006/table">
            <a:tbl>
              <a:tblPr firstRow="1" bandRow="1">
                <a:tableStyleId>{5C22544A-7EE6-4342-B048-85BDC9FD1C3A}</a:tableStyleId>
              </a:tblPr>
              <a:tblGrid>
                <a:gridCol w="7323170">
                  <a:extLst>
                    <a:ext uri="{9D8B030D-6E8A-4147-A177-3AD203B41FA5}">
                      <a16:colId xmlns:a16="http://schemas.microsoft.com/office/drawing/2014/main" val="2034179391"/>
                    </a:ext>
                  </a:extLst>
                </a:gridCol>
              </a:tblGrid>
              <a:tr h="712797">
                <a:tc>
                  <a:txBody>
                    <a:bodyPr/>
                    <a:lstStyle/>
                    <a:p>
                      <a:endParaRPr lang="en-US"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95785216"/>
                  </a:ext>
                </a:extLst>
              </a:tr>
              <a:tr h="1097280">
                <a:tc>
                  <a:txBody>
                    <a:bodyPr/>
                    <a:lstStyle/>
                    <a:p>
                      <a:pPr marL="0" indent="0" algn="just" defTabSz="914400" rtl="0" eaLnBrk="1" latinLnBrk="0" hangingPunct="1">
                        <a:spcAft>
                          <a:spcPts val="800"/>
                        </a:spcAft>
                        <a:buFont typeface="Arial" panose="020B0604020202020204" pitchFamily="34" charset="0"/>
                        <a:buNone/>
                        <a:tabLst>
                          <a:tab pos="4664075" algn="l"/>
                        </a:tabLst>
                      </a:pPr>
                      <a:r>
                        <a:rPr lang="tr" sz="1500" b="0" i="0" u="none" strike="noStrike" kern="1200" noProof="0">
                          <a:solidFill>
                            <a:srgbClr val="000000"/>
                          </a:solidFill>
                          <a:highlight>
                            <a:srgbClr val="000000">
                              <a:alpha val="0"/>
                            </a:srgbClr>
                          </a:highlight>
                          <a:latin typeface="Calibri"/>
                          <a:ea typeface="+mn-ea"/>
                          <a:cs typeface="+mn-cs"/>
                        </a:rPr>
                        <a:t>Döngüsel ekonomi ilkelerine dayanan bir kenttir. Kent, vatandaşların yaşam kalitesini artırırken kent işlevlerini en iyi haline getirmek ve ekonomik büyümeyi teşvik etmek için ileri teknolojiler geliştirir ve veri analitiğini kullanır.</a:t>
                      </a:r>
                      <a:endParaRPr lang="en-US" sz="1500" kern="1200" noProof="0">
                        <a:solidFill>
                          <a:schemeClr val="dk1"/>
                        </a:solidFill>
                        <a:highlight>
                          <a:srgbClr val="FFFF00"/>
                        </a:highlight>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10482356"/>
                  </a:ext>
                </a:extLst>
              </a:tr>
            </a:tbl>
          </a:graphicData>
        </a:graphic>
      </p:graphicFrame>
      <p:grpSp>
        <p:nvGrpSpPr>
          <p:cNvPr id="15" name="Group 14">
            <a:extLst>
              <a:ext uri="{FF2B5EF4-FFF2-40B4-BE49-F238E27FC236}">
                <a16:creationId xmlns:a16="http://schemas.microsoft.com/office/drawing/2014/main" id="{CBE4084B-2C13-BCEC-BF0B-7E95F5920B00}"/>
              </a:ext>
            </a:extLst>
          </p:cNvPr>
          <p:cNvGrpSpPr/>
          <p:nvPr/>
        </p:nvGrpSpPr>
        <p:grpSpPr>
          <a:xfrm>
            <a:off x="726756" y="2018665"/>
            <a:ext cx="2697164" cy="646331"/>
            <a:chOff x="700641" y="2493699"/>
            <a:chExt cx="2697164" cy="646331"/>
          </a:xfrm>
        </p:grpSpPr>
        <p:cxnSp>
          <p:nvCxnSpPr>
            <p:cNvPr id="16" name="Straight Connector 15">
              <a:extLst>
                <a:ext uri="{FF2B5EF4-FFF2-40B4-BE49-F238E27FC236}">
                  <a16:creationId xmlns:a16="http://schemas.microsoft.com/office/drawing/2014/main" id="{C2A3B311-501A-065A-D955-08CAF32B62EF}"/>
                </a:ext>
              </a:extLst>
            </p:cNvPr>
            <p:cNvCxnSpPr/>
            <p:nvPr/>
          </p:nvCxnSpPr>
          <p:spPr>
            <a:xfrm flipH="1">
              <a:off x="700641" y="2559418"/>
              <a:ext cx="0" cy="514894"/>
            </a:xfrm>
            <a:prstGeom prst="line">
              <a:avLst/>
            </a:prstGeom>
            <a:ln w="38100">
              <a:solidFill>
                <a:srgbClr val="75B549"/>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3862D16-C4C1-ED1D-5BF2-F48479697FAC}"/>
                </a:ext>
              </a:extLst>
            </p:cNvPr>
            <p:cNvSpPr txBox="1"/>
            <p:nvPr/>
          </p:nvSpPr>
          <p:spPr>
            <a:xfrm>
              <a:off x="812400" y="2493699"/>
              <a:ext cx="2585405" cy="646331"/>
            </a:xfrm>
            <a:prstGeom prst="rect">
              <a:avLst/>
            </a:prstGeom>
            <a:noFill/>
            <a:ln>
              <a:noFill/>
            </a:ln>
          </p:spPr>
          <p:txBody>
            <a:bodyPr wrap="square" rtlCol="0">
              <a:noAutofit/>
            </a:bodyPr>
            <a:lstStyle/>
            <a:p>
              <a:pPr rtl="0"/>
              <a:r>
                <a:rPr lang="tr" sz="1800" b="1" i="0" u="none" strike="noStrike">
                  <a:solidFill>
                    <a:srgbClr val="75B549"/>
                  </a:solidFill>
                  <a:highlight>
                    <a:srgbClr val="000000">
                      <a:alpha val="0"/>
                    </a:srgbClr>
                  </a:highlight>
                  <a:latin typeface="Calibri"/>
                </a:rPr>
                <a:t>Döngüsel kent ile ne kastediliyor?</a:t>
              </a:r>
            </a:p>
          </p:txBody>
        </p:sp>
      </p:grpSp>
      <p:grpSp>
        <p:nvGrpSpPr>
          <p:cNvPr id="18" name="Group 17">
            <a:extLst>
              <a:ext uri="{FF2B5EF4-FFF2-40B4-BE49-F238E27FC236}">
                <a16:creationId xmlns:a16="http://schemas.microsoft.com/office/drawing/2014/main" id="{0BCE739C-7DDD-2E2F-514E-93AB982557F0}"/>
              </a:ext>
            </a:extLst>
          </p:cNvPr>
          <p:cNvGrpSpPr/>
          <p:nvPr/>
        </p:nvGrpSpPr>
        <p:grpSpPr>
          <a:xfrm>
            <a:off x="726756" y="3892571"/>
            <a:ext cx="2177698" cy="646331"/>
            <a:chOff x="700641" y="2493699"/>
            <a:chExt cx="2177698" cy="646331"/>
          </a:xfrm>
        </p:grpSpPr>
        <p:cxnSp>
          <p:nvCxnSpPr>
            <p:cNvPr id="19" name="Straight Connector 18">
              <a:extLst>
                <a:ext uri="{FF2B5EF4-FFF2-40B4-BE49-F238E27FC236}">
                  <a16:creationId xmlns:a16="http://schemas.microsoft.com/office/drawing/2014/main" id="{134A2E0E-5575-771F-DD6D-C4C280F025E3}"/>
                </a:ext>
              </a:extLst>
            </p:cNvPr>
            <p:cNvCxnSpPr/>
            <p:nvPr/>
          </p:nvCxnSpPr>
          <p:spPr>
            <a:xfrm flipH="1">
              <a:off x="700641" y="2559418"/>
              <a:ext cx="0" cy="514894"/>
            </a:xfrm>
            <a:prstGeom prst="line">
              <a:avLst/>
            </a:prstGeom>
            <a:ln w="38100">
              <a:solidFill>
                <a:srgbClr val="55C3CF"/>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0980D64-2A81-9320-F29D-460EDE8BF00D}"/>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55C3CF"/>
                  </a:solidFill>
                  <a:highlight>
                    <a:srgbClr val="000000">
                      <a:alpha val="0"/>
                    </a:srgbClr>
                  </a:highlight>
                  <a:latin typeface="Calibri"/>
                </a:rPr>
                <a:t>Hareketlilikle ilgili amaçlar/hedefler</a:t>
              </a:r>
              <a:endParaRPr lang="lt-LT" b="1">
                <a:solidFill>
                  <a:srgbClr val="55C3CF"/>
                </a:solidFill>
              </a:endParaRPr>
            </a:p>
          </p:txBody>
        </p:sp>
      </p:grpSp>
      <p:grpSp>
        <p:nvGrpSpPr>
          <p:cNvPr id="21" name="Group 20">
            <a:extLst>
              <a:ext uri="{FF2B5EF4-FFF2-40B4-BE49-F238E27FC236}">
                <a16:creationId xmlns:a16="http://schemas.microsoft.com/office/drawing/2014/main" id="{689F2409-F2FF-E69F-E805-65725E833427}"/>
              </a:ext>
            </a:extLst>
          </p:cNvPr>
          <p:cNvGrpSpPr/>
          <p:nvPr/>
        </p:nvGrpSpPr>
        <p:grpSpPr>
          <a:xfrm>
            <a:off x="4284062" y="3958290"/>
            <a:ext cx="2177698" cy="646331"/>
            <a:chOff x="700641" y="2493699"/>
            <a:chExt cx="2177698" cy="646331"/>
          </a:xfrm>
        </p:grpSpPr>
        <p:cxnSp>
          <p:nvCxnSpPr>
            <p:cNvPr id="22" name="Straight Connector 21">
              <a:extLst>
                <a:ext uri="{FF2B5EF4-FFF2-40B4-BE49-F238E27FC236}">
                  <a16:creationId xmlns:a16="http://schemas.microsoft.com/office/drawing/2014/main" id="{7BADCAF8-64CD-0167-7E67-154773F7AEBE}"/>
                </a:ext>
              </a:extLst>
            </p:cNvPr>
            <p:cNvCxnSpPr/>
            <p:nvPr/>
          </p:nvCxnSpPr>
          <p:spPr>
            <a:xfrm flipH="1">
              <a:off x="700641" y="2559418"/>
              <a:ext cx="0" cy="514894"/>
            </a:xfrm>
            <a:prstGeom prst="line">
              <a:avLst/>
            </a:prstGeom>
            <a:ln w="38100">
              <a:solidFill>
                <a:srgbClr val="D4972A"/>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9A2B44B-5B5E-7AD1-0133-72C32E764930}"/>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D4972A"/>
                  </a:solidFill>
                  <a:highlight>
                    <a:srgbClr val="000000">
                      <a:alpha val="0"/>
                    </a:srgbClr>
                  </a:highlight>
                  <a:latin typeface="Calibri"/>
                </a:rPr>
                <a:t>Hareketlilikle ilgili göstergeler</a:t>
              </a:r>
              <a:endParaRPr lang="lt-LT" b="1">
                <a:solidFill>
                  <a:srgbClr val="D4972A"/>
                </a:solidFill>
              </a:endParaRPr>
            </a:p>
          </p:txBody>
        </p:sp>
      </p:grpSp>
      <p:graphicFrame>
        <p:nvGraphicFramePr>
          <p:cNvPr id="24" name="Table 2">
            <a:extLst>
              <a:ext uri="{FF2B5EF4-FFF2-40B4-BE49-F238E27FC236}">
                <a16:creationId xmlns:a16="http://schemas.microsoft.com/office/drawing/2014/main" id="{2F67B4C7-5481-9DFB-E612-CF82A0549A27}"/>
              </a:ext>
            </a:extLst>
          </p:cNvPr>
          <p:cNvGraphicFramePr>
            <a:graphicFrameLocks noGrp="1"/>
          </p:cNvGraphicFramePr>
          <p:nvPr>
            <p:extLst>
              <p:ext uri="{D42A27DB-BD31-4B8C-83A1-F6EECF244321}">
                <p14:modId xmlns:p14="http://schemas.microsoft.com/office/powerpoint/2010/main" val="3722962935"/>
              </p:ext>
            </p:extLst>
          </p:nvPr>
        </p:nvGraphicFramePr>
        <p:xfrm>
          <a:off x="600457" y="4277189"/>
          <a:ext cx="11337543" cy="1706880"/>
        </p:xfrm>
        <a:graphic>
          <a:graphicData uri="http://schemas.openxmlformats.org/drawingml/2006/table">
            <a:tbl>
              <a:tblPr firstRow="1" bandRow="1">
                <a:tableStyleId>{5C22544A-7EE6-4342-B048-85BDC9FD1C3A}</a:tableStyleId>
              </a:tblPr>
              <a:tblGrid>
                <a:gridCol w="3565143">
                  <a:extLst>
                    <a:ext uri="{9D8B030D-6E8A-4147-A177-3AD203B41FA5}">
                      <a16:colId xmlns:a16="http://schemas.microsoft.com/office/drawing/2014/main" val="2034179391"/>
                    </a:ext>
                  </a:extLst>
                </a:gridCol>
                <a:gridCol w="7772400">
                  <a:extLst>
                    <a:ext uri="{9D8B030D-6E8A-4147-A177-3AD203B41FA5}">
                      <a16:colId xmlns:a16="http://schemas.microsoft.com/office/drawing/2014/main" val="1494058946"/>
                    </a:ext>
                  </a:extLst>
                </a:gridCol>
              </a:tblGrid>
              <a:tr h="0">
                <a:tc>
                  <a:txBody>
                    <a:bodyPr/>
                    <a:lstStyle/>
                    <a:p>
                      <a:pPr marL="0" indent="0" algn="just" defTabSz="914400" rtl="0" eaLnBrk="1" latinLnBrk="0" hangingPunct="1">
                        <a:spcAft>
                          <a:spcPts val="800"/>
                        </a:spcAft>
                        <a:buFont typeface="Arial" panose="020B0604020202020204" pitchFamily="34" charset="0"/>
                        <a:buNone/>
                        <a:tabLst>
                          <a:tab pos="4664075" algn="l"/>
                        </a:tabLst>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0" indent="0" algn="l" defTabSz="914400" rtl="0" eaLnBrk="1" latinLnBrk="0" hangingPunct="1">
                        <a:spcAft>
                          <a:spcPts val="800"/>
                        </a:spcAft>
                        <a:buFont typeface="Arial" panose="020B0604020202020204" pitchFamily="34" charset="0"/>
                        <a:buNone/>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62029371"/>
                  </a:ext>
                </a:extLst>
              </a:tr>
              <a:tr h="1179742">
                <a:tc>
                  <a:txBody>
                    <a:bodyPr/>
                    <a:lstStyle/>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Sürdürülebilir hareketlilik</a:t>
                      </a:r>
                    </a:p>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Kaynak açısından verimli ulaşım</a:t>
                      </a:r>
                    </a:p>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Sürdürülebilir tedarik zincirleri</a:t>
                      </a:r>
                      <a:endParaRPr lang="lt-LT"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Ortak hareketlilik hizmetlerinin kullanımı ve ulaşılabilirliği</a:t>
                      </a:r>
                      <a:endParaRPr lang="lt-LT" sz="1500" kern="1200" noProof="0">
                        <a:solidFill>
                          <a:schemeClr val="dk1"/>
                        </a:solidFill>
                        <a:latin typeface="+mn-lt"/>
                        <a:ea typeface="+mn-ea"/>
                        <a:cs typeface="+mn-cs"/>
                      </a:endParaRP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Ulaşım modlarının enerji verimliliği ve kaynak tüketimi</a:t>
                      </a:r>
                      <a:endParaRPr lang="lt-LT" sz="1500" kern="1200" noProof="0">
                        <a:solidFill>
                          <a:schemeClr val="dk1"/>
                        </a:solidFill>
                        <a:latin typeface="+mn-lt"/>
                        <a:ea typeface="+mn-ea"/>
                        <a:cs typeface="+mn-cs"/>
                      </a:endParaRP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Düşük karbonlu yakıtların ve teknolojilerin kullanılması</a:t>
                      </a:r>
                      <a:endParaRPr lang="lt-LT" sz="1500" kern="1200" noProof="0">
                        <a:solidFill>
                          <a:schemeClr val="dk1"/>
                        </a:solidFill>
                        <a:latin typeface="+mn-lt"/>
                        <a:ea typeface="+mn-ea"/>
                        <a:cs typeface="+mn-cs"/>
                      </a:endParaRP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Son kilometre teslimat optimizasyonu ve ürün iadeleri için tersine lojistik gibi sürdürülebilir ve etkili lojistik uygulamalarının sayısı ve kapsamı</a:t>
                      </a: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15179949"/>
                  </a:ext>
                </a:extLst>
              </a:tr>
            </a:tbl>
          </a:graphicData>
        </a:graphic>
      </p:graphicFrame>
      <p:pic>
        <p:nvPicPr>
          <p:cNvPr id="10242" name="Picture 2">
            <a:extLst>
              <a:ext uri="{FF2B5EF4-FFF2-40B4-BE49-F238E27FC236}">
                <a16:creationId xmlns:a16="http://schemas.microsoft.com/office/drawing/2014/main" id="{ECBF569C-2647-4A47-C212-699E7380BB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135" t="5186" r="4538" b="6512"/>
          <a:stretch>
            <a:fillRect/>
          </a:stretch>
        </p:blipFill>
        <p:spPr bwMode="auto">
          <a:xfrm>
            <a:off x="8049926" y="1068040"/>
            <a:ext cx="3902213" cy="3812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10871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920CA804-A6B8-B226-8DD3-FCCB78510E39}"/>
              </a:ext>
            </a:extLst>
          </p:cNvPr>
          <p:cNvSpPr>
            <a:spLocks noGrp="1"/>
          </p:cNvSpPr>
          <p:nvPr>
            <p:ph type="title"/>
          </p:nvPr>
        </p:nvSpPr>
        <p:spPr>
          <a:xfrm>
            <a:off x="600457" y="655272"/>
            <a:ext cx="10860023" cy="1426464"/>
          </a:xfrm>
        </p:spPr>
        <p:txBody>
          <a:bodyPr>
            <a:noAutofit/>
          </a:bodyPr>
          <a:lstStyle/>
          <a:p>
            <a:pPr rtl="0">
              <a:tabLst>
                <a:tab pos="5922963" algn="l"/>
                <a:tab pos="8788400" algn="l"/>
              </a:tabLst>
            </a:pPr>
            <a:r>
              <a:rPr lang="tr" sz="3200" b="1" i="0" u="none" strike="noStrike">
                <a:highlight>
                  <a:srgbClr val="000000">
                    <a:alpha val="0"/>
                  </a:srgbClr>
                </a:highlight>
                <a:latin typeface="Calibri Light"/>
              </a:rPr>
              <a:t>Aktif hareketlilik kenti</a:t>
            </a:r>
            <a:br>
              <a:rPr lang="tr" sz="3200" b="1" i="0" u="none" strike="noStrike">
                <a:highlight>
                  <a:srgbClr val="000000">
                    <a:alpha val="0"/>
                  </a:srgbClr>
                </a:highlight>
                <a:latin typeface="Calibri Light"/>
              </a:rPr>
            </a:br>
            <a:r>
              <a:rPr lang="tr" sz="1400" b="1" i="0" u="none" strike="noStrike">
                <a:highlight>
                  <a:srgbClr val="000000">
                    <a:alpha val="0"/>
                  </a:srgbClr>
                </a:highlight>
                <a:latin typeface="Calibri Light"/>
              </a:rPr>
              <a:t>ve hareketlilik</a:t>
            </a:r>
            <a:endParaRPr lang="en-US" sz="1600" b="1"/>
          </a:p>
        </p:txBody>
      </p:sp>
      <p:sp>
        <p:nvSpPr>
          <p:cNvPr id="13" name="Slide Number Placeholder 1">
            <a:extLst>
              <a:ext uri="{FF2B5EF4-FFF2-40B4-BE49-F238E27FC236}">
                <a16:creationId xmlns:a16="http://schemas.microsoft.com/office/drawing/2014/main" id="{49B90477-7436-FF5B-E388-5CA2111BF3C6}"/>
              </a:ext>
            </a:extLst>
          </p:cNvPr>
          <p:cNvSpPr>
            <a:spLocks noGrp="1"/>
          </p:cNvSpPr>
          <p:nvPr>
            <p:ph type="sldNum" sz="quarter" idx="12"/>
          </p:nvPr>
        </p:nvSpPr>
        <p:spPr>
          <a:xfrm>
            <a:off x="11618259" y="6411412"/>
            <a:ext cx="421343" cy="365125"/>
          </a:xfrm>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highlight>
                  <a:srgbClr val="000000">
                    <a:alpha val="0"/>
                  </a:srgbClr>
                </a:highlight>
                <a:uLnTx/>
                <a:uFillTx/>
                <a:latin typeface="Calibri"/>
                <a:ea typeface="+mn-ea"/>
                <a:cs typeface="+mn-cs"/>
              </a:rPr>
              <a:t>12</a:t>
            </a: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8" name="Table 2">
            <a:extLst>
              <a:ext uri="{FF2B5EF4-FFF2-40B4-BE49-F238E27FC236}">
                <a16:creationId xmlns:a16="http://schemas.microsoft.com/office/drawing/2014/main" id="{2165BC07-1FD6-35EE-2195-161A7E27534B}"/>
              </a:ext>
            </a:extLst>
          </p:cNvPr>
          <p:cNvGraphicFramePr>
            <a:graphicFrameLocks noGrp="1"/>
          </p:cNvGraphicFramePr>
          <p:nvPr>
            <p:extLst>
              <p:ext uri="{D42A27DB-BD31-4B8C-83A1-F6EECF244321}">
                <p14:modId xmlns:p14="http://schemas.microsoft.com/office/powerpoint/2010/main" val="3308893180"/>
              </p:ext>
            </p:extLst>
          </p:nvPr>
        </p:nvGraphicFramePr>
        <p:xfrm>
          <a:off x="600458" y="1979603"/>
          <a:ext cx="6257542" cy="1810077"/>
        </p:xfrm>
        <a:graphic>
          <a:graphicData uri="http://schemas.openxmlformats.org/drawingml/2006/table">
            <a:tbl>
              <a:tblPr firstRow="1" bandRow="1">
                <a:tableStyleId>{5C22544A-7EE6-4342-B048-85BDC9FD1C3A}</a:tableStyleId>
              </a:tblPr>
              <a:tblGrid>
                <a:gridCol w="6257542">
                  <a:extLst>
                    <a:ext uri="{9D8B030D-6E8A-4147-A177-3AD203B41FA5}">
                      <a16:colId xmlns:a16="http://schemas.microsoft.com/office/drawing/2014/main" val="2034179391"/>
                    </a:ext>
                  </a:extLst>
                </a:gridCol>
              </a:tblGrid>
              <a:tr h="712797">
                <a:tc>
                  <a:txBody>
                    <a:bodyPr/>
                    <a:lstStyle/>
                    <a:p>
                      <a:endParaRPr lang="en-US"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95785216"/>
                  </a:ext>
                </a:extLst>
              </a:tr>
              <a:tr h="1097280">
                <a:tc>
                  <a:txBody>
                    <a:bodyPr/>
                    <a:lstStyle/>
                    <a:p>
                      <a:pPr marL="0" indent="0" algn="just" defTabSz="914400" rtl="0" eaLnBrk="1" latinLnBrk="0" hangingPunct="1">
                        <a:spcAft>
                          <a:spcPts val="800"/>
                        </a:spcAft>
                        <a:buFont typeface="Arial" panose="020B0604020202020204" pitchFamily="34" charset="0"/>
                        <a:buNone/>
                        <a:tabLst>
                          <a:tab pos="4664075" algn="l"/>
                        </a:tabLst>
                      </a:pPr>
                      <a:r>
                        <a:rPr lang="tr" sz="1500" b="1" i="0" u="none" strike="noStrike" kern="1200" noProof="0">
                          <a:solidFill>
                            <a:srgbClr val="000000"/>
                          </a:solidFill>
                          <a:highlight>
                            <a:srgbClr val="000000">
                              <a:alpha val="0"/>
                            </a:srgbClr>
                          </a:highlight>
                          <a:latin typeface="Calibri"/>
                          <a:ea typeface="+mn-ea"/>
                          <a:cs typeface="+mn-cs"/>
                        </a:rPr>
                        <a:t>Dengeli, erişilebilir, etkili ve güvenli</a:t>
                      </a:r>
                      <a:r>
                        <a:rPr lang="tr" sz="1500" b="0" i="0" u="none" strike="noStrike" kern="1200" noProof="0">
                          <a:solidFill>
                            <a:srgbClr val="000000"/>
                          </a:solidFill>
                          <a:highlight>
                            <a:srgbClr val="000000">
                              <a:alpha val="0"/>
                            </a:srgbClr>
                          </a:highlight>
                          <a:latin typeface="Calibri"/>
                          <a:ea typeface="+mn-ea"/>
                          <a:cs typeface="+mn-cs"/>
                        </a:rPr>
                        <a:t> bir </a:t>
                      </a:r>
                      <a:r>
                        <a:rPr lang="tr" sz="1500" b="1" i="0" u="none" strike="noStrike" kern="1200" noProof="0">
                          <a:solidFill>
                            <a:srgbClr val="000000"/>
                          </a:solidFill>
                          <a:highlight>
                            <a:srgbClr val="000000">
                              <a:alpha val="0"/>
                            </a:srgbClr>
                          </a:highlight>
                          <a:latin typeface="Calibri"/>
                          <a:ea typeface="+mn-ea"/>
                          <a:cs typeface="+mn-cs"/>
                        </a:rPr>
                        <a:t>ulaşım sistemi</a:t>
                      </a:r>
                      <a:r>
                        <a:rPr lang="tr" sz="1500" b="0" i="0" u="none" strike="noStrike" kern="1200" noProof="0">
                          <a:solidFill>
                            <a:srgbClr val="000000"/>
                          </a:solidFill>
                          <a:highlight>
                            <a:srgbClr val="000000">
                              <a:alpha val="0"/>
                            </a:srgbClr>
                          </a:highlight>
                          <a:latin typeface="Calibri"/>
                          <a:ea typeface="+mn-ea"/>
                          <a:cs typeface="+mn-cs"/>
                        </a:rPr>
                        <a:t> ile bugünün ve yarının ulaşım ihtiyaçlarını karşılayan bir kenttir. Sakinlerine aktif modlar (yürüme, bisiklete binme vb.), erişilebilir ve zamanı iyi ayarlanmış toplu taşıma, paylaşım hizmetleri ve kombine seyahat gibi </a:t>
                      </a:r>
                      <a:r>
                        <a:rPr lang="tr" sz="1500" b="1" i="0" u="none" strike="noStrike" kern="1200" noProof="0">
                          <a:solidFill>
                            <a:srgbClr val="000000"/>
                          </a:solidFill>
                          <a:highlight>
                            <a:srgbClr val="000000">
                              <a:alpha val="0"/>
                            </a:srgbClr>
                          </a:highlight>
                          <a:latin typeface="Calibri"/>
                          <a:ea typeface="+mn-ea"/>
                          <a:cs typeface="+mn-cs"/>
                        </a:rPr>
                        <a:t>pek çok ulaşım seçeneği</a:t>
                      </a:r>
                      <a:r>
                        <a:rPr lang="tr" sz="1500" b="0" i="0" u="none" strike="noStrike" kern="1200" noProof="0">
                          <a:solidFill>
                            <a:srgbClr val="000000"/>
                          </a:solidFill>
                          <a:highlight>
                            <a:srgbClr val="000000">
                              <a:alpha val="0"/>
                            </a:srgbClr>
                          </a:highlight>
                          <a:latin typeface="Calibri"/>
                          <a:ea typeface="+mn-ea"/>
                          <a:cs typeface="+mn-cs"/>
                        </a:rPr>
                        <a:t> sunar.</a:t>
                      </a:r>
                      <a:endParaRPr lang="en-US" sz="1500" kern="1200" noProof="0">
                        <a:solidFill>
                          <a:schemeClr val="dk1"/>
                        </a:solidFill>
                        <a:highlight>
                          <a:srgbClr val="FFFF00"/>
                        </a:highlight>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10482356"/>
                  </a:ext>
                </a:extLst>
              </a:tr>
            </a:tbl>
          </a:graphicData>
        </a:graphic>
      </p:graphicFrame>
      <p:grpSp>
        <p:nvGrpSpPr>
          <p:cNvPr id="15" name="Group 14">
            <a:extLst>
              <a:ext uri="{FF2B5EF4-FFF2-40B4-BE49-F238E27FC236}">
                <a16:creationId xmlns:a16="http://schemas.microsoft.com/office/drawing/2014/main" id="{CBE4084B-2C13-BCEC-BF0B-7E95F5920B00}"/>
              </a:ext>
            </a:extLst>
          </p:cNvPr>
          <p:cNvGrpSpPr/>
          <p:nvPr/>
        </p:nvGrpSpPr>
        <p:grpSpPr>
          <a:xfrm>
            <a:off x="726756" y="2018665"/>
            <a:ext cx="2697164" cy="646331"/>
            <a:chOff x="700641" y="2493699"/>
            <a:chExt cx="2697164" cy="646331"/>
          </a:xfrm>
        </p:grpSpPr>
        <p:cxnSp>
          <p:nvCxnSpPr>
            <p:cNvPr id="16" name="Straight Connector 15">
              <a:extLst>
                <a:ext uri="{FF2B5EF4-FFF2-40B4-BE49-F238E27FC236}">
                  <a16:creationId xmlns:a16="http://schemas.microsoft.com/office/drawing/2014/main" id="{C2A3B311-501A-065A-D955-08CAF32B62EF}"/>
                </a:ext>
              </a:extLst>
            </p:cNvPr>
            <p:cNvCxnSpPr/>
            <p:nvPr/>
          </p:nvCxnSpPr>
          <p:spPr>
            <a:xfrm flipH="1">
              <a:off x="700641" y="2559418"/>
              <a:ext cx="0" cy="514894"/>
            </a:xfrm>
            <a:prstGeom prst="line">
              <a:avLst/>
            </a:prstGeom>
            <a:ln w="38100">
              <a:solidFill>
                <a:srgbClr val="75B549"/>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3862D16-C4C1-ED1D-5BF2-F48479697FAC}"/>
                </a:ext>
              </a:extLst>
            </p:cNvPr>
            <p:cNvSpPr txBox="1"/>
            <p:nvPr/>
          </p:nvSpPr>
          <p:spPr>
            <a:xfrm>
              <a:off x="812400" y="2493699"/>
              <a:ext cx="2585405" cy="646331"/>
            </a:xfrm>
            <a:prstGeom prst="rect">
              <a:avLst/>
            </a:prstGeom>
            <a:noFill/>
            <a:ln>
              <a:noFill/>
            </a:ln>
          </p:spPr>
          <p:txBody>
            <a:bodyPr wrap="square" rtlCol="0">
              <a:noAutofit/>
            </a:bodyPr>
            <a:lstStyle/>
            <a:p>
              <a:pPr rtl="0"/>
              <a:r>
                <a:rPr lang="tr" sz="1800" b="1" i="0" u="none" strike="noStrike">
                  <a:solidFill>
                    <a:srgbClr val="75B549"/>
                  </a:solidFill>
                  <a:highlight>
                    <a:srgbClr val="000000">
                      <a:alpha val="0"/>
                    </a:srgbClr>
                  </a:highlight>
                  <a:latin typeface="Calibri"/>
                </a:rPr>
                <a:t>Aktif hareketlilik kenti ile ne kastediliyor?</a:t>
              </a:r>
            </a:p>
          </p:txBody>
        </p:sp>
      </p:grpSp>
      <p:grpSp>
        <p:nvGrpSpPr>
          <p:cNvPr id="18" name="Group 17">
            <a:extLst>
              <a:ext uri="{FF2B5EF4-FFF2-40B4-BE49-F238E27FC236}">
                <a16:creationId xmlns:a16="http://schemas.microsoft.com/office/drawing/2014/main" id="{0BCE739C-7DDD-2E2F-514E-93AB982557F0}"/>
              </a:ext>
            </a:extLst>
          </p:cNvPr>
          <p:cNvGrpSpPr/>
          <p:nvPr/>
        </p:nvGrpSpPr>
        <p:grpSpPr>
          <a:xfrm>
            <a:off x="726756" y="4042196"/>
            <a:ext cx="2177698" cy="646331"/>
            <a:chOff x="700641" y="2493699"/>
            <a:chExt cx="2177698" cy="646331"/>
          </a:xfrm>
        </p:grpSpPr>
        <p:cxnSp>
          <p:nvCxnSpPr>
            <p:cNvPr id="19" name="Straight Connector 18">
              <a:extLst>
                <a:ext uri="{FF2B5EF4-FFF2-40B4-BE49-F238E27FC236}">
                  <a16:creationId xmlns:a16="http://schemas.microsoft.com/office/drawing/2014/main" id="{134A2E0E-5575-771F-DD6D-C4C280F025E3}"/>
                </a:ext>
              </a:extLst>
            </p:cNvPr>
            <p:cNvCxnSpPr/>
            <p:nvPr/>
          </p:nvCxnSpPr>
          <p:spPr>
            <a:xfrm flipH="1">
              <a:off x="700641" y="2559418"/>
              <a:ext cx="0" cy="514894"/>
            </a:xfrm>
            <a:prstGeom prst="line">
              <a:avLst/>
            </a:prstGeom>
            <a:ln w="38100">
              <a:solidFill>
                <a:srgbClr val="55C3CF"/>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0980D64-2A81-9320-F29D-460EDE8BF00D}"/>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55C3CF"/>
                  </a:solidFill>
                  <a:highlight>
                    <a:srgbClr val="000000">
                      <a:alpha val="0"/>
                    </a:srgbClr>
                  </a:highlight>
                  <a:latin typeface="Calibri"/>
                </a:rPr>
                <a:t>Hareketlilikle ilgili amaçlar/hedefler</a:t>
              </a:r>
              <a:endParaRPr lang="lt-LT" b="1">
                <a:solidFill>
                  <a:srgbClr val="55C3CF"/>
                </a:solidFill>
              </a:endParaRPr>
            </a:p>
          </p:txBody>
        </p:sp>
      </p:grpSp>
      <p:grpSp>
        <p:nvGrpSpPr>
          <p:cNvPr id="21" name="Group 20">
            <a:extLst>
              <a:ext uri="{FF2B5EF4-FFF2-40B4-BE49-F238E27FC236}">
                <a16:creationId xmlns:a16="http://schemas.microsoft.com/office/drawing/2014/main" id="{689F2409-F2FF-E69F-E805-65725E833427}"/>
              </a:ext>
            </a:extLst>
          </p:cNvPr>
          <p:cNvGrpSpPr/>
          <p:nvPr/>
        </p:nvGrpSpPr>
        <p:grpSpPr>
          <a:xfrm>
            <a:off x="4316640" y="4042196"/>
            <a:ext cx="2177698" cy="646331"/>
            <a:chOff x="700641" y="2493699"/>
            <a:chExt cx="2177698" cy="646331"/>
          </a:xfrm>
        </p:grpSpPr>
        <p:cxnSp>
          <p:nvCxnSpPr>
            <p:cNvPr id="22" name="Straight Connector 21">
              <a:extLst>
                <a:ext uri="{FF2B5EF4-FFF2-40B4-BE49-F238E27FC236}">
                  <a16:creationId xmlns:a16="http://schemas.microsoft.com/office/drawing/2014/main" id="{7BADCAF8-64CD-0167-7E67-154773F7AEBE}"/>
                </a:ext>
              </a:extLst>
            </p:cNvPr>
            <p:cNvCxnSpPr/>
            <p:nvPr/>
          </p:nvCxnSpPr>
          <p:spPr>
            <a:xfrm flipH="1">
              <a:off x="700641" y="2559418"/>
              <a:ext cx="0" cy="514894"/>
            </a:xfrm>
            <a:prstGeom prst="line">
              <a:avLst/>
            </a:prstGeom>
            <a:ln w="38100">
              <a:solidFill>
                <a:srgbClr val="D4972A"/>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9A2B44B-5B5E-7AD1-0133-72C32E764930}"/>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D4972A"/>
                  </a:solidFill>
                  <a:highlight>
                    <a:srgbClr val="000000">
                      <a:alpha val="0"/>
                    </a:srgbClr>
                  </a:highlight>
                  <a:latin typeface="Calibri"/>
                </a:rPr>
                <a:t>Hareketlilikle ilgili göstergeler</a:t>
              </a:r>
              <a:endParaRPr lang="lt-LT" b="1">
                <a:solidFill>
                  <a:srgbClr val="D4972A"/>
                </a:solidFill>
              </a:endParaRPr>
            </a:p>
          </p:txBody>
        </p:sp>
      </p:grpSp>
      <p:graphicFrame>
        <p:nvGraphicFramePr>
          <p:cNvPr id="24" name="Table 2">
            <a:extLst>
              <a:ext uri="{FF2B5EF4-FFF2-40B4-BE49-F238E27FC236}">
                <a16:creationId xmlns:a16="http://schemas.microsoft.com/office/drawing/2014/main" id="{2F67B4C7-5481-9DFB-E612-CF82A0549A27}"/>
              </a:ext>
            </a:extLst>
          </p:cNvPr>
          <p:cNvGraphicFramePr>
            <a:graphicFrameLocks noGrp="1"/>
          </p:cNvGraphicFramePr>
          <p:nvPr>
            <p:extLst>
              <p:ext uri="{D42A27DB-BD31-4B8C-83A1-F6EECF244321}">
                <p14:modId xmlns:p14="http://schemas.microsoft.com/office/powerpoint/2010/main" val="513183187"/>
              </p:ext>
            </p:extLst>
          </p:nvPr>
        </p:nvGraphicFramePr>
        <p:xfrm>
          <a:off x="600457" y="4431496"/>
          <a:ext cx="11337543" cy="1499782"/>
        </p:xfrm>
        <a:graphic>
          <a:graphicData uri="http://schemas.openxmlformats.org/drawingml/2006/table">
            <a:tbl>
              <a:tblPr firstRow="1" bandRow="1">
                <a:tableStyleId>{5C22544A-7EE6-4342-B048-85BDC9FD1C3A}</a:tableStyleId>
              </a:tblPr>
              <a:tblGrid>
                <a:gridCol w="3595623">
                  <a:extLst>
                    <a:ext uri="{9D8B030D-6E8A-4147-A177-3AD203B41FA5}">
                      <a16:colId xmlns:a16="http://schemas.microsoft.com/office/drawing/2014/main" val="2034179391"/>
                    </a:ext>
                  </a:extLst>
                </a:gridCol>
                <a:gridCol w="7741920">
                  <a:extLst>
                    <a:ext uri="{9D8B030D-6E8A-4147-A177-3AD203B41FA5}">
                      <a16:colId xmlns:a16="http://schemas.microsoft.com/office/drawing/2014/main" val="1494058946"/>
                    </a:ext>
                  </a:extLst>
                </a:gridCol>
              </a:tblGrid>
              <a:tr h="0">
                <a:tc>
                  <a:txBody>
                    <a:bodyPr/>
                    <a:lstStyle/>
                    <a:p>
                      <a:pPr marL="0" indent="0" algn="just" defTabSz="914400" rtl="0" eaLnBrk="1" latinLnBrk="0" hangingPunct="1">
                        <a:spcAft>
                          <a:spcPts val="800"/>
                        </a:spcAft>
                        <a:buFont typeface="Arial" panose="020B0604020202020204" pitchFamily="34" charset="0"/>
                        <a:buNone/>
                        <a:tabLst>
                          <a:tab pos="4664075" algn="l"/>
                        </a:tabLst>
                      </a:pPr>
                      <a:endParaRPr lang="en-US"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0" indent="0" algn="l" defTabSz="914400" rtl="0" eaLnBrk="1" latinLnBrk="0" hangingPunct="1">
                        <a:spcAft>
                          <a:spcPts val="800"/>
                        </a:spcAft>
                        <a:buFont typeface="Arial" panose="020B0604020202020204" pitchFamily="34" charset="0"/>
                        <a:buNone/>
                      </a:pPr>
                      <a:endParaRPr lang="en-US"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62029371"/>
                  </a:ext>
                </a:extLst>
              </a:tr>
              <a:tr h="1179742">
                <a:tc>
                  <a:txBody>
                    <a:bodyPr/>
                    <a:lstStyle/>
                    <a:p>
                      <a:pPr marL="285750" indent="-285750" algn="l" defTabSz="914400" rtl="0" eaLnBrk="1" latinLnBrk="0" hangingPunct="1">
                        <a:spcAft>
                          <a:spcPts val="4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Sürdürülebilir altyapı (yaya bölgeleri, bisiklet sokakları, bisiklet yolları)</a:t>
                      </a:r>
                      <a:endParaRPr lang="en-GB" sz="1500" kern="1200" noProof="0">
                        <a:solidFill>
                          <a:schemeClr val="dk1"/>
                        </a:solidFill>
                        <a:latin typeface="+mn-lt"/>
                        <a:ea typeface="+mn-ea"/>
                        <a:cs typeface="+mn-cs"/>
                      </a:endParaRPr>
                    </a:p>
                    <a:p>
                      <a:pPr marL="285750" indent="-285750" algn="l" defTabSz="914400" rtl="0" eaLnBrk="1" latinLnBrk="0" hangingPunct="1">
                        <a:spcAft>
                          <a:spcPts val="4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Emniyet ve güvenlik</a:t>
                      </a:r>
                      <a:endParaRPr lang="lt-LT" sz="1500" kern="1200" noProof="0">
                        <a:solidFill>
                          <a:schemeClr val="dk1"/>
                        </a:solidFill>
                        <a:latin typeface="+mn-lt"/>
                        <a:ea typeface="+mn-ea"/>
                        <a:cs typeface="+mn-cs"/>
                      </a:endParaRPr>
                    </a:p>
                    <a:p>
                      <a:pPr marL="285750" indent="-285750" algn="l" defTabSz="914400" rtl="0" eaLnBrk="1" latinLnBrk="0" hangingPunct="1">
                        <a:spcAft>
                          <a:spcPts val="4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Düşük hız bölgeleri</a:t>
                      </a: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285750" indent="-285750" algn="l" defTabSz="914400" rtl="0" eaLnBrk="1" latinLnBrk="0" hangingPunct="1">
                        <a:spcAft>
                          <a:spcPts val="4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Aktif hareketlilik, yani yürüyüş ve bisiklet kullanımı için altyapı</a:t>
                      </a:r>
                      <a:endParaRPr lang="lt-LT" sz="1500" kern="1200" noProof="0">
                        <a:solidFill>
                          <a:schemeClr val="dk1"/>
                        </a:solidFill>
                        <a:latin typeface="+mn-lt"/>
                        <a:ea typeface="+mn-ea"/>
                        <a:cs typeface="+mn-cs"/>
                      </a:endParaRPr>
                    </a:p>
                    <a:p>
                      <a:pPr marL="285750" indent="-285750" algn="l" defTabSz="914400" rtl="0" eaLnBrk="1" latinLnBrk="0" hangingPunct="1">
                        <a:spcAft>
                          <a:spcPts val="4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Kentteki trafik kazalarında trafiğe maruz kalmalarına bağlı olarak aktif mod kullanıcılarının ölüm oranları</a:t>
                      </a:r>
                      <a:endParaRPr lang="lt-LT" sz="1500" kern="1200" noProof="0">
                        <a:solidFill>
                          <a:schemeClr val="dk1"/>
                        </a:solidFill>
                        <a:latin typeface="+mn-lt"/>
                        <a:ea typeface="+mn-ea"/>
                        <a:cs typeface="+mn-cs"/>
                      </a:endParaRPr>
                    </a:p>
                    <a:p>
                      <a:pPr marL="285750" indent="-285750" algn="l" defTabSz="914400" rtl="0" eaLnBrk="1" latinLnBrk="0" hangingPunct="1">
                        <a:spcAft>
                          <a:spcPts val="4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Kentsel ulaşımda algılanan suç riski ve yolcu güvenliği</a:t>
                      </a:r>
                      <a:endParaRPr lang="lt-LT"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15179949"/>
                  </a:ext>
                </a:extLst>
              </a:tr>
            </a:tbl>
          </a:graphicData>
        </a:graphic>
      </p:graphicFrame>
      <p:pic>
        <p:nvPicPr>
          <p:cNvPr id="6" name="Picture 5">
            <a:extLst>
              <a:ext uri="{FF2B5EF4-FFF2-40B4-BE49-F238E27FC236}">
                <a16:creationId xmlns:a16="http://schemas.microsoft.com/office/drawing/2014/main" id="{20CD5669-5529-F7BB-3BEC-2C2C27556AB8}"/>
              </a:ext>
            </a:extLst>
          </p:cNvPr>
          <p:cNvPicPr>
            <a:picLocks noChangeAspect="1"/>
          </p:cNvPicPr>
          <p:nvPr/>
        </p:nvPicPr>
        <p:blipFill>
          <a:blip r:embed="rId4"/>
          <a:stretch>
            <a:fillRect/>
          </a:stretch>
        </p:blipFill>
        <p:spPr>
          <a:xfrm>
            <a:off x="7096057" y="1432364"/>
            <a:ext cx="4943545" cy="2259012"/>
          </a:xfrm>
          <a:prstGeom prst="rect">
            <a:avLst/>
          </a:prstGeom>
        </p:spPr>
      </p:pic>
    </p:spTree>
    <p:extLst>
      <p:ext uri="{BB962C8B-B14F-4D97-AF65-F5344CB8AC3E}">
        <p14:creationId xmlns:p14="http://schemas.microsoft.com/office/powerpoint/2010/main" val="1233646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920CA804-A6B8-B226-8DD3-FCCB78510E39}"/>
              </a:ext>
            </a:extLst>
          </p:cNvPr>
          <p:cNvSpPr>
            <a:spLocks noGrp="1"/>
          </p:cNvSpPr>
          <p:nvPr>
            <p:ph type="title"/>
          </p:nvPr>
        </p:nvSpPr>
        <p:spPr>
          <a:xfrm>
            <a:off x="600457" y="655272"/>
            <a:ext cx="10860023" cy="1426464"/>
          </a:xfrm>
        </p:spPr>
        <p:txBody>
          <a:bodyPr>
            <a:noAutofit/>
          </a:bodyPr>
          <a:lstStyle/>
          <a:p>
            <a:pPr rtl="0">
              <a:tabLst>
                <a:tab pos="5922963" algn="l"/>
                <a:tab pos="8788400" algn="l"/>
              </a:tabLst>
            </a:pPr>
            <a:r>
              <a:rPr lang="tr" sz="3200" b="1" i="0" u="none" strike="noStrike">
                <a:highlight>
                  <a:srgbClr val="000000">
                    <a:alpha val="0"/>
                  </a:srgbClr>
                </a:highlight>
                <a:latin typeface="Calibri Light"/>
              </a:rPr>
              <a:t>Canlı kent</a:t>
            </a:r>
            <a:br>
              <a:rPr lang="tr" sz="3200" b="1" i="0" u="none" strike="noStrike">
                <a:highlight>
                  <a:srgbClr val="000000">
                    <a:alpha val="0"/>
                  </a:srgbClr>
                </a:highlight>
                <a:latin typeface="Calibri Light"/>
              </a:rPr>
            </a:br>
            <a:r>
              <a:rPr lang="tr" sz="1400" b="1" i="0" u="none" strike="noStrike">
                <a:highlight>
                  <a:srgbClr val="000000">
                    <a:alpha val="0"/>
                  </a:srgbClr>
                </a:highlight>
                <a:latin typeface="Calibri Light"/>
              </a:rPr>
              <a:t>ve hareketlilik</a:t>
            </a:r>
            <a:endParaRPr lang="en-US" sz="1600" b="1"/>
          </a:p>
        </p:txBody>
      </p:sp>
      <p:sp>
        <p:nvSpPr>
          <p:cNvPr id="13" name="Slide Number Placeholder 1">
            <a:extLst>
              <a:ext uri="{FF2B5EF4-FFF2-40B4-BE49-F238E27FC236}">
                <a16:creationId xmlns:a16="http://schemas.microsoft.com/office/drawing/2014/main" id="{49B90477-7436-FF5B-E388-5CA2111BF3C6}"/>
              </a:ext>
            </a:extLst>
          </p:cNvPr>
          <p:cNvSpPr>
            <a:spLocks noGrp="1"/>
          </p:cNvSpPr>
          <p:nvPr>
            <p:ph type="sldNum" sz="quarter" idx="12"/>
          </p:nvPr>
        </p:nvSpPr>
        <p:spPr>
          <a:xfrm>
            <a:off x="11618259" y="6411412"/>
            <a:ext cx="421343" cy="365125"/>
          </a:xfrm>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highlight>
                  <a:srgbClr val="000000">
                    <a:alpha val="0"/>
                  </a:srgbClr>
                </a:highlight>
                <a:uLnTx/>
                <a:uFillTx/>
                <a:latin typeface="Calibri"/>
                <a:ea typeface="+mn-ea"/>
                <a:cs typeface="+mn-cs"/>
              </a:rPr>
              <a:t>13</a:t>
            </a: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8" name="Table 2">
            <a:extLst>
              <a:ext uri="{FF2B5EF4-FFF2-40B4-BE49-F238E27FC236}">
                <a16:creationId xmlns:a16="http://schemas.microsoft.com/office/drawing/2014/main" id="{2165BC07-1FD6-35EE-2195-161A7E27534B}"/>
              </a:ext>
            </a:extLst>
          </p:cNvPr>
          <p:cNvGraphicFramePr>
            <a:graphicFrameLocks noGrp="1"/>
          </p:cNvGraphicFramePr>
          <p:nvPr>
            <p:extLst>
              <p:ext uri="{D42A27DB-BD31-4B8C-83A1-F6EECF244321}">
                <p14:modId xmlns:p14="http://schemas.microsoft.com/office/powerpoint/2010/main" val="3350653493"/>
              </p:ext>
            </p:extLst>
          </p:nvPr>
        </p:nvGraphicFramePr>
        <p:xfrm>
          <a:off x="600457" y="1979603"/>
          <a:ext cx="6613143" cy="1810077"/>
        </p:xfrm>
        <a:graphic>
          <a:graphicData uri="http://schemas.openxmlformats.org/drawingml/2006/table">
            <a:tbl>
              <a:tblPr firstRow="1" bandRow="1">
                <a:tableStyleId>{5C22544A-7EE6-4342-B048-85BDC9FD1C3A}</a:tableStyleId>
              </a:tblPr>
              <a:tblGrid>
                <a:gridCol w="6613143">
                  <a:extLst>
                    <a:ext uri="{9D8B030D-6E8A-4147-A177-3AD203B41FA5}">
                      <a16:colId xmlns:a16="http://schemas.microsoft.com/office/drawing/2014/main" val="2034179391"/>
                    </a:ext>
                  </a:extLst>
                </a:gridCol>
              </a:tblGrid>
              <a:tr h="712797">
                <a:tc>
                  <a:txBody>
                    <a:bodyPr/>
                    <a:lstStyle/>
                    <a:p>
                      <a:endParaRPr lang="en-US"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95785216"/>
                  </a:ext>
                </a:extLst>
              </a:tr>
              <a:tr h="1097280">
                <a:tc>
                  <a:txBody>
                    <a:bodyPr/>
                    <a:lstStyle/>
                    <a:p>
                      <a:pPr marL="0" indent="0" algn="just" defTabSz="914400" rtl="0" eaLnBrk="1" latinLnBrk="0" hangingPunct="1">
                        <a:spcAft>
                          <a:spcPts val="800"/>
                        </a:spcAft>
                        <a:buFont typeface="Arial" panose="020B0604020202020204" pitchFamily="34" charset="0"/>
                        <a:buNone/>
                        <a:tabLst>
                          <a:tab pos="4664075" algn="l"/>
                        </a:tabLst>
                      </a:pPr>
                      <a:r>
                        <a:rPr lang="tr" sz="1500" b="0" i="0" u="none" strike="noStrike" kern="1200" noProof="0">
                          <a:solidFill>
                            <a:srgbClr val="000000"/>
                          </a:solidFill>
                          <a:highlight>
                            <a:srgbClr val="000000">
                              <a:alpha val="0"/>
                            </a:srgbClr>
                          </a:highlight>
                          <a:latin typeface="Calibri"/>
                          <a:ea typeface="+mn-ea"/>
                          <a:cs typeface="+mn-cs"/>
                        </a:rPr>
                        <a:t>Sosyal ve kültürel hizmetlerin çeşitliliğini ve kalitesini sağlayan, farklı sosyal gruplar için yaşam koşulları sağlayan ve tüm vatandaşlar için kamu hizmetlerine erişilebilirliği sağlayan hayat dolu bir kenttir. </a:t>
                      </a:r>
                      <a:r>
                        <a:rPr lang="tr" sz="1500" b="1" i="0" u="none" strike="noStrike" kern="1200" noProof="0">
                          <a:solidFill>
                            <a:srgbClr val="000000"/>
                          </a:solidFill>
                          <a:highlight>
                            <a:srgbClr val="000000">
                              <a:alpha val="0"/>
                            </a:srgbClr>
                          </a:highlight>
                          <a:latin typeface="Calibri"/>
                          <a:ea typeface="+mn-ea"/>
                          <a:cs typeface="+mn-cs"/>
                        </a:rPr>
                        <a:t>Canlı bir kentin yapısı, yerel nüfusun ihtiyaçlarına göre uyarlanır ve bölgenin kimliğini dikkate alır.</a:t>
                      </a:r>
                      <a:endParaRPr lang="en-US" sz="1500" b="1" kern="1200" noProof="0">
                        <a:solidFill>
                          <a:schemeClr val="dk1"/>
                        </a:solidFill>
                        <a:highlight>
                          <a:srgbClr val="FFFF00"/>
                        </a:highlight>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10482356"/>
                  </a:ext>
                </a:extLst>
              </a:tr>
            </a:tbl>
          </a:graphicData>
        </a:graphic>
      </p:graphicFrame>
      <p:grpSp>
        <p:nvGrpSpPr>
          <p:cNvPr id="15" name="Group 14">
            <a:extLst>
              <a:ext uri="{FF2B5EF4-FFF2-40B4-BE49-F238E27FC236}">
                <a16:creationId xmlns:a16="http://schemas.microsoft.com/office/drawing/2014/main" id="{CBE4084B-2C13-BCEC-BF0B-7E95F5920B00}"/>
              </a:ext>
            </a:extLst>
          </p:cNvPr>
          <p:cNvGrpSpPr/>
          <p:nvPr/>
        </p:nvGrpSpPr>
        <p:grpSpPr>
          <a:xfrm>
            <a:off x="726756" y="2018665"/>
            <a:ext cx="2473644" cy="646331"/>
            <a:chOff x="700641" y="2493699"/>
            <a:chExt cx="2473644" cy="646331"/>
          </a:xfrm>
        </p:grpSpPr>
        <p:cxnSp>
          <p:nvCxnSpPr>
            <p:cNvPr id="16" name="Straight Connector 15">
              <a:extLst>
                <a:ext uri="{FF2B5EF4-FFF2-40B4-BE49-F238E27FC236}">
                  <a16:creationId xmlns:a16="http://schemas.microsoft.com/office/drawing/2014/main" id="{C2A3B311-501A-065A-D955-08CAF32B62EF}"/>
                </a:ext>
              </a:extLst>
            </p:cNvPr>
            <p:cNvCxnSpPr/>
            <p:nvPr/>
          </p:nvCxnSpPr>
          <p:spPr>
            <a:xfrm flipH="1">
              <a:off x="700641" y="2559418"/>
              <a:ext cx="0" cy="514894"/>
            </a:xfrm>
            <a:prstGeom prst="line">
              <a:avLst/>
            </a:prstGeom>
            <a:ln w="38100">
              <a:solidFill>
                <a:srgbClr val="75B549"/>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3862D16-C4C1-ED1D-5BF2-F48479697FAC}"/>
                </a:ext>
              </a:extLst>
            </p:cNvPr>
            <p:cNvSpPr txBox="1"/>
            <p:nvPr/>
          </p:nvSpPr>
          <p:spPr>
            <a:xfrm>
              <a:off x="812401" y="2493699"/>
              <a:ext cx="2361884" cy="646331"/>
            </a:xfrm>
            <a:prstGeom prst="rect">
              <a:avLst/>
            </a:prstGeom>
            <a:noFill/>
            <a:ln>
              <a:noFill/>
            </a:ln>
          </p:spPr>
          <p:txBody>
            <a:bodyPr wrap="square" rtlCol="0">
              <a:noAutofit/>
            </a:bodyPr>
            <a:lstStyle/>
            <a:p>
              <a:pPr rtl="0"/>
              <a:r>
                <a:rPr lang="tr" sz="1800" b="1" i="0" u="none" strike="noStrike">
                  <a:solidFill>
                    <a:srgbClr val="75B549"/>
                  </a:solidFill>
                  <a:highlight>
                    <a:srgbClr val="000000">
                      <a:alpha val="0"/>
                    </a:srgbClr>
                  </a:highlight>
                  <a:latin typeface="Calibri"/>
                </a:rPr>
                <a:t>Canlı kent ile ne kastediliyor?</a:t>
              </a:r>
            </a:p>
          </p:txBody>
        </p:sp>
      </p:grpSp>
      <p:grpSp>
        <p:nvGrpSpPr>
          <p:cNvPr id="18" name="Group 17">
            <a:extLst>
              <a:ext uri="{FF2B5EF4-FFF2-40B4-BE49-F238E27FC236}">
                <a16:creationId xmlns:a16="http://schemas.microsoft.com/office/drawing/2014/main" id="{0BCE739C-7DDD-2E2F-514E-93AB982557F0}"/>
              </a:ext>
            </a:extLst>
          </p:cNvPr>
          <p:cNvGrpSpPr/>
          <p:nvPr/>
        </p:nvGrpSpPr>
        <p:grpSpPr>
          <a:xfrm>
            <a:off x="726756" y="3892569"/>
            <a:ext cx="2177698" cy="646331"/>
            <a:chOff x="700641" y="2493699"/>
            <a:chExt cx="2177698" cy="646331"/>
          </a:xfrm>
        </p:grpSpPr>
        <p:cxnSp>
          <p:nvCxnSpPr>
            <p:cNvPr id="19" name="Straight Connector 18">
              <a:extLst>
                <a:ext uri="{FF2B5EF4-FFF2-40B4-BE49-F238E27FC236}">
                  <a16:creationId xmlns:a16="http://schemas.microsoft.com/office/drawing/2014/main" id="{134A2E0E-5575-771F-DD6D-C4C280F025E3}"/>
                </a:ext>
              </a:extLst>
            </p:cNvPr>
            <p:cNvCxnSpPr/>
            <p:nvPr/>
          </p:nvCxnSpPr>
          <p:spPr>
            <a:xfrm flipH="1">
              <a:off x="700641" y="2559418"/>
              <a:ext cx="0" cy="514894"/>
            </a:xfrm>
            <a:prstGeom prst="line">
              <a:avLst/>
            </a:prstGeom>
            <a:ln w="38100">
              <a:solidFill>
                <a:srgbClr val="55C3CF"/>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0980D64-2A81-9320-F29D-460EDE8BF00D}"/>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55C3CF"/>
                  </a:solidFill>
                  <a:highlight>
                    <a:srgbClr val="000000">
                      <a:alpha val="0"/>
                    </a:srgbClr>
                  </a:highlight>
                  <a:latin typeface="Calibri"/>
                </a:rPr>
                <a:t>Hareketlilikle ilgili amaçlar/hedefler</a:t>
              </a:r>
              <a:endParaRPr lang="lt-LT" b="1">
                <a:solidFill>
                  <a:srgbClr val="55C3CF"/>
                </a:solidFill>
              </a:endParaRPr>
            </a:p>
          </p:txBody>
        </p:sp>
      </p:grpSp>
      <p:grpSp>
        <p:nvGrpSpPr>
          <p:cNvPr id="21" name="Group 20">
            <a:extLst>
              <a:ext uri="{FF2B5EF4-FFF2-40B4-BE49-F238E27FC236}">
                <a16:creationId xmlns:a16="http://schemas.microsoft.com/office/drawing/2014/main" id="{689F2409-F2FF-E69F-E805-65725E833427}"/>
              </a:ext>
            </a:extLst>
          </p:cNvPr>
          <p:cNvGrpSpPr/>
          <p:nvPr/>
        </p:nvGrpSpPr>
        <p:grpSpPr>
          <a:xfrm>
            <a:off x="4284062" y="3958288"/>
            <a:ext cx="2177698" cy="646331"/>
            <a:chOff x="700641" y="2493699"/>
            <a:chExt cx="2177698" cy="646331"/>
          </a:xfrm>
        </p:grpSpPr>
        <p:cxnSp>
          <p:nvCxnSpPr>
            <p:cNvPr id="22" name="Straight Connector 21">
              <a:extLst>
                <a:ext uri="{FF2B5EF4-FFF2-40B4-BE49-F238E27FC236}">
                  <a16:creationId xmlns:a16="http://schemas.microsoft.com/office/drawing/2014/main" id="{7BADCAF8-64CD-0167-7E67-154773F7AEBE}"/>
                </a:ext>
              </a:extLst>
            </p:cNvPr>
            <p:cNvCxnSpPr/>
            <p:nvPr/>
          </p:nvCxnSpPr>
          <p:spPr>
            <a:xfrm flipH="1">
              <a:off x="700641" y="2559418"/>
              <a:ext cx="0" cy="514894"/>
            </a:xfrm>
            <a:prstGeom prst="line">
              <a:avLst/>
            </a:prstGeom>
            <a:ln w="38100">
              <a:solidFill>
                <a:srgbClr val="D4972A"/>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9A2B44B-5B5E-7AD1-0133-72C32E764930}"/>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D4972A"/>
                  </a:solidFill>
                  <a:highlight>
                    <a:srgbClr val="000000">
                      <a:alpha val="0"/>
                    </a:srgbClr>
                  </a:highlight>
                  <a:latin typeface="Calibri"/>
                </a:rPr>
                <a:t>Hareketlilikle ilgili göstergeler</a:t>
              </a:r>
              <a:endParaRPr lang="lt-LT" b="1">
                <a:solidFill>
                  <a:srgbClr val="D4972A"/>
                </a:solidFill>
              </a:endParaRPr>
            </a:p>
          </p:txBody>
        </p:sp>
      </p:grpSp>
      <p:graphicFrame>
        <p:nvGraphicFramePr>
          <p:cNvPr id="24" name="Table 2">
            <a:extLst>
              <a:ext uri="{FF2B5EF4-FFF2-40B4-BE49-F238E27FC236}">
                <a16:creationId xmlns:a16="http://schemas.microsoft.com/office/drawing/2014/main" id="{2F67B4C7-5481-9DFB-E612-CF82A0549A27}"/>
              </a:ext>
            </a:extLst>
          </p:cNvPr>
          <p:cNvGraphicFramePr>
            <a:graphicFrameLocks noGrp="1"/>
          </p:cNvGraphicFramePr>
          <p:nvPr>
            <p:extLst>
              <p:ext uri="{D42A27DB-BD31-4B8C-83A1-F6EECF244321}">
                <p14:modId xmlns:p14="http://schemas.microsoft.com/office/powerpoint/2010/main" val="391398340"/>
              </p:ext>
            </p:extLst>
          </p:nvPr>
        </p:nvGraphicFramePr>
        <p:xfrm>
          <a:off x="600457" y="4277187"/>
          <a:ext cx="11337543" cy="1935480"/>
        </p:xfrm>
        <a:graphic>
          <a:graphicData uri="http://schemas.openxmlformats.org/drawingml/2006/table">
            <a:tbl>
              <a:tblPr firstRow="1" bandRow="1">
                <a:tableStyleId>{5C22544A-7EE6-4342-B048-85BDC9FD1C3A}</a:tableStyleId>
              </a:tblPr>
              <a:tblGrid>
                <a:gridCol w="3565143">
                  <a:extLst>
                    <a:ext uri="{9D8B030D-6E8A-4147-A177-3AD203B41FA5}">
                      <a16:colId xmlns:a16="http://schemas.microsoft.com/office/drawing/2014/main" val="2034179391"/>
                    </a:ext>
                  </a:extLst>
                </a:gridCol>
                <a:gridCol w="7772400">
                  <a:extLst>
                    <a:ext uri="{9D8B030D-6E8A-4147-A177-3AD203B41FA5}">
                      <a16:colId xmlns:a16="http://schemas.microsoft.com/office/drawing/2014/main" val="1494058946"/>
                    </a:ext>
                  </a:extLst>
                </a:gridCol>
              </a:tblGrid>
              <a:tr h="157655">
                <a:tc>
                  <a:txBody>
                    <a:bodyPr/>
                    <a:lstStyle/>
                    <a:p>
                      <a:pPr marL="0" indent="0" algn="just" defTabSz="914400" rtl="0" eaLnBrk="1" latinLnBrk="0" hangingPunct="1">
                        <a:spcAft>
                          <a:spcPts val="800"/>
                        </a:spcAft>
                        <a:buFont typeface="Arial" panose="020B0604020202020204" pitchFamily="34" charset="0"/>
                        <a:buNone/>
                        <a:tabLst>
                          <a:tab pos="4664075" algn="l"/>
                        </a:tabLst>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0" indent="0" algn="l" defTabSz="914400" rtl="0" eaLnBrk="1" latinLnBrk="0" hangingPunct="1">
                        <a:spcAft>
                          <a:spcPts val="800"/>
                        </a:spcAft>
                        <a:buFont typeface="Arial" panose="020B0604020202020204" pitchFamily="34" charset="0"/>
                        <a:buNone/>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62029371"/>
                  </a:ext>
                </a:extLst>
              </a:tr>
              <a:tr h="1179742">
                <a:tc>
                  <a:txBody>
                    <a:bodyPr/>
                    <a:lstStyle/>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Hayat dolu ve karma kullanımlı mahalleler</a:t>
                      </a:r>
                    </a:p>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Mekan yaratma</a:t>
                      </a:r>
                    </a:p>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Aktif hareketliliğin teşviki</a:t>
                      </a:r>
                    </a:p>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Çok modlu entegrasyon </a:t>
                      </a:r>
                      <a:endParaRPr lang="lt-LT" sz="1500" kern="1200" noProof="0">
                        <a:solidFill>
                          <a:schemeClr val="dk1"/>
                        </a:solidFill>
                        <a:highlight>
                          <a:srgbClr val="FFFF00"/>
                        </a:highlight>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Yakın mesafeyi teşvik etmek ve uzun mesafeli seyahat ihtiyacını azaltmak için mahallelerdeki arazilerin karma bir şekilde kullanımı</a:t>
                      </a:r>
                      <a:endParaRPr lang="lt-LT" sz="1500" kern="1200" noProof="0">
                        <a:solidFill>
                          <a:schemeClr val="dk1"/>
                        </a:solidFill>
                        <a:latin typeface="+mn-lt"/>
                        <a:ea typeface="+mn-ea"/>
                        <a:cs typeface="+mn-cs"/>
                      </a:endParaRP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Kamusal alanların kullanım ve memnuniyet düzeyleri</a:t>
                      </a:r>
                      <a:endParaRPr lang="lt-LT" sz="1500" kern="1200" noProof="0">
                        <a:solidFill>
                          <a:schemeClr val="dk1"/>
                        </a:solidFill>
                        <a:latin typeface="+mn-lt"/>
                        <a:ea typeface="+mn-ea"/>
                        <a:cs typeface="+mn-cs"/>
                      </a:endParaRP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Göstergelerle kentsel alanların yürünebilirliği (Yürüme Puanı, Yaya Çevre Endeksi)</a:t>
                      </a:r>
                      <a:endParaRPr lang="lt-LT" sz="1500" kern="1200" noProof="0">
                        <a:solidFill>
                          <a:schemeClr val="dk1"/>
                        </a:solidFill>
                        <a:highlight>
                          <a:srgbClr val="FFFF00"/>
                        </a:highlight>
                        <a:latin typeface="+mn-lt"/>
                        <a:ea typeface="+mn-ea"/>
                        <a:cs typeface="+mn-cs"/>
                      </a:endParaRP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Farklı ulaşım modları arasında kesintisiz aktarmaları kolaylaştıran çok modlu merkez veya kavşak sayısı</a:t>
                      </a:r>
                      <a:endParaRPr lang="en-GB" sz="1500" kern="1200" noProof="0">
                        <a:solidFill>
                          <a:schemeClr val="dk1"/>
                        </a:solidFill>
                        <a:highlight>
                          <a:srgbClr val="FFFF00"/>
                        </a:highlight>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15179949"/>
                  </a:ext>
                </a:extLst>
              </a:tr>
            </a:tbl>
          </a:graphicData>
        </a:graphic>
      </p:graphicFrame>
      <p:sp>
        <p:nvSpPr>
          <p:cNvPr id="2" name="TextBox 1">
            <a:extLst>
              <a:ext uri="{FF2B5EF4-FFF2-40B4-BE49-F238E27FC236}">
                <a16:creationId xmlns:a16="http://schemas.microsoft.com/office/drawing/2014/main" id="{5A94056B-078B-70E3-F7F4-A00C31C94079}"/>
              </a:ext>
            </a:extLst>
          </p:cNvPr>
          <p:cNvSpPr txBox="1"/>
          <p:nvPr/>
        </p:nvSpPr>
        <p:spPr>
          <a:xfrm>
            <a:off x="7808466" y="4342124"/>
            <a:ext cx="4226657" cy="276999"/>
          </a:xfrm>
          <a:prstGeom prst="rect">
            <a:avLst/>
          </a:prstGeom>
          <a:noFill/>
        </p:spPr>
        <p:txBody>
          <a:bodyPr wrap="square">
            <a:noAutofit/>
          </a:bodyPr>
          <a:lstStyle/>
          <a:p>
            <a:pPr algn="r" rtl="0"/>
            <a:r>
              <a:rPr lang="tr" sz="1200" b="0" i="1" u="none" strike="noStrike">
                <a:solidFill>
                  <a:srgbClr val="808080"/>
                </a:solidFill>
                <a:highlight>
                  <a:srgbClr val="000000">
                    <a:alpha val="0"/>
                  </a:srgbClr>
                </a:highlight>
                <a:latin typeface="Calibri"/>
              </a:rPr>
              <a:t>Görsel kaynağı: Alexander Spatari</a:t>
            </a:r>
            <a:endParaRPr lang="lt-LT" sz="1200" i="1">
              <a:solidFill>
                <a:schemeClr val="bg1">
                  <a:lumMod val="50000"/>
                </a:schemeClr>
              </a:solidFill>
            </a:endParaRPr>
          </a:p>
        </p:txBody>
      </p:sp>
      <p:pic>
        <p:nvPicPr>
          <p:cNvPr id="4" name="Picture 3">
            <a:extLst>
              <a:ext uri="{FF2B5EF4-FFF2-40B4-BE49-F238E27FC236}">
                <a16:creationId xmlns:a16="http://schemas.microsoft.com/office/drawing/2014/main" id="{B9953F58-B970-68D7-CAFD-8F12E16E0F59}"/>
              </a:ext>
            </a:extLst>
          </p:cNvPr>
          <p:cNvPicPr>
            <a:picLocks noChangeAspect="1"/>
          </p:cNvPicPr>
          <p:nvPr/>
        </p:nvPicPr>
        <p:blipFill>
          <a:blip r:embed="rId4"/>
          <a:stretch>
            <a:fillRect/>
          </a:stretch>
        </p:blipFill>
        <p:spPr>
          <a:xfrm>
            <a:off x="7325358" y="1231904"/>
            <a:ext cx="4602480" cy="3068320"/>
          </a:xfrm>
          <a:prstGeom prst="rect">
            <a:avLst/>
          </a:prstGeom>
        </p:spPr>
      </p:pic>
    </p:spTree>
    <p:extLst>
      <p:ext uri="{BB962C8B-B14F-4D97-AF65-F5344CB8AC3E}">
        <p14:creationId xmlns:p14="http://schemas.microsoft.com/office/powerpoint/2010/main" val="3588731452"/>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920CA804-A6B8-B226-8DD3-FCCB78510E39}"/>
              </a:ext>
            </a:extLst>
          </p:cNvPr>
          <p:cNvSpPr>
            <a:spLocks noGrp="1"/>
          </p:cNvSpPr>
          <p:nvPr>
            <p:ph type="title"/>
          </p:nvPr>
        </p:nvSpPr>
        <p:spPr>
          <a:xfrm>
            <a:off x="600457" y="655272"/>
            <a:ext cx="10860023" cy="1426464"/>
          </a:xfrm>
        </p:spPr>
        <p:txBody>
          <a:bodyPr>
            <a:noAutofit/>
          </a:bodyPr>
          <a:lstStyle/>
          <a:p>
            <a:pPr rtl="0">
              <a:tabLst>
                <a:tab pos="5922963" algn="l"/>
                <a:tab pos="8788400" algn="l"/>
              </a:tabLst>
            </a:pPr>
            <a:r>
              <a:rPr lang="tr" sz="3200" b="1" i="0" u="none" strike="noStrike">
                <a:highlight>
                  <a:srgbClr val="000000">
                    <a:alpha val="0"/>
                  </a:srgbClr>
                </a:highlight>
                <a:latin typeface="Calibri Light"/>
              </a:rPr>
              <a:t>Verimli kent</a:t>
            </a:r>
            <a:br>
              <a:rPr lang="tr" sz="3200" b="1" i="0" u="none" strike="noStrike">
                <a:highlight>
                  <a:srgbClr val="000000">
                    <a:alpha val="0"/>
                  </a:srgbClr>
                </a:highlight>
                <a:latin typeface="Calibri Light"/>
              </a:rPr>
            </a:br>
            <a:r>
              <a:rPr lang="tr" sz="1400" b="1" i="0" u="none" strike="noStrike">
                <a:highlight>
                  <a:srgbClr val="000000">
                    <a:alpha val="0"/>
                  </a:srgbClr>
                </a:highlight>
                <a:latin typeface="Calibri Light"/>
              </a:rPr>
              <a:t>ve hareketlilik</a:t>
            </a:r>
            <a:endParaRPr lang="en-US" sz="1600" b="1"/>
          </a:p>
        </p:txBody>
      </p:sp>
      <p:sp>
        <p:nvSpPr>
          <p:cNvPr id="13" name="Slide Number Placeholder 1">
            <a:extLst>
              <a:ext uri="{FF2B5EF4-FFF2-40B4-BE49-F238E27FC236}">
                <a16:creationId xmlns:a16="http://schemas.microsoft.com/office/drawing/2014/main" id="{49B90477-7436-FF5B-E388-5CA2111BF3C6}"/>
              </a:ext>
            </a:extLst>
          </p:cNvPr>
          <p:cNvSpPr>
            <a:spLocks noGrp="1"/>
          </p:cNvSpPr>
          <p:nvPr>
            <p:ph type="sldNum" sz="quarter" idx="12"/>
          </p:nvPr>
        </p:nvSpPr>
        <p:spPr>
          <a:xfrm>
            <a:off x="11618259" y="6411412"/>
            <a:ext cx="421343" cy="365125"/>
          </a:xfrm>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highlight>
                  <a:srgbClr val="000000">
                    <a:alpha val="0"/>
                  </a:srgbClr>
                </a:highlight>
                <a:uLnTx/>
                <a:uFillTx/>
                <a:latin typeface="Calibri"/>
                <a:ea typeface="+mn-ea"/>
                <a:cs typeface="+mn-cs"/>
              </a:rPr>
              <a:t>14</a:t>
            </a: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8" name="Table 2">
            <a:extLst>
              <a:ext uri="{FF2B5EF4-FFF2-40B4-BE49-F238E27FC236}">
                <a16:creationId xmlns:a16="http://schemas.microsoft.com/office/drawing/2014/main" id="{2165BC07-1FD6-35EE-2195-161A7E27534B}"/>
              </a:ext>
            </a:extLst>
          </p:cNvPr>
          <p:cNvGraphicFramePr>
            <a:graphicFrameLocks noGrp="1"/>
          </p:cNvGraphicFramePr>
          <p:nvPr>
            <p:extLst>
              <p:ext uri="{D42A27DB-BD31-4B8C-83A1-F6EECF244321}">
                <p14:modId xmlns:p14="http://schemas.microsoft.com/office/powerpoint/2010/main" val="2277199236"/>
              </p:ext>
            </p:extLst>
          </p:nvPr>
        </p:nvGraphicFramePr>
        <p:xfrm>
          <a:off x="600458" y="1979603"/>
          <a:ext cx="5765662" cy="1947237"/>
        </p:xfrm>
        <a:graphic>
          <a:graphicData uri="http://schemas.openxmlformats.org/drawingml/2006/table">
            <a:tbl>
              <a:tblPr firstRow="1" bandRow="1">
                <a:tableStyleId>{5C22544A-7EE6-4342-B048-85BDC9FD1C3A}</a:tableStyleId>
              </a:tblPr>
              <a:tblGrid>
                <a:gridCol w="5765662">
                  <a:extLst>
                    <a:ext uri="{9D8B030D-6E8A-4147-A177-3AD203B41FA5}">
                      <a16:colId xmlns:a16="http://schemas.microsoft.com/office/drawing/2014/main" val="2034179391"/>
                    </a:ext>
                  </a:extLst>
                </a:gridCol>
              </a:tblGrid>
              <a:tr h="712797">
                <a:tc>
                  <a:txBody>
                    <a:bodyPr/>
                    <a:lstStyle/>
                    <a:p>
                      <a:endParaRPr lang="en-US"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95785216"/>
                  </a:ext>
                </a:extLst>
              </a:tr>
              <a:tr h="1097280">
                <a:tc>
                  <a:txBody>
                    <a:bodyPr/>
                    <a:lstStyle/>
                    <a:p>
                      <a:pPr marL="0" indent="0" algn="just" defTabSz="914400" rtl="0" eaLnBrk="1" latinLnBrk="0" hangingPunct="1">
                        <a:spcAft>
                          <a:spcPts val="800"/>
                        </a:spcAft>
                        <a:buFont typeface="Arial" panose="020B0604020202020204" pitchFamily="34" charset="0"/>
                        <a:buNone/>
                        <a:tabLst>
                          <a:tab pos="4664075" algn="l"/>
                        </a:tabLst>
                      </a:pPr>
                      <a:r>
                        <a:rPr lang="tr" sz="1500" b="0" i="0" u="none" strike="noStrike" kern="1200" noProof="0">
                          <a:solidFill>
                            <a:srgbClr val="000000"/>
                          </a:solidFill>
                          <a:highlight>
                            <a:srgbClr val="000000">
                              <a:alpha val="0"/>
                            </a:srgbClr>
                          </a:highlight>
                          <a:latin typeface="Calibri"/>
                          <a:ea typeface="+mn-ea"/>
                          <a:cs typeface="+mn-cs"/>
                        </a:rPr>
                        <a:t>Verimli bir kent, ekonomik büyümeyi ve rekabet edebilirliği teşvik ederken verimli üretimi ve hammaddelerin, kaynakların ve enerjinin en uygun kullanımını sağlar. Verimli bir kent, iş için gerekli altyapıyı geliştirmeyi, teknolojiyi ve yeniliği tanıtmayı ve enerji verimliliğini artırmayı içerir.</a:t>
                      </a:r>
                      <a:endParaRPr lang="en-US" sz="1500" b="1" kern="1200" noProof="0">
                        <a:solidFill>
                          <a:schemeClr val="dk1"/>
                        </a:solidFill>
                        <a:highlight>
                          <a:srgbClr val="FFFF00"/>
                        </a:highlight>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10482356"/>
                  </a:ext>
                </a:extLst>
              </a:tr>
            </a:tbl>
          </a:graphicData>
        </a:graphic>
      </p:graphicFrame>
      <p:grpSp>
        <p:nvGrpSpPr>
          <p:cNvPr id="15" name="Group 14">
            <a:extLst>
              <a:ext uri="{FF2B5EF4-FFF2-40B4-BE49-F238E27FC236}">
                <a16:creationId xmlns:a16="http://schemas.microsoft.com/office/drawing/2014/main" id="{CBE4084B-2C13-BCEC-BF0B-7E95F5920B00}"/>
              </a:ext>
            </a:extLst>
          </p:cNvPr>
          <p:cNvGrpSpPr/>
          <p:nvPr/>
        </p:nvGrpSpPr>
        <p:grpSpPr>
          <a:xfrm>
            <a:off x="726756" y="2018665"/>
            <a:ext cx="2473644" cy="646331"/>
            <a:chOff x="700641" y="2493699"/>
            <a:chExt cx="2473644" cy="646331"/>
          </a:xfrm>
        </p:grpSpPr>
        <p:cxnSp>
          <p:nvCxnSpPr>
            <p:cNvPr id="16" name="Straight Connector 15">
              <a:extLst>
                <a:ext uri="{FF2B5EF4-FFF2-40B4-BE49-F238E27FC236}">
                  <a16:creationId xmlns:a16="http://schemas.microsoft.com/office/drawing/2014/main" id="{C2A3B311-501A-065A-D955-08CAF32B62EF}"/>
                </a:ext>
              </a:extLst>
            </p:cNvPr>
            <p:cNvCxnSpPr/>
            <p:nvPr/>
          </p:nvCxnSpPr>
          <p:spPr>
            <a:xfrm flipH="1">
              <a:off x="700641" y="2559418"/>
              <a:ext cx="0" cy="514894"/>
            </a:xfrm>
            <a:prstGeom prst="line">
              <a:avLst/>
            </a:prstGeom>
            <a:ln w="38100">
              <a:solidFill>
                <a:srgbClr val="75B549"/>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3862D16-C4C1-ED1D-5BF2-F48479697FAC}"/>
                </a:ext>
              </a:extLst>
            </p:cNvPr>
            <p:cNvSpPr txBox="1"/>
            <p:nvPr/>
          </p:nvSpPr>
          <p:spPr>
            <a:xfrm>
              <a:off x="812401" y="2493699"/>
              <a:ext cx="2361884" cy="646331"/>
            </a:xfrm>
            <a:prstGeom prst="rect">
              <a:avLst/>
            </a:prstGeom>
            <a:noFill/>
            <a:ln>
              <a:noFill/>
            </a:ln>
          </p:spPr>
          <p:txBody>
            <a:bodyPr wrap="square" rtlCol="0">
              <a:noAutofit/>
            </a:bodyPr>
            <a:lstStyle/>
            <a:p>
              <a:pPr rtl="0"/>
              <a:r>
                <a:rPr lang="tr" sz="1800" b="1" i="0" u="none" strike="noStrike">
                  <a:solidFill>
                    <a:srgbClr val="75B549"/>
                  </a:solidFill>
                  <a:highlight>
                    <a:srgbClr val="000000">
                      <a:alpha val="0"/>
                    </a:srgbClr>
                  </a:highlight>
                  <a:latin typeface="Calibri"/>
                </a:rPr>
                <a:t>Verimli kent ile ne kastediliyor?</a:t>
              </a:r>
            </a:p>
          </p:txBody>
        </p:sp>
      </p:grpSp>
      <p:grpSp>
        <p:nvGrpSpPr>
          <p:cNvPr id="18" name="Group 17">
            <a:extLst>
              <a:ext uri="{FF2B5EF4-FFF2-40B4-BE49-F238E27FC236}">
                <a16:creationId xmlns:a16="http://schemas.microsoft.com/office/drawing/2014/main" id="{0BCE739C-7DDD-2E2F-514E-93AB982557F0}"/>
              </a:ext>
            </a:extLst>
          </p:cNvPr>
          <p:cNvGrpSpPr/>
          <p:nvPr/>
        </p:nvGrpSpPr>
        <p:grpSpPr>
          <a:xfrm>
            <a:off x="726756" y="3909194"/>
            <a:ext cx="2177698" cy="646331"/>
            <a:chOff x="700641" y="2493699"/>
            <a:chExt cx="2177698" cy="646331"/>
          </a:xfrm>
        </p:grpSpPr>
        <p:cxnSp>
          <p:nvCxnSpPr>
            <p:cNvPr id="19" name="Straight Connector 18">
              <a:extLst>
                <a:ext uri="{FF2B5EF4-FFF2-40B4-BE49-F238E27FC236}">
                  <a16:creationId xmlns:a16="http://schemas.microsoft.com/office/drawing/2014/main" id="{134A2E0E-5575-771F-DD6D-C4C280F025E3}"/>
                </a:ext>
              </a:extLst>
            </p:cNvPr>
            <p:cNvCxnSpPr/>
            <p:nvPr/>
          </p:nvCxnSpPr>
          <p:spPr>
            <a:xfrm flipH="1">
              <a:off x="700641" y="2559418"/>
              <a:ext cx="0" cy="514894"/>
            </a:xfrm>
            <a:prstGeom prst="line">
              <a:avLst/>
            </a:prstGeom>
            <a:ln w="38100">
              <a:solidFill>
                <a:srgbClr val="55C3CF"/>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0980D64-2A81-9320-F29D-460EDE8BF00D}"/>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55C3CF"/>
                  </a:solidFill>
                  <a:highlight>
                    <a:srgbClr val="000000">
                      <a:alpha val="0"/>
                    </a:srgbClr>
                  </a:highlight>
                  <a:latin typeface="Calibri"/>
                </a:rPr>
                <a:t>Hareketlilikle ilgili amaçlar/hedefler</a:t>
              </a:r>
              <a:endParaRPr lang="lt-LT" b="1">
                <a:solidFill>
                  <a:srgbClr val="55C3CF"/>
                </a:solidFill>
              </a:endParaRPr>
            </a:p>
          </p:txBody>
        </p:sp>
      </p:grpSp>
      <p:grpSp>
        <p:nvGrpSpPr>
          <p:cNvPr id="21" name="Group 20">
            <a:extLst>
              <a:ext uri="{FF2B5EF4-FFF2-40B4-BE49-F238E27FC236}">
                <a16:creationId xmlns:a16="http://schemas.microsoft.com/office/drawing/2014/main" id="{689F2409-F2FF-E69F-E805-65725E833427}"/>
              </a:ext>
            </a:extLst>
          </p:cNvPr>
          <p:cNvGrpSpPr/>
          <p:nvPr/>
        </p:nvGrpSpPr>
        <p:grpSpPr>
          <a:xfrm>
            <a:off x="4284062" y="3974913"/>
            <a:ext cx="2177698" cy="646331"/>
            <a:chOff x="700641" y="2493699"/>
            <a:chExt cx="2177698" cy="646331"/>
          </a:xfrm>
        </p:grpSpPr>
        <p:cxnSp>
          <p:nvCxnSpPr>
            <p:cNvPr id="22" name="Straight Connector 21">
              <a:extLst>
                <a:ext uri="{FF2B5EF4-FFF2-40B4-BE49-F238E27FC236}">
                  <a16:creationId xmlns:a16="http://schemas.microsoft.com/office/drawing/2014/main" id="{7BADCAF8-64CD-0167-7E67-154773F7AEBE}"/>
                </a:ext>
              </a:extLst>
            </p:cNvPr>
            <p:cNvCxnSpPr/>
            <p:nvPr/>
          </p:nvCxnSpPr>
          <p:spPr>
            <a:xfrm flipH="1">
              <a:off x="700641" y="2559418"/>
              <a:ext cx="0" cy="514894"/>
            </a:xfrm>
            <a:prstGeom prst="line">
              <a:avLst/>
            </a:prstGeom>
            <a:ln w="38100">
              <a:solidFill>
                <a:srgbClr val="D4972A"/>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9A2B44B-5B5E-7AD1-0133-72C32E764930}"/>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D4972A"/>
                  </a:solidFill>
                  <a:highlight>
                    <a:srgbClr val="000000">
                      <a:alpha val="0"/>
                    </a:srgbClr>
                  </a:highlight>
                  <a:latin typeface="Calibri"/>
                </a:rPr>
                <a:t>Hareketlilikle ilgili göstergeler</a:t>
              </a:r>
              <a:endParaRPr lang="lt-LT" b="1">
                <a:solidFill>
                  <a:srgbClr val="D4972A"/>
                </a:solidFill>
              </a:endParaRPr>
            </a:p>
          </p:txBody>
        </p:sp>
      </p:grpSp>
      <p:graphicFrame>
        <p:nvGraphicFramePr>
          <p:cNvPr id="24" name="Table 2">
            <a:extLst>
              <a:ext uri="{FF2B5EF4-FFF2-40B4-BE49-F238E27FC236}">
                <a16:creationId xmlns:a16="http://schemas.microsoft.com/office/drawing/2014/main" id="{2F67B4C7-5481-9DFB-E612-CF82A0549A27}"/>
              </a:ext>
            </a:extLst>
          </p:cNvPr>
          <p:cNvGraphicFramePr>
            <a:graphicFrameLocks noGrp="1"/>
          </p:cNvGraphicFramePr>
          <p:nvPr>
            <p:extLst>
              <p:ext uri="{D42A27DB-BD31-4B8C-83A1-F6EECF244321}">
                <p14:modId xmlns:p14="http://schemas.microsoft.com/office/powerpoint/2010/main" val="3921014640"/>
              </p:ext>
            </p:extLst>
          </p:nvPr>
        </p:nvGraphicFramePr>
        <p:xfrm>
          <a:off x="600457" y="4293812"/>
          <a:ext cx="11337543" cy="2189480"/>
        </p:xfrm>
        <a:graphic>
          <a:graphicData uri="http://schemas.openxmlformats.org/drawingml/2006/table">
            <a:tbl>
              <a:tblPr firstRow="1" bandRow="1">
                <a:tableStyleId>{5C22544A-7EE6-4342-B048-85BDC9FD1C3A}</a:tableStyleId>
              </a:tblPr>
              <a:tblGrid>
                <a:gridCol w="3565143">
                  <a:extLst>
                    <a:ext uri="{9D8B030D-6E8A-4147-A177-3AD203B41FA5}">
                      <a16:colId xmlns:a16="http://schemas.microsoft.com/office/drawing/2014/main" val="2034179391"/>
                    </a:ext>
                  </a:extLst>
                </a:gridCol>
                <a:gridCol w="7772400">
                  <a:extLst>
                    <a:ext uri="{9D8B030D-6E8A-4147-A177-3AD203B41FA5}">
                      <a16:colId xmlns:a16="http://schemas.microsoft.com/office/drawing/2014/main" val="1494058946"/>
                    </a:ext>
                  </a:extLst>
                </a:gridCol>
              </a:tblGrid>
              <a:tr h="0">
                <a:tc>
                  <a:txBody>
                    <a:bodyPr/>
                    <a:lstStyle/>
                    <a:p>
                      <a:pPr marL="0" indent="0" algn="just" defTabSz="914400" rtl="0" eaLnBrk="1" latinLnBrk="0" hangingPunct="1">
                        <a:spcAft>
                          <a:spcPts val="800"/>
                        </a:spcAft>
                        <a:buFont typeface="Arial" panose="020B0604020202020204" pitchFamily="34" charset="0"/>
                        <a:buNone/>
                        <a:tabLst>
                          <a:tab pos="4664075" algn="l"/>
                        </a:tabLst>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0" indent="0" algn="l" defTabSz="914400" rtl="0" eaLnBrk="1" latinLnBrk="0" hangingPunct="1">
                        <a:spcAft>
                          <a:spcPts val="800"/>
                        </a:spcAft>
                        <a:buFont typeface="Arial" panose="020B0604020202020204" pitchFamily="34" charset="0"/>
                        <a:buNone/>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62029371"/>
                  </a:ext>
                </a:extLst>
              </a:tr>
              <a:tr h="1179742">
                <a:tc>
                  <a:txBody>
                    <a:bodyPr/>
                    <a:lstStyle/>
                    <a:p>
                      <a:pPr marL="285750" marR="0" lvl="0" indent="-285750" algn="l" defTabSz="914400" rtl="0" eaLnBrk="1" fontAlgn="auto" latinLnBrk="0" hangingPunct="1">
                        <a:lnSpc>
                          <a:spcPct val="100000"/>
                        </a:lnSpc>
                        <a:spcBef>
                          <a:spcPct val="0"/>
                        </a:spcBef>
                        <a:spcAft>
                          <a:spcPts val="8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Verimli İşe Gidip Gelme</a:t>
                      </a:r>
                    </a:p>
                    <a:p>
                      <a:pPr marL="285750" marR="0" lvl="0" indent="-285750" algn="l" defTabSz="914400" rtl="0" eaLnBrk="1" fontAlgn="auto" latinLnBrk="0" hangingPunct="1">
                        <a:lnSpc>
                          <a:spcPct val="100000"/>
                        </a:lnSpc>
                        <a:spcBef>
                          <a:spcPct val="0"/>
                        </a:spcBef>
                        <a:spcAft>
                          <a:spcPts val="8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Trafik tıkanıklığının azaltılması (tıkanıklık fiyatlandırması, talep yönetimi)</a:t>
                      </a:r>
                    </a:p>
                    <a:p>
                      <a:pPr marL="285750" marR="0" lvl="0" indent="-285750" algn="l" defTabSz="914400" rtl="0" eaLnBrk="1" fontAlgn="auto" latinLnBrk="0" hangingPunct="1">
                        <a:lnSpc>
                          <a:spcPct val="100000"/>
                        </a:lnSpc>
                        <a:spcBef>
                          <a:spcPct val="0"/>
                        </a:spcBef>
                        <a:spcAft>
                          <a:spcPts val="8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Ulaşımda enerji verimliliği</a:t>
                      </a:r>
                    </a:p>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Sürdürülebilir kentsel lojistik</a:t>
                      </a:r>
                    </a:p>
                    <a:p>
                      <a:pPr marL="285750" indent="-285750" algn="l" defTabSz="914400" rtl="0" eaLnBrk="1" latinLnBrk="0" hangingPunct="1">
                        <a:spcAft>
                          <a:spcPts val="800"/>
                        </a:spcAft>
                        <a:buFont typeface="Arial" panose="020B0604020202020204" pitchFamily="34" charset="0"/>
                        <a:buChar char="•"/>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Ortalama işe gidip gelme süresi</a:t>
                      </a: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İşe gidip gelmek için toplu taşıma araçlarını veya aktif ulaşım modlarını kullanan kişilerin yüzdesi</a:t>
                      </a:r>
                      <a:endParaRPr lang="lt-LT" sz="1500" kern="1200" noProof="0">
                        <a:solidFill>
                          <a:schemeClr val="dk1"/>
                        </a:solidFill>
                        <a:latin typeface="+mn-lt"/>
                        <a:ea typeface="+mn-ea"/>
                        <a:cs typeface="+mn-cs"/>
                      </a:endParaRP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Yoğun olmayan saatlerdeki seyahatlere (özel karayolu trafiği) ve optimum toplu taşıma seyahat süresine (toplu taşıma) kıyasla yoğun saatlerde karayolu trafiğinde ve toplu taşımada yaşanan gecikmeler. </a:t>
                      </a:r>
                      <a:endParaRPr lang="lt-LT" sz="1500" kern="1200" noProof="0">
                        <a:solidFill>
                          <a:schemeClr val="dk1"/>
                        </a:solidFill>
                        <a:latin typeface="+mn-lt"/>
                        <a:ea typeface="+mn-ea"/>
                        <a:cs typeface="+mn-cs"/>
                      </a:endParaRP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Yük lojistiğinin verimliliği</a:t>
                      </a:r>
                      <a:endParaRPr lang="en-GB" sz="1500" kern="1200" noProof="0">
                        <a:solidFill>
                          <a:schemeClr val="dk1"/>
                        </a:solidFill>
                        <a:highlight>
                          <a:srgbClr val="FFFF00"/>
                        </a:highlight>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15179949"/>
                  </a:ext>
                </a:extLst>
              </a:tr>
            </a:tbl>
          </a:graphicData>
        </a:graphic>
      </p:graphicFrame>
      <p:pic>
        <p:nvPicPr>
          <p:cNvPr id="9218" name="Picture 2" descr="Brno centre a model for productive city living">
            <a:extLst>
              <a:ext uri="{FF2B5EF4-FFF2-40B4-BE49-F238E27FC236}">
                <a16:creationId xmlns:a16="http://schemas.microsoft.com/office/drawing/2014/main" id="{6AEE043B-BCB9-B6CE-D8FD-4896F0F999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4590" b="22981"/>
          <a:stretch>
            <a:fillRect/>
          </a:stretch>
        </p:blipFill>
        <p:spPr bwMode="auto">
          <a:xfrm>
            <a:off x="6492418" y="1985022"/>
            <a:ext cx="5598160" cy="174743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23563BE-16E6-5013-C3BB-2EC158DB65EE}"/>
              </a:ext>
            </a:extLst>
          </p:cNvPr>
          <p:cNvSpPr txBox="1"/>
          <p:nvPr/>
        </p:nvSpPr>
        <p:spPr>
          <a:xfrm>
            <a:off x="6366120" y="3788340"/>
            <a:ext cx="5673483" cy="461665"/>
          </a:xfrm>
          <a:prstGeom prst="rect">
            <a:avLst/>
          </a:prstGeom>
          <a:noFill/>
        </p:spPr>
        <p:txBody>
          <a:bodyPr wrap="square">
            <a:noAutofit/>
          </a:bodyPr>
          <a:lstStyle/>
          <a:p>
            <a:pPr algn="r" rtl="0"/>
            <a:r>
              <a:rPr lang="tr" sz="1200" b="0" i="1" u="none" strike="noStrike">
                <a:solidFill>
                  <a:srgbClr val="808080"/>
                </a:solidFill>
                <a:highlight>
                  <a:srgbClr val="000000">
                    <a:alpha val="0"/>
                  </a:srgbClr>
                </a:highlight>
                <a:latin typeface="Calibri"/>
              </a:rPr>
              <a:t>Görsel kaynağı: https://aasarchitecture.com/2017/01/brno-centre-model-productive-city-living-dutch-urban-solutions/</a:t>
            </a:r>
            <a:endParaRPr lang="lt-LT" sz="1200" i="1">
              <a:solidFill>
                <a:schemeClr val="bg1">
                  <a:lumMod val="50000"/>
                </a:schemeClr>
              </a:solidFill>
            </a:endParaRPr>
          </a:p>
        </p:txBody>
      </p:sp>
    </p:spTree>
    <p:extLst>
      <p:ext uri="{BB962C8B-B14F-4D97-AF65-F5344CB8AC3E}">
        <p14:creationId xmlns:p14="http://schemas.microsoft.com/office/powerpoint/2010/main" val="1431640900"/>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920CA804-A6B8-B226-8DD3-FCCB78510E39}"/>
              </a:ext>
            </a:extLst>
          </p:cNvPr>
          <p:cNvSpPr>
            <a:spLocks noGrp="1"/>
          </p:cNvSpPr>
          <p:nvPr>
            <p:ph type="title"/>
          </p:nvPr>
        </p:nvSpPr>
        <p:spPr>
          <a:xfrm>
            <a:off x="600457" y="655272"/>
            <a:ext cx="10860023" cy="1426464"/>
          </a:xfrm>
        </p:spPr>
        <p:txBody>
          <a:bodyPr>
            <a:noAutofit/>
          </a:bodyPr>
          <a:lstStyle/>
          <a:p>
            <a:pPr rtl="0">
              <a:tabLst>
                <a:tab pos="5922963" algn="l"/>
                <a:tab pos="8788400" algn="l"/>
              </a:tabLst>
            </a:pPr>
            <a:r>
              <a:rPr lang="tr" sz="3200" b="1" i="0" u="none" strike="noStrike">
                <a:highlight>
                  <a:srgbClr val="000000">
                    <a:alpha val="0"/>
                  </a:srgbClr>
                </a:highlight>
                <a:latin typeface="Calibri Light"/>
              </a:rPr>
              <a:t>Düşük karbonlu kent</a:t>
            </a:r>
            <a:br>
              <a:rPr lang="tr" sz="3200" b="1" i="0" u="none" strike="noStrike">
                <a:highlight>
                  <a:srgbClr val="000000">
                    <a:alpha val="0"/>
                  </a:srgbClr>
                </a:highlight>
                <a:latin typeface="Calibri Light"/>
              </a:rPr>
            </a:br>
            <a:r>
              <a:rPr lang="tr" sz="1400" b="1" i="0" u="none" strike="noStrike">
                <a:highlight>
                  <a:srgbClr val="000000">
                    <a:alpha val="0"/>
                  </a:srgbClr>
                </a:highlight>
                <a:latin typeface="Calibri Light"/>
              </a:rPr>
              <a:t>ve hareketlilik</a:t>
            </a:r>
            <a:endParaRPr lang="en-US" sz="1600" b="1"/>
          </a:p>
        </p:txBody>
      </p:sp>
      <p:sp>
        <p:nvSpPr>
          <p:cNvPr id="13" name="Slide Number Placeholder 1">
            <a:extLst>
              <a:ext uri="{FF2B5EF4-FFF2-40B4-BE49-F238E27FC236}">
                <a16:creationId xmlns:a16="http://schemas.microsoft.com/office/drawing/2014/main" id="{49B90477-7436-FF5B-E388-5CA2111BF3C6}"/>
              </a:ext>
            </a:extLst>
          </p:cNvPr>
          <p:cNvSpPr>
            <a:spLocks noGrp="1"/>
          </p:cNvSpPr>
          <p:nvPr>
            <p:ph type="sldNum" sz="quarter" idx="12"/>
          </p:nvPr>
        </p:nvSpPr>
        <p:spPr>
          <a:xfrm>
            <a:off x="11618259" y="6411412"/>
            <a:ext cx="421343" cy="365125"/>
          </a:xfrm>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highlight>
                  <a:srgbClr val="000000">
                    <a:alpha val="0"/>
                  </a:srgbClr>
                </a:highlight>
                <a:uLnTx/>
                <a:uFillTx/>
                <a:latin typeface="Calibri"/>
                <a:ea typeface="+mn-ea"/>
                <a:cs typeface="+mn-cs"/>
              </a:rPr>
              <a:t>15</a:t>
            </a: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8" name="Table 2">
            <a:extLst>
              <a:ext uri="{FF2B5EF4-FFF2-40B4-BE49-F238E27FC236}">
                <a16:creationId xmlns:a16="http://schemas.microsoft.com/office/drawing/2014/main" id="{2165BC07-1FD6-35EE-2195-161A7E27534B}"/>
              </a:ext>
            </a:extLst>
          </p:cNvPr>
          <p:cNvGraphicFramePr>
            <a:graphicFrameLocks noGrp="1"/>
          </p:cNvGraphicFramePr>
          <p:nvPr>
            <p:extLst>
              <p:ext uri="{D42A27DB-BD31-4B8C-83A1-F6EECF244321}">
                <p14:modId xmlns:p14="http://schemas.microsoft.com/office/powerpoint/2010/main" val="1840327934"/>
              </p:ext>
            </p:extLst>
          </p:nvPr>
        </p:nvGraphicFramePr>
        <p:xfrm>
          <a:off x="600457" y="1979603"/>
          <a:ext cx="6048534" cy="1947237"/>
        </p:xfrm>
        <a:graphic>
          <a:graphicData uri="http://schemas.openxmlformats.org/drawingml/2006/table">
            <a:tbl>
              <a:tblPr firstRow="1" bandRow="1">
                <a:tableStyleId>{5C22544A-7EE6-4342-B048-85BDC9FD1C3A}</a:tableStyleId>
              </a:tblPr>
              <a:tblGrid>
                <a:gridCol w="6048534">
                  <a:extLst>
                    <a:ext uri="{9D8B030D-6E8A-4147-A177-3AD203B41FA5}">
                      <a16:colId xmlns:a16="http://schemas.microsoft.com/office/drawing/2014/main" val="2034179391"/>
                    </a:ext>
                  </a:extLst>
                </a:gridCol>
              </a:tblGrid>
              <a:tr h="712797">
                <a:tc>
                  <a:txBody>
                    <a:bodyPr/>
                    <a:lstStyle/>
                    <a:p>
                      <a:endParaRPr lang="en-US"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95785216"/>
                  </a:ext>
                </a:extLst>
              </a:tr>
              <a:tr h="1097280">
                <a:tc>
                  <a:txBody>
                    <a:bodyPr/>
                    <a:lstStyle/>
                    <a:p>
                      <a:pPr marL="0" indent="0" algn="just" defTabSz="914400" rtl="0" eaLnBrk="1" latinLnBrk="0" hangingPunct="1">
                        <a:spcAft>
                          <a:spcPts val="800"/>
                        </a:spcAft>
                        <a:buFont typeface="Arial" panose="020B0604020202020204" pitchFamily="34" charset="0"/>
                        <a:buNone/>
                        <a:tabLst>
                          <a:tab pos="4664075" algn="l"/>
                        </a:tabLst>
                      </a:pPr>
                      <a:r>
                        <a:rPr lang="tr" sz="1500" b="0" i="0" u="none" strike="noStrike" kern="1200" noProof="0">
                          <a:solidFill>
                            <a:srgbClr val="000000"/>
                          </a:solidFill>
                          <a:highlight>
                            <a:srgbClr val="000000">
                              <a:alpha val="0"/>
                            </a:srgbClr>
                          </a:highlight>
                          <a:latin typeface="Calibri"/>
                          <a:ea typeface="+mn-ea"/>
                          <a:cs typeface="+mn-cs"/>
                        </a:rPr>
                        <a:t>Düşük karbonlu bir kent, karbon emisyonlarını azaltmak ve çevresel etkisini en aza indirmek için aktif olarak çalışan bir kenti ifade eder. Ulaşımın sera gazı emisyonlarına katkıda bulunmada oynadığı önemli rolün farkındadır ve </a:t>
                      </a:r>
                      <a:r>
                        <a:rPr lang="tr" sz="1500" b="1" i="0" u="none" strike="noStrike" kern="1200" noProof="0">
                          <a:solidFill>
                            <a:srgbClr val="000000"/>
                          </a:solidFill>
                          <a:highlight>
                            <a:srgbClr val="000000">
                              <a:alpha val="0"/>
                            </a:srgbClr>
                          </a:highlight>
                          <a:latin typeface="Calibri"/>
                          <a:ea typeface="+mn-ea"/>
                          <a:cs typeface="+mn-cs"/>
                        </a:rPr>
                        <a:t>çevre dostu, enerji açısından verimli ve fosil yakıtlara daha az bağımlı bir hareketlilik sistemi geliştirmeye çalışır</a:t>
                      </a:r>
                      <a:r>
                        <a:rPr lang="tr" sz="1500" b="0" i="0" u="none" strike="noStrike" kern="1200" noProof="0">
                          <a:solidFill>
                            <a:srgbClr val="000000"/>
                          </a:solidFill>
                          <a:highlight>
                            <a:srgbClr val="000000">
                              <a:alpha val="0"/>
                            </a:srgbClr>
                          </a:highlight>
                          <a:latin typeface="Calibri"/>
                          <a:ea typeface="+mn-ea"/>
                          <a:cs typeface="+mn-cs"/>
                        </a:rPr>
                        <a:t>.</a:t>
                      </a:r>
                      <a:endParaRPr lang="en-US" sz="1500" b="1" kern="1200" noProof="0">
                        <a:solidFill>
                          <a:schemeClr val="dk1"/>
                        </a:solidFill>
                        <a:highlight>
                          <a:srgbClr val="FFFF00"/>
                        </a:highlight>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10482356"/>
                  </a:ext>
                </a:extLst>
              </a:tr>
            </a:tbl>
          </a:graphicData>
        </a:graphic>
      </p:graphicFrame>
      <p:grpSp>
        <p:nvGrpSpPr>
          <p:cNvPr id="15" name="Group 14">
            <a:extLst>
              <a:ext uri="{FF2B5EF4-FFF2-40B4-BE49-F238E27FC236}">
                <a16:creationId xmlns:a16="http://schemas.microsoft.com/office/drawing/2014/main" id="{CBE4084B-2C13-BCEC-BF0B-7E95F5920B00}"/>
              </a:ext>
            </a:extLst>
          </p:cNvPr>
          <p:cNvGrpSpPr/>
          <p:nvPr/>
        </p:nvGrpSpPr>
        <p:grpSpPr>
          <a:xfrm>
            <a:off x="726756" y="2018665"/>
            <a:ext cx="2473644" cy="646331"/>
            <a:chOff x="700641" y="2493699"/>
            <a:chExt cx="2473644" cy="646331"/>
          </a:xfrm>
        </p:grpSpPr>
        <p:cxnSp>
          <p:nvCxnSpPr>
            <p:cNvPr id="16" name="Straight Connector 15">
              <a:extLst>
                <a:ext uri="{FF2B5EF4-FFF2-40B4-BE49-F238E27FC236}">
                  <a16:creationId xmlns:a16="http://schemas.microsoft.com/office/drawing/2014/main" id="{C2A3B311-501A-065A-D955-08CAF32B62EF}"/>
                </a:ext>
              </a:extLst>
            </p:cNvPr>
            <p:cNvCxnSpPr/>
            <p:nvPr/>
          </p:nvCxnSpPr>
          <p:spPr>
            <a:xfrm flipH="1">
              <a:off x="700641" y="2559418"/>
              <a:ext cx="0" cy="514894"/>
            </a:xfrm>
            <a:prstGeom prst="line">
              <a:avLst/>
            </a:prstGeom>
            <a:ln w="38100">
              <a:solidFill>
                <a:srgbClr val="75B549"/>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3862D16-C4C1-ED1D-5BF2-F48479697FAC}"/>
                </a:ext>
              </a:extLst>
            </p:cNvPr>
            <p:cNvSpPr txBox="1"/>
            <p:nvPr/>
          </p:nvSpPr>
          <p:spPr>
            <a:xfrm>
              <a:off x="812401" y="2493699"/>
              <a:ext cx="2361884" cy="646331"/>
            </a:xfrm>
            <a:prstGeom prst="rect">
              <a:avLst/>
            </a:prstGeom>
            <a:noFill/>
            <a:ln>
              <a:noFill/>
            </a:ln>
          </p:spPr>
          <p:txBody>
            <a:bodyPr wrap="square" rtlCol="0">
              <a:noAutofit/>
            </a:bodyPr>
            <a:lstStyle/>
            <a:p>
              <a:pPr rtl="0"/>
              <a:r>
                <a:rPr lang="tr" sz="1800" b="1" i="0" u="none" strike="noStrike">
                  <a:solidFill>
                    <a:srgbClr val="75B549"/>
                  </a:solidFill>
                  <a:highlight>
                    <a:srgbClr val="000000">
                      <a:alpha val="0"/>
                    </a:srgbClr>
                  </a:highlight>
                  <a:latin typeface="Calibri"/>
                </a:rPr>
                <a:t>Düşük karbonlu kent ile ne kastediliyor?</a:t>
              </a:r>
            </a:p>
          </p:txBody>
        </p:sp>
      </p:grpSp>
      <p:grpSp>
        <p:nvGrpSpPr>
          <p:cNvPr id="18" name="Group 17">
            <a:extLst>
              <a:ext uri="{FF2B5EF4-FFF2-40B4-BE49-F238E27FC236}">
                <a16:creationId xmlns:a16="http://schemas.microsoft.com/office/drawing/2014/main" id="{0BCE739C-7DDD-2E2F-514E-93AB982557F0}"/>
              </a:ext>
            </a:extLst>
          </p:cNvPr>
          <p:cNvGrpSpPr/>
          <p:nvPr/>
        </p:nvGrpSpPr>
        <p:grpSpPr>
          <a:xfrm>
            <a:off x="726756" y="4042196"/>
            <a:ext cx="2177698" cy="646331"/>
            <a:chOff x="700641" y="2493699"/>
            <a:chExt cx="2177698" cy="646331"/>
          </a:xfrm>
        </p:grpSpPr>
        <p:cxnSp>
          <p:nvCxnSpPr>
            <p:cNvPr id="19" name="Straight Connector 18">
              <a:extLst>
                <a:ext uri="{FF2B5EF4-FFF2-40B4-BE49-F238E27FC236}">
                  <a16:creationId xmlns:a16="http://schemas.microsoft.com/office/drawing/2014/main" id="{134A2E0E-5575-771F-DD6D-C4C280F025E3}"/>
                </a:ext>
              </a:extLst>
            </p:cNvPr>
            <p:cNvCxnSpPr/>
            <p:nvPr/>
          </p:nvCxnSpPr>
          <p:spPr>
            <a:xfrm flipH="1">
              <a:off x="700641" y="2559418"/>
              <a:ext cx="0" cy="514894"/>
            </a:xfrm>
            <a:prstGeom prst="line">
              <a:avLst/>
            </a:prstGeom>
            <a:ln w="38100">
              <a:solidFill>
                <a:srgbClr val="55C3CF"/>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0980D64-2A81-9320-F29D-460EDE8BF00D}"/>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55C3CF"/>
                  </a:solidFill>
                  <a:highlight>
                    <a:srgbClr val="000000">
                      <a:alpha val="0"/>
                    </a:srgbClr>
                  </a:highlight>
                  <a:latin typeface="Calibri"/>
                </a:rPr>
                <a:t>Hareketlilikle ilgili amaçlar/hedefler</a:t>
              </a:r>
              <a:endParaRPr lang="lt-LT" b="1">
                <a:solidFill>
                  <a:srgbClr val="55C3CF"/>
                </a:solidFill>
              </a:endParaRPr>
            </a:p>
          </p:txBody>
        </p:sp>
      </p:grpSp>
      <p:grpSp>
        <p:nvGrpSpPr>
          <p:cNvPr id="21" name="Group 20">
            <a:extLst>
              <a:ext uri="{FF2B5EF4-FFF2-40B4-BE49-F238E27FC236}">
                <a16:creationId xmlns:a16="http://schemas.microsoft.com/office/drawing/2014/main" id="{689F2409-F2FF-E69F-E805-65725E833427}"/>
              </a:ext>
            </a:extLst>
          </p:cNvPr>
          <p:cNvGrpSpPr/>
          <p:nvPr/>
        </p:nvGrpSpPr>
        <p:grpSpPr>
          <a:xfrm>
            <a:off x="4284062" y="4107915"/>
            <a:ext cx="2177698" cy="646331"/>
            <a:chOff x="700641" y="2493699"/>
            <a:chExt cx="2177698" cy="646331"/>
          </a:xfrm>
        </p:grpSpPr>
        <p:cxnSp>
          <p:nvCxnSpPr>
            <p:cNvPr id="22" name="Straight Connector 21">
              <a:extLst>
                <a:ext uri="{FF2B5EF4-FFF2-40B4-BE49-F238E27FC236}">
                  <a16:creationId xmlns:a16="http://schemas.microsoft.com/office/drawing/2014/main" id="{7BADCAF8-64CD-0167-7E67-154773F7AEBE}"/>
                </a:ext>
              </a:extLst>
            </p:cNvPr>
            <p:cNvCxnSpPr/>
            <p:nvPr/>
          </p:nvCxnSpPr>
          <p:spPr>
            <a:xfrm flipH="1">
              <a:off x="700641" y="2559418"/>
              <a:ext cx="0" cy="514894"/>
            </a:xfrm>
            <a:prstGeom prst="line">
              <a:avLst/>
            </a:prstGeom>
            <a:ln w="38100">
              <a:solidFill>
                <a:srgbClr val="D4972A"/>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9A2B44B-5B5E-7AD1-0133-72C32E764930}"/>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D4972A"/>
                  </a:solidFill>
                  <a:highlight>
                    <a:srgbClr val="000000">
                      <a:alpha val="0"/>
                    </a:srgbClr>
                  </a:highlight>
                  <a:latin typeface="Calibri"/>
                </a:rPr>
                <a:t>Hareketlilikle ilgili göstergeler</a:t>
              </a:r>
              <a:endParaRPr lang="lt-LT" b="1">
                <a:solidFill>
                  <a:srgbClr val="D4972A"/>
                </a:solidFill>
              </a:endParaRPr>
            </a:p>
          </p:txBody>
        </p:sp>
      </p:grpSp>
      <p:graphicFrame>
        <p:nvGraphicFramePr>
          <p:cNvPr id="24" name="Table 2">
            <a:extLst>
              <a:ext uri="{FF2B5EF4-FFF2-40B4-BE49-F238E27FC236}">
                <a16:creationId xmlns:a16="http://schemas.microsoft.com/office/drawing/2014/main" id="{2F67B4C7-5481-9DFB-E612-CF82A0549A27}"/>
              </a:ext>
            </a:extLst>
          </p:cNvPr>
          <p:cNvGraphicFramePr>
            <a:graphicFrameLocks noGrp="1"/>
          </p:cNvGraphicFramePr>
          <p:nvPr>
            <p:extLst>
              <p:ext uri="{D42A27DB-BD31-4B8C-83A1-F6EECF244321}">
                <p14:modId xmlns:p14="http://schemas.microsoft.com/office/powerpoint/2010/main" val="658134423"/>
              </p:ext>
            </p:extLst>
          </p:nvPr>
        </p:nvGraphicFramePr>
        <p:xfrm>
          <a:off x="600457" y="4426814"/>
          <a:ext cx="11337543" cy="2087880"/>
        </p:xfrm>
        <a:graphic>
          <a:graphicData uri="http://schemas.openxmlformats.org/drawingml/2006/table">
            <a:tbl>
              <a:tblPr firstRow="1" bandRow="1">
                <a:tableStyleId>{5C22544A-7EE6-4342-B048-85BDC9FD1C3A}</a:tableStyleId>
              </a:tblPr>
              <a:tblGrid>
                <a:gridCol w="3565143">
                  <a:extLst>
                    <a:ext uri="{9D8B030D-6E8A-4147-A177-3AD203B41FA5}">
                      <a16:colId xmlns:a16="http://schemas.microsoft.com/office/drawing/2014/main" val="2034179391"/>
                    </a:ext>
                  </a:extLst>
                </a:gridCol>
                <a:gridCol w="7772400">
                  <a:extLst>
                    <a:ext uri="{9D8B030D-6E8A-4147-A177-3AD203B41FA5}">
                      <a16:colId xmlns:a16="http://schemas.microsoft.com/office/drawing/2014/main" val="1494058946"/>
                    </a:ext>
                  </a:extLst>
                </a:gridCol>
              </a:tblGrid>
              <a:tr h="174281">
                <a:tc>
                  <a:txBody>
                    <a:bodyPr/>
                    <a:lstStyle/>
                    <a:p>
                      <a:pPr marL="0" indent="0" algn="just" defTabSz="914400" rtl="0" eaLnBrk="1" latinLnBrk="0" hangingPunct="1">
                        <a:spcAft>
                          <a:spcPts val="800"/>
                        </a:spcAft>
                        <a:buFont typeface="Arial" panose="020B0604020202020204" pitchFamily="34" charset="0"/>
                        <a:buNone/>
                        <a:tabLst>
                          <a:tab pos="4664075" algn="l"/>
                        </a:tabLst>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0" indent="0" algn="l" defTabSz="914400" rtl="0" eaLnBrk="1" latinLnBrk="0" hangingPunct="1">
                        <a:spcAft>
                          <a:spcPts val="800"/>
                        </a:spcAft>
                        <a:buFont typeface="Arial" panose="020B0604020202020204" pitchFamily="34" charset="0"/>
                        <a:buNone/>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62029371"/>
                  </a:ext>
                </a:extLst>
              </a:tr>
              <a:tr h="1179742">
                <a:tc>
                  <a:txBody>
                    <a:bodyPr/>
                    <a:lstStyle/>
                    <a:p>
                      <a:pPr marL="285750" marR="0" lvl="0" indent="-285750" algn="l" defTabSz="914400" rtl="0" eaLnBrk="1" fontAlgn="auto" latinLnBrk="0" hangingPunct="1">
                        <a:lnSpc>
                          <a:spcPct val="100000"/>
                        </a:lnSpc>
                        <a:spcBef>
                          <a:spcPct val="0"/>
                        </a:spcBef>
                        <a:spcAft>
                          <a:spcPts val="8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Ulaşımın elektrifikasyonu</a:t>
                      </a:r>
                    </a:p>
                    <a:p>
                      <a:pPr marL="285750" marR="0" lvl="0" indent="-285750" algn="l" defTabSz="914400" rtl="0" eaLnBrk="1" fontAlgn="auto" latinLnBrk="0" hangingPunct="1">
                        <a:lnSpc>
                          <a:spcPct val="100000"/>
                        </a:lnSpc>
                        <a:spcBef>
                          <a:spcPct val="0"/>
                        </a:spcBef>
                        <a:spcAft>
                          <a:spcPts val="8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Yeşil toplu taşıma</a:t>
                      </a:r>
                    </a:p>
                    <a:p>
                      <a:pPr marL="285750" marR="0" lvl="0" indent="-285750" algn="l" defTabSz="914400" rtl="0" eaLnBrk="1" fontAlgn="auto" latinLnBrk="0" hangingPunct="1">
                        <a:lnSpc>
                          <a:spcPct val="100000"/>
                        </a:lnSpc>
                        <a:spcBef>
                          <a:spcPct val="0"/>
                        </a:spcBef>
                        <a:spcAft>
                          <a:spcPts val="8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Sürdürülebilir kentsel lojistik (son kilometre teslimatı, yük konsolidasyon merkezleri)</a:t>
                      </a:r>
                    </a:p>
                    <a:p>
                      <a:pPr marL="285750" marR="0" lvl="0" indent="-285750" algn="l" defTabSz="914400" rtl="0" eaLnBrk="1" fontAlgn="auto" latinLnBrk="0" hangingPunct="1">
                        <a:lnSpc>
                          <a:spcPct val="100000"/>
                        </a:lnSpc>
                        <a:spcBef>
                          <a:spcPct val="0"/>
                        </a:spcBef>
                        <a:spcAft>
                          <a:spcPts val="8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Karbon emisyonunun azaltılması</a:t>
                      </a: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Toplam araç filosundaki elektrikli araç yüzdesi</a:t>
                      </a:r>
                      <a:endParaRPr lang="lt-LT" sz="1500" kern="1200" noProof="0">
                        <a:solidFill>
                          <a:schemeClr val="dk1"/>
                        </a:solidFill>
                        <a:latin typeface="+mn-lt"/>
                        <a:ea typeface="+mn-ea"/>
                        <a:cs typeface="+mn-cs"/>
                      </a:endParaRP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Elektrikli otobüsler veya tramvaylar gibi düşük karbonlu toplu taşıma seçeneklerinin kullanımı ve ulaşılabilirliği</a:t>
                      </a:r>
                      <a:endParaRPr lang="lt-LT" sz="1500" kern="1200" noProof="0">
                        <a:solidFill>
                          <a:schemeClr val="dk1"/>
                        </a:solidFill>
                        <a:latin typeface="+mn-lt"/>
                        <a:ea typeface="+mn-ea"/>
                        <a:cs typeface="+mn-cs"/>
                      </a:endParaRP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Tüm kentsel alan yolcu ve yük taşımacılığı modları için sera gazı emisyonları</a:t>
                      </a:r>
                      <a:endParaRPr lang="en-GB" sz="1500" kern="1200" noProof="0">
                        <a:solidFill>
                          <a:schemeClr val="dk1"/>
                        </a:solidFill>
                        <a:highlight>
                          <a:srgbClr val="FFFF00"/>
                        </a:highlight>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15179949"/>
                  </a:ext>
                </a:extLst>
              </a:tr>
            </a:tbl>
          </a:graphicData>
        </a:graphic>
      </p:graphicFrame>
      <p:pic>
        <p:nvPicPr>
          <p:cNvPr id="8194" name="Picture 2" descr="MOLOC | Interreg Europe">
            <a:extLst>
              <a:ext uri="{FF2B5EF4-FFF2-40B4-BE49-F238E27FC236}">
                <a16:creationId xmlns:a16="http://schemas.microsoft.com/office/drawing/2014/main" id="{C82923D2-BF21-6EB7-5136-BDA37C67A5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3455" r="3307"/>
          <a:stretch>
            <a:fillRect/>
          </a:stretch>
        </p:blipFill>
        <p:spPr bwMode="auto">
          <a:xfrm>
            <a:off x="6648991" y="1844481"/>
            <a:ext cx="5390611" cy="202377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3E9EA6F-3697-CD8F-9969-3441D768641C}"/>
              </a:ext>
            </a:extLst>
          </p:cNvPr>
          <p:cNvSpPr txBox="1"/>
          <p:nvPr/>
        </p:nvSpPr>
        <p:spPr>
          <a:xfrm>
            <a:off x="6888482" y="3887097"/>
            <a:ext cx="5151122" cy="276999"/>
          </a:xfrm>
          <a:prstGeom prst="rect">
            <a:avLst/>
          </a:prstGeom>
          <a:noFill/>
        </p:spPr>
        <p:txBody>
          <a:bodyPr wrap="square">
            <a:noAutofit/>
          </a:bodyPr>
          <a:lstStyle/>
          <a:p>
            <a:pPr algn="r" rtl="0"/>
            <a:r>
              <a:rPr lang="tr" sz="1200" b="0" i="1" u="none" strike="noStrike">
                <a:solidFill>
                  <a:srgbClr val="808080"/>
                </a:solidFill>
                <a:highlight>
                  <a:srgbClr val="000000">
                    <a:alpha val="0"/>
                  </a:srgbClr>
                </a:highlight>
                <a:latin typeface="Calibri"/>
              </a:rPr>
              <a:t>Görsel kaynağı: https://projects2014-2020.interregeurope.eu/moloc/</a:t>
            </a:r>
            <a:endParaRPr lang="lt-LT" sz="1200" i="1">
              <a:solidFill>
                <a:schemeClr val="bg1">
                  <a:lumMod val="50000"/>
                </a:schemeClr>
              </a:solidFill>
            </a:endParaRPr>
          </a:p>
        </p:txBody>
      </p:sp>
    </p:spTree>
    <p:extLst>
      <p:ext uri="{BB962C8B-B14F-4D97-AF65-F5344CB8AC3E}">
        <p14:creationId xmlns:p14="http://schemas.microsoft.com/office/powerpoint/2010/main" val="313582045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A51EF46A-9456-E32E-543C-BF3C4B9BC616}"/>
              </a:ext>
            </a:extLst>
          </p:cNvPr>
          <p:cNvSpPr txBox="1"/>
          <p:nvPr/>
        </p:nvSpPr>
        <p:spPr>
          <a:xfrm>
            <a:off x="0" y="1848678"/>
            <a:ext cx="12192000" cy="2653748"/>
          </a:xfrm>
          <a:prstGeom prst="rect">
            <a:avLst/>
          </a:prstGeom>
          <a:solidFill>
            <a:schemeClr val="bg1"/>
          </a:solidFill>
          <a:effectLst>
            <a:outerShdw blurRad="50800" dist="38100" dir="5400000" algn="t" rotWithShape="0">
              <a:prstClr val="black">
                <a:alpha val="40000"/>
              </a:prstClr>
            </a:outerShdw>
          </a:effectLst>
        </p:spPr>
        <p:txBody>
          <a:bodyPr vert="horz" lIns="91440" tIns="45720" rIns="91440" bIns="45720" rtlCol="0" anchor="ctr" anchorCtr="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tr" sz="4400" b="1" i="0" u="none" strike="noStrike">
                <a:highlight>
                  <a:srgbClr val="000000">
                    <a:alpha val="0"/>
                  </a:srgbClr>
                </a:highlight>
                <a:latin typeface="Calibri"/>
                <a:cs typeface="Poppins"/>
              </a:rPr>
              <a:t>Alıştırma 1: Ankara için gelecek senaryolarının tanımlanması </a:t>
            </a:r>
            <a:endParaRPr lang="en-GB" sz="4400" b="1">
              <a:cs typeface="Poppins" panose="00000500000000000000" pitchFamily="2" charset="-70"/>
            </a:endParaRPr>
          </a:p>
        </p:txBody>
      </p:sp>
    </p:spTree>
    <p:extLst>
      <p:ext uri="{BB962C8B-B14F-4D97-AF65-F5344CB8AC3E}">
        <p14:creationId xmlns:p14="http://schemas.microsoft.com/office/powerpoint/2010/main" val="232844899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F95590E-4814-DAFF-1B69-B85BF2BE15B3}"/>
              </a:ext>
            </a:extLst>
          </p:cNvPr>
          <p:cNvSpPr txBox="1"/>
          <p:nvPr/>
        </p:nvSpPr>
        <p:spPr>
          <a:xfrm>
            <a:off x="1284888" y="1927455"/>
            <a:ext cx="10515601" cy="2258695"/>
          </a:xfrm>
          <a:prstGeom prst="rect">
            <a:avLst/>
          </a:prstGeom>
          <a:noFill/>
        </p:spPr>
        <p:txBody>
          <a:bodyPr wrap="square">
            <a:noAutofit/>
          </a:bodyPr>
          <a:lstStyle/>
          <a:p>
            <a:pPr marR="111760" lvl="0" algn="just" rtl="0">
              <a:lnSpc>
                <a:spcPct val="107000"/>
              </a:lnSpc>
              <a:spcAft>
                <a:spcPts val="2400"/>
              </a:spcAft>
              <a:buSzPts val="1200"/>
            </a:pPr>
            <a:r>
              <a:rPr lang="tr" sz="1800" b="1" i="0" u="none" strike="noStrike" kern="100">
                <a:highlight>
                  <a:srgbClr val="000000">
                    <a:alpha val="0"/>
                  </a:srgbClr>
                </a:highlight>
                <a:latin typeface="Calibri"/>
                <a:ea typeface="Calibri"/>
                <a:cs typeface="Times New Roman"/>
              </a:rPr>
              <a:t>Görev 1 - Ankara için 3 gelecek senaryosu oluşturunuz</a:t>
            </a:r>
          </a:p>
          <a:p>
            <a:pPr marR="111760" lvl="0" algn="just" rtl="0">
              <a:lnSpc>
                <a:spcPct val="107000"/>
              </a:lnSpc>
              <a:spcAft>
                <a:spcPts val="2400"/>
              </a:spcAft>
              <a:buSzPts val="1200"/>
            </a:pPr>
            <a:r>
              <a:rPr lang="tr" sz="1800" b="1" i="0" u="none" strike="noStrike" kern="100">
                <a:highlight>
                  <a:srgbClr val="000000">
                    <a:alpha val="0"/>
                  </a:srgbClr>
                </a:highlight>
                <a:latin typeface="Calibri"/>
                <a:ea typeface="Calibri"/>
                <a:cs typeface="Times New Roman"/>
              </a:rPr>
              <a:t>Görev 2 - Bu senaryoları forma yazınız</a:t>
            </a:r>
            <a:endParaRPr lang="lt-LT" b="1" kern="100">
              <a:latin typeface="Calibri" panose="020F0502020204030204" pitchFamily="34" charset="0"/>
              <a:ea typeface="Calibri" panose="020F0502020204030204" pitchFamily="34" charset="0"/>
              <a:cs typeface="Times New Roman" pitchFamily="18" charset="0"/>
            </a:endParaRPr>
          </a:p>
          <a:p>
            <a:pPr marR="111760" lvl="0" algn="just" rtl="0">
              <a:lnSpc>
                <a:spcPct val="107000"/>
              </a:lnSpc>
              <a:spcAft>
                <a:spcPts val="1800"/>
              </a:spcAft>
              <a:buSzPts val="1200"/>
            </a:pPr>
            <a:r>
              <a:rPr lang="tr" sz="1800" b="1" i="0" u="none" strike="noStrike" kern="100">
                <a:highlight>
                  <a:srgbClr val="000000">
                    <a:alpha val="0"/>
                  </a:srgbClr>
                </a:highlight>
                <a:latin typeface="Calibri"/>
                <a:ea typeface="Calibri"/>
                <a:cs typeface="Times New Roman"/>
              </a:rPr>
              <a:t>Görev 3 - Grup sonuçlarınızı sununuz</a:t>
            </a:r>
            <a:endParaRPr lang="en-GB" kern="100">
              <a:effectLst/>
              <a:latin typeface="Calibri" panose="020F0502020204030204" pitchFamily="34" charset="0"/>
              <a:ea typeface="Calibri" panose="020F0502020204030204" pitchFamily="34" charset="0"/>
              <a:cs typeface="Times New Roman" pitchFamily="18" charset="0"/>
            </a:endParaRPr>
          </a:p>
          <a:p>
            <a:pPr rtl="0">
              <a:spcBef>
                <a:spcPts val="1200"/>
              </a:spcBef>
              <a:spcAft>
                <a:spcPts val="1200"/>
              </a:spcAft>
            </a:pPr>
            <a:r>
              <a:rPr lang="tr" sz="1800" b="1" i="0" u="none" strike="noStrike">
                <a:solidFill>
                  <a:srgbClr val="BF9000"/>
                </a:solidFill>
                <a:highlight>
                  <a:srgbClr val="000000">
                    <a:alpha val="0"/>
                  </a:srgbClr>
                </a:highlight>
                <a:latin typeface="Calibri"/>
                <a:ea typeface="Calibri"/>
                <a:cs typeface="Times New Roman"/>
              </a:rPr>
              <a:t>Bireysel görev -</a:t>
            </a:r>
            <a:r>
              <a:rPr lang="tr" sz="1800" b="1" i="0" u="none" strike="noStrike">
                <a:highlight>
                  <a:srgbClr val="000000">
                    <a:alpha val="0"/>
                  </a:srgbClr>
                </a:highlight>
                <a:latin typeface="Calibri"/>
                <a:ea typeface="Calibri"/>
                <a:cs typeface="Times New Roman"/>
              </a:rPr>
              <a:t> en iyi olduğunu düşündüğünüz 3 senaryoya oy veriniz</a:t>
            </a:r>
            <a:endParaRPr lang="lt-LT">
              <a:effectLst/>
              <a:latin typeface="Calibri" panose="020F0502020204030204" pitchFamily="34" charset="0"/>
              <a:ea typeface="Calibri" panose="020F0502020204030204" pitchFamily="34" charset="0"/>
              <a:cs typeface="Times New Roman" pitchFamily="18" charset="0"/>
            </a:endParaRPr>
          </a:p>
        </p:txBody>
      </p:sp>
      <p:sp>
        <p:nvSpPr>
          <p:cNvPr id="7" name="TextBox 6">
            <a:extLst>
              <a:ext uri="{FF2B5EF4-FFF2-40B4-BE49-F238E27FC236}">
                <a16:creationId xmlns:a16="http://schemas.microsoft.com/office/drawing/2014/main" id="{806DB16B-A4C5-E642-CF77-444F5BEBBA38}"/>
              </a:ext>
            </a:extLst>
          </p:cNvPr>
          <p:cNvSpPr txBox="1"/>
          <p:nvPr/>
        </p:nvSpPr>
        <p:spPr>
          <a:xfrm>
            <a:off x="465500" y="2417276"/>
            <a:ext cx="540000" cy="540000"/>
          </a:xfrm>
          <a:prstGeom prst="ellipse">
            <a:avLst/>
          </a:prstGeom>
          <a:solidFill>
            <a:srgbClr val="83983D"/>
          </a:solidFill>
        </p:spPr>
        <p:txBody>
          <a:bodyPr wrap="square" lIns="0" tIns="0" rIns="0" bIns="0" rtlCol="0" anchor="ctr" anchorCtr="1">
            <a:noAutofit/>
          </a:bodyPr>
          <a:lstStyle/>
          <a:p>
            <a:pPr rtl="0"/>
            <a:r>
              <a:rPr lang="tr" sz="2800" b="0" i="0" u="none" strike="noStrike">
                <a:solidFill>
                  <a:srgbClr val="FFFFFF"/>
                </a:solidFill>
                <a:highlight>
                  <a:srgbClr val="000000">
                    <a:alpha val="0"/>
                  </a:srgbClr>
                </a:highlight>
                <a:latin typeface="Calibri"/>
              </a:rPr>
              <a:t>2</a:t>
            </a:r>
            <a:endParaRPr lang="lt-LT" sz="2800">
              <a:solidFill>
                <a:schemeClr val="bg1"/>
              </a:solidFill>
            </a:endParaRPr>
          </a:p>
        </p:txBody>
      </p:sp>
      <p:sp>
        <p:nvSpPr>
          <p:cNvPr id="13" name="TextBox 12">
            <a:extLst>
              <a:ext uri="{FF2B5EF4-FFF2-40B4-BE49-F238E27FC236}">
                <a16:creationId xmlns:a16="http://schemas.microsoft.com/office/drawing/2014/main" id="{40295243-6D48-BCC4-0017-8FF9838CDDA3}"/>
              </a:ext>
            </a:extLst>
          </p:cNvPr>
          <p:cNvSpPr txBox="1"/>
          <p:nvPr/>
        </p:nvSpPr>
        <p:spPr>
          <a:xfrm>
            <a:off x="465500" y="3021903"/>
            <a:ext cx="540000" cy="540000"/>
          </a:xfrm>
          <a:prstGeom prst="ellipse">
            <a:avLst/>
          </a:prstGeom>
          <a:solidFill>
            <a:srgbClr val="98C865"/>
          </a:solidFill>
        </p:spPr>
        <p:txBody>
          <a:bodyPr wrap="square" lIns="0" tIns="0" rIns="0" bIns="0" rtlCol="0" anchor="ctr" anchorCtr="1">
            <a:noAutofit/>
          </a:bodyPr>
          <a:lstStyle/>
          <a:p>
            <a:pPr rtl="0"/>
            <a:r>
              <a:rPr lang="tr" sz="2800" b="0" i="0" u="none" strike="noStrike">
                <a:solidFill>
                  <a:srgbClr val="FFFFFF"/>
                </a:solidFill>
                <a:highlight>
                  <a:srgbClr val="000000">
                    <a:alpha val="0"/>
                  </a:srgbClr>
                </a:highlight>
                <a:latin typeface="Calibri"/>
              </a:rPr>
              <a:t>3</a:t>
            </a:r>
            <a:endParaRPr lang="lt-LT" sz="2800">
              <a:solidFill>
                <a:schemeClr val="bg1"/>
              </a:solidFill>
            </a:endParaRPr>
          </a:p>
        </p:txBody>
      </p:sp>
      <p:sp>
        <p:nvSpPr>
          <p:cNvPr id="2" name="TextBox 1">
            <a:extLst>
              <a:ext uri="{FF2B5EF4-FFF2-40B4-BE49-F238E27FC236}">
                <a16:creationId xmlns:a16="http://schemas.microsoft.com/office/drawing/2014/main" id="{D1884E96-5FA4-51C4-848F-8AB55F31D647}"/>
              </a:ext>
            </a:extLst>
          </p:cNvPr>
          <p:cNvSpPr txBox="1"/>
          <p:nvPr/>
        </p:nvSpPr>
        <p:spPr>
          <a:xfrm>
            <a:off x="1899745" y="5350612"/>
            <a:ext cx="10292255" cy="207220"/>
          </a:xfrm>
          <a:prstGeom prst="roundRect">
            <a:avLst/>
          </a:prstGeom>
          <a:gradFill flip="none" rotWithShape="1">
            <a:gsLst>
              <a:gs pos="0">
                <a:srgbClr val="004E66"/>
              </a:gs>
              <a:gs pos="50000">
                <a:srgbClr val="004E66"/>
              </a:gs>
              <a:gs pos="100000">
                <a:srgbClr val="004E66">
                  <a:tint val="23500"/>
                  <a:satMod val="160000"/>
                </a:srgbClr>
              </a:gs>
            </a:gsLst>
            <a:lin ang="0" scaled="1"/>
          </a:gradFill>
        </p:spPr>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1" i="0" u="none" strike="noStrike" kern="1200" cap="none" spc="0" normalizeH="0" baseline="0" noProof="0">
              <a:ln>
                <a:noFill/>
              </a:ln>
              <a:solidFill>
                <a:prstClr val="white"/>
              </a:solidFill>
              <a:effectLst/>
              <a:uLnTx/>
              <a:uFillTx/>
              <a:latin typeface="Calibri"/>
              <a:ea typeface="+mn-ea"/>
              <a:cs typeface="Segoe UI" panose="020B0502040204020203" pitchFamily="34" charset="0"/>
            </a:endParaRPr>
          </a:p>
        </p:txBody>
      </p:sp>
      <p:sp>
        <p:nvSpPr>
          <p:cNvPr id="8" name="TextBox 7">
            <a:extLst>
              <a:ext uri="{FF2B5EF4-FFF2-40B4-BE49-F238E27FC236}">
                <a16:creationId xmlns:a16="http://schemas.microsoft.com/office/drawing/2014/main" id="{B472311C-5F3F-543A-EF97-5A9D9264ADDE}"/>
              </a:ext>
            </a:extLst>
          </p:cNvPr>
          <p:cNvSpPr txBox="1"/>
          <p:nvPr/>
        </p:nvSpPr>
        <p:spPr>
          <a:xfrm>
            <a:off x="465500" y="1812649"/>
            <a:ext cx="540000" cy="540000"/>
          </a:xfrm>
          <a:prstGeom prst="ellipse">
            <a:avLst/>
          </a:prstGeom>
          <a:solidFill>
            <a:srgbClr val="548235"/>
          </a:solidFill>
        </p:spPr>
        <p:txBody>
          <a:bodyPr wrap="square" lIns="0" tIns="0" rIns="0" bIns="0" rtlCol="0" anchor="ctr" anchorCtr="1">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800" b="0" i="0" u="none" strike="noStrike" kern="1200" cap="none" spc="0" normalizeH="0" baseline="0" noProof="0">
                <a:solidFill>
                  <a:srgbClr val="FFFFFF"/>
                </a:solidFill>
                <a:highlight>
                  <a:srgbClr val="000000">
                    <a:alpha val="0"/>
                  </a:srgbClr>
                </a:highlight>
                <a:uLnTx/>
                <a:uFillTx/>
                <a:latin typeface="Calibri"/>
                <a:ea typeface="+mn-ea"/>
                <a:cs typeface="+mn-cs"/>
              </a:rPr>
              <a:t>1</a:t>
            </a:r>
            <a:endParaRPr kumimoji="0" lang="lt-LT" sz="2800" b="0" i="0" u="none" strike="noStrike" kern="1200" cap="none" spc="0" normalizeH="0" baseline="0" noProof="0">
              <a:ln>
                <a:noFill/>
              </a:ln>
              <a:solidFill>
                <a:prstClr val="white"/>
              </a:solidFill>
              <a:effectLst/>
              <a:uLnTx/>
              <a:uFillTx/>
              <a:latin typeface="Calibri"/>
              <a:ea typeface="+mn-ea"/>
              <a:cs typeface="+mn-cs"/>
            </a:endParaRPr>
          </a:p>
        </p:txBody>
      </p:sp>
      <p:sp>
        <p:nvSpPr>
          <p:cNvPr id="10" name="TextBox 9">
            <a:extLst>
              <a:ext uri="{FF2B5EF4-FFF2-40B4-BE49-F238E27FC236}">
                <a16:creationId xmlns:a16="http://schemas.microsoft.com/office/drawing/2014/main" id="{79F421E2-5D04-2802-5F08-5E780B49CC2F}"/>
              </a:ext>
            </a:extLst>
          </p:cNvPr>
          <p:cNvSpPr txBox="1"/>
          <p:nvPr/>
        </p:nvSpPr>
        <p:spPr>
          <a:xfrm>
            <a:off x="331076" y="5054514"/>
            <a:ext cx="1656807" cy="791332"/>
          </a:xfrm>
          <a:prstGeom prst="roundRect">
            <a:avLst/>
          </a:prstGeom>
          <a:solidFill>
            <a:srgbClr val="004E66"/>
          </a:solidFill>
        </p:spPr>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highlight>
                  <a:srgbClr val="000000">
                    <a:alpha val="0"/>
                  </a:srgbClr>
                </a:highlight>
                <a:uLnTx/>
                <a:uFillTx/>
                <a:latin typeface="Calibri"/>
                <a:ea typeface="+mn-ea"/>
                <a:cs typeface="Segoe UI"/>
              </a:rPr>
              <a:t>60 dk.</a:t>
            </a:r>
            <a:endParaRPr kumimoji="0" lang="en-US" sz="1800" b="1" i="0" u="none" strike="noStrike" kern="1200" cap="none" spc="0" normalizeH="0" baseline="0" noProof="0">
              <a:ln>
                <a:noFill/>
              </a:ln>
              <a:solidFill>
                <a:prstClr val="white"/>
              </a:solidFill>
              <a:effectLst/>
              <a:uLnTx/>
              <a:uFillTx/>
              <a:latin typeface="Calibri" panose="020F0502020204030204"/>
              <a:ea typeface="+mn-ea"/>
              <a:cs typeface="Segoe UI" panose="020B0502040204020203" pitchFamily="34" charset="0"/>
            </a:endParaRPr>
          </a:p>
        </p:txBody>
      </p:sp>
      <p:sp>
        <p:nvSpPr>
          <p:cNvPr id="11" name="TextBox 10">
            <a:extLst>
              <a:ext uri="{FF2B5EF4-FFF2-40B4-BE49-F238E27FC236}">
                <a16:creationId xmlns:a16="http://schemas.microsoft.com/office/drawing/2014/main" id="{22A130C5-E97B-C359-B7F2-989C627003B4}"/>
              </a:ext>
            </a:extLst>
          </p:cNvPr>
          <p:cNvSpPr txBox="1"/>
          <p:nvPr/>
        </p:nvSpPr>
        <p:spPr>
          <a:xfrm>
            <a:off x="465500" y="3735249"/>
            <a:ext cx="540000" cy="540000"/>
          </a:xfrm>
          <a:prstGeom prst="ellipse">
            <a:avLst/>
          </a:prstGeom>
          <a:solidFill>
            <a:schemeClr val="accent4">
              <a:lumMod val="60000"/>
              <a:lumOff val="40000"/>
            </a:schemeClr>
          </a:solidFill>
        </p:spPr>
        <p:txBody>
          <a:bodyPr wrap="square" lIns="0" tIns="0" rIns="0" bIns="0" rtlCol="0" anchor="ctr" anchorCtr="1">
            <a:noAutofit/>
          </a:bodyPr>
          <a:lstStyle/>
          <a:p>
            <a:pPr rtl="0"/>
            <a:r>
              <a:rPr lang="tr" sz="2800" b="0" i="0" u="none" strike="noStrike">
                <a:solidFill>
                  <a:srgbClr val="FFFFFF"/>
                </a:solidFill>
                <a:highlight>
                  <a:srgbClr val="000000">
                    <a:alpha val="0"/>
                  </a:srgbClr>
                </a:highlight>
                <a:latin typeface="Calibri"/>
              </a:rPr>
              <a:t>4</a:t>
            </a:r>
          </a:p>
        </p:txBody>
      </p:sp>
    </p:spTree>
    <p:extLst>
      <p:ext uri="{BB962C8B-B14F-4D97-AF65-F5344CB8AC3E}">
        <p14:creationId xmlns:p14="http://schemas.microsoft.com/office/powerpoint/2010/main" val="13166270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4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38EE2984-DBF4-C510-A719-7824E3C1AF5F}"/>
              </a:ext>
            </a:extLst>
          </p:cNvPr>
          <p:cNvSpPr txBox="1"/>
          <p:nvPr/>
        </p:nvSpPr>
        <p:spPr>
          <a:xfrm>
            <a:off x="0" y="1848678"/>
            <a:ext cx="12192000" cy="2653748"/>
          </a:xfrm>
          <a:prstGeom prst="rect">
            <a:avLst/>
          </a:prstGeom>
          <a:solidFill>
            <a:schemeClr val="bg1"/>
          </a:solidFill>
          <a:effectLst>
            <a:outerShdw blurRad="50800" dist="38100" dir="5400000" algn="t" rotWithShape="0">
              <a:prstClr val="black">
                <a:alpha val="40000"/>
              </a:prstClr>
            </a:outerShdw>
          </a:effectLst>
        </p:spPr>
        <p:txBody>
          <a:bodyPr vert="horz" lIns="91440" tIns="45720" rIns="91440" bIns="45720" rtlCol="0" anchor="ctr" anchorCtr="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rtl="0">
              <a:spcBef>
                <a:spcPct val="0"/>
              </a:spcBef>
              <a:buNone/>
              <a:defRPr/>
            </a:pPr>
            <a:r>
              <a:rPr kumimoji="0" lang="tr" sz="4000" b="1" i="0" u="none" strike="noStrike" kern="1200" cap="none" spc="0" normalizeH="0" baseline="0" noProof="0">
                <a:solidFill>
                  <a:srgbClr val="000000"/>
                </a:solidFill>
                <a:highlight>
                  <a:srgbClr val="000000">
                    <a:alpha val="0"/>
                  </a:srgbClr>
                </a:highlight>
                <a:uLnTx/>
                <a:uFillTx/>
                <a:latin typeface="Myriad Pro"/>
                <a:ea typeface="+mn-ea"/>
                <a:cs typeface="+mn-cs"/>
              </a:rPr>
              <a:t>SKUp amaçlarına, hedeflerine,</a:t>
            </a:r>
            <a:br>
              <a:rPr kumimoji="0" lang="tr" sz="4000" b="1" i="0" u="none" strike="noStrike" kern="1200" cap="none" spc="0" normalizeH="0" baseline="0" noProof="0">
                <a:solidFill>
                  <a:srgbClr val="000000"/>
                </a:solidFill>
                <a:highlight>
                  <a:srgbClr val="000000">
                    <a:alpha val="0"/>
                  </a:srgbClr>
                </a:highlight>
                <a:uLnTx/>
                <a:uFillTx/>
                <a:latin typeface="Myriad Pro"/>
                <a:ea typeface="+mn-ea"/>
                <a:cs typeface="+mn-cs"/>
              </a:rPr>
            </a:br>
            <a:r>
              <a:rPr kumimoji="0" lang="tr" sz="4000" b="1" i="0" u="none" strike="noStrike" kern="1200" cap="none" spc="0" normalizeH="0" baseline="0" noProof="0">
                <a:solidFill>
                  <a:srgbClr val="000000"/>
                </a:solidFill>
                <a:highlight>
                  <a:srgbClr val="000000">
                    <a:alpha val="0"/>
                  </a:srgbClr>
                </a:highlight>
                <a:uLnTx/>
                <a:uFillTx/>
                <a:latin typeface="Myriad Pro"/>
                <a:ea typeface="+mn-ea"/>
                <a:cs typeface="+mn-cs"/>
              </a:rPr>
              <a:t>göstergelerine ve alt hedeflerine giriş</a:t>
            </a:r>
            <a:endParaRPr kumimoji="0" lang="en-US" sz="4000" b="1" i="0" u="none" strike="noStrike" kern="1200" cap="none" spc="0" normalizeH="0" baseline="0" noProof="0">
              <a:ln>
                <a:noFill/>
              </a:ln>
              <a:solidFill>
                <a:srgbClr val="FF0000"/>
              </a:solidFill>
              <a:effectLst/>
              <a:uLnTx/>
              <a:uFillTx/>
              <a:latin typeface="Myriad Pro" panose="020B0503030403020204" pitchFamily="34" charset="0"/>
              <a:ea typeface="+mn-ea"/>
              <a:cs typeface="+mn-cs"/>
            </a:endParaRPr>
          </a:p>
        </p:txBody>
      </p:sp>
    </p:spTree>
    <p:extLst>
      <p:ext uri="{BB962C8B-B14F-4D97-AF65-F5344CB8AC3E}">
        <p14:creationId xmlns:p14="http://schemas.microsoft.com/office/powerpoint/2010/main" val="96585125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BCD99CE-0932-3020-EDFF-3D233DD45730}"/>
              </a:ext>
            </a:extLst>
          </p:cNvPr>
          <p:cNvPicPr>
            <a:picLocks noChangeAspect="1"/>
          </p:cNvPicPr>
          <p:nvPr/>
        </p:nvPicPr>
        <p:blipFill>
          <a:blip r:embed="rId4"/>
          <a:stretch>
            <a:fillRect/>
          </a:stretch>
        </p:blipFill>
        <p:spPr>
          <a:xfrm>
            <a:off x="5421590" y="1351138"/>
            <a:ext cx="6648450" cy="4857750"/>
          </a:xfrm>
          <a:prstGeom prst="rect">
            <a:avLst/>
          </a:prstGeom>
        </p:spPr>
      </p:pic>
      <p:sp>
        <p:nvSpPr>
          <p:cNvPr id="18" name="Title 2">
            <a:extLst>
              <a:ext uri="{FF2B5EF4-FFF2-40B4-BE49-F238E27FC236}">
                <a16:creationId xmlns:a16="http://schemas.microsoft.com/office/drawing/2014/main" id="{CF7E0CFF-37CF-B5EB-51C1-66BAD2196917}"/>
              </a:ext>
            </a:extLst>
          </p:cNvPr>
          <p:cNvSpPr>
            <a:spLocks noGrp="1"/>
          </p:cNvSpPr>
          <p:nvPr>
            <p:ph type="title"/>
          </p:nvPr>
        </p:nvSpPr>
        <p:spPr>
          <a:xfrm>
            <a:off x="600457" y="1011936"/>
            <a:ext cx="4821134" cy="1243584"/>
          </a:xfrm>
        </p:spPr>
        <p:txBody>
          <a:bodyPr>
            <a:noAutofit/>
          </a:bodyPr>
          <a:lstStyle/>
          <a:p>
            <a:pPr rtl="0"/>
            <a:r>
              <a:rPr lang="tr" sz="3200" b="1" i="0" u="none" strike="noStrike">
                <a:highlight>
                  <a:srgbClr val="000000">
                    <a:alpha val="0"/>
                  </a:srgbClr>
                </a:highlight>
                <a:latin typeface="Calibri Light"/>
              </a:rPr>
              <a:t>Hedef, gösterge ve alt hedeflere giriş</a:t>
            </a:r>
          </a:p>
        </p:txBody>
      </p:sp>
      <p:sp>
        <p:nvSpPr>
          <p:cNvPr id="19" name="Content Placeholder 3">
            <a:extLst>
              <a:ext uri="{FF2B5EF4-FFF2-40B4-BE49-F238E27FC236}">
                <a16:creationId xmlns:a16="http://schemas.microsoft.com/office/drawing/2014/main" id="{1704CADA-CCB3-1233-2976-8E08E38A354B}"/>
              </a:ext>
            </a:extLst>
          </p:cNvPr>
          <p:cNvSpPr>
            <a:spLocks noGrp="1"/>
          </p:cNvSpPr>
          <p:nvPr>
            <p:ph idx="1"/>
          </p:nvPr>
        </p:nvSpPr>
        <p:spPr>
          <a:xfrm>
            <a:off x="600457" y="2328227"/>
            <a:ext cx="4562670" cy="3664351"/>
          </a:xfrm>
        </p:spPr>
        <p:txBody>
          <a:bodyPr>
            <a:noAutofit/>
          </a:bodyPr>
          <a:lstStyle/>
          <a:p>
            <a:pPr marL="0" indent="0" algn="just" rtl="0">
              <a:lnSpc>
                <a:spcPct val="100000"/>
              </a:lnSpc>
              <a:spcBef>
                <a:spcPct val="0"/>
              </a:spcBef>
              <a:spcAft>
                <a:spcPts val="1800"/>
              </a:spcAft>
              <a:buNone/>
            </a:pPr>
            <a:r>
              <a:rPr lang="tr" sz="1800" b="0" i="0" u="none" strike="noStrike">
                <a:highlight>
                  <a:srgbClr val="000000">
                    <a:alpha val="0"/>
                  </a:srgbClr>
                </a:highlight>
                <a:latin typeface="Calibri"/>
              </a:rPr>
              <a:t>Senaryolardan Vizyon tanımlandıktan sonra izlenecek adımlar aşağıda verilmiştir:</a:t>
            </a:r>
          </a:p>
          <a:p>
            <a:pPr marL="542925" algn="just" rtl="0">
              <a:lnSpc>
                <a:spcPct val="100000"/>
              </a:lnSpc>
              <a:spcBef>
                <a:spcPct val="0"/>
              </a:spcBef>
              <a:spcAft>
                <a:spcPts val="1800"/>
              </a:spcAft>
            </a:pPr>
            <a:r>
              <a:rPr lang="tr" sz="1800" b="1" i="0" u="none" strike="noStrike">
                <a:highlight>
                  <a:srgbClr val="000000">
                    <a:alpha val="0"/>
                  </a:srgbClr>
                </a:highlight>
                <a:latin typeface="Calibri"/>
              </a:rPr>
              <a:t>Stratejik Amaçların Kararlaştırılması</a:t>
            </a:r>
            <a:r>
              <a:rPr lang="tr" sz="1800" b="0" i="0" u="none" strike="noStrike">
                <a:highlight>
                  <a:srgbClr val="000000">
                    <a:alpha val="0"/>
                  </a:srgbClr>
                </a:highlight>
                <a:latin typeface="Calibri"/>
              </a:rPr>
              <a:t> – geleceğin istenen nitelikleri;</a:t>
            </a:r>
          </a:p>
          <a:p>
            <a:pPr marL="542925" algn="just" rtl="0">
              <a:lnSpc>
                <a:spcPct val="100000"/>
              </a:lnSpc>
              <a:spcBef>
                <a:spcPct val="0"/>
              </a:spcBef>
              <a:spcAft>
                <a:spcPts val="1800"/>
              </a:spcAft>
            </a:pPr>
            <a:r>
              <a:rPr lang="tr" sz="1800" b="1" i="0" u="none" strike="noStrike">
                <a:highlight>
                  <a:srgbClr val="000000">
                    <a:alpha val="0"/>
                  </a:srgbClr>
                </a:highlight>
                <a:latin typeface="Calibri"/>
              </a:rPr>
              <a:t>Hedeflerin Belirlenmesi</a:t>
            </a:r>
            <a:r>
              <a:rPr lang="tr" sz="1800" b="0" i="0" u="none" strike="noStrike">
                <a:highlight>
                  <a:srgbClr val="000000">
                    <a:alpha val="0"/>
                  </a:srgbClr>
                </a:highlight>
                <a:latin typeface="Calibri"/>
              </a:rPr>
              <a:t> – vizyonun niteliksel olarak detaylandırılması;</a:t>
            </a:r>
          </a:p>
          <a:p>
            <a:pPr marL="542925" algn="just" rtl="0">
              <a:lnSpc>
                <a:spcPct val="100000"/>
              </a:lnSpc>
              <a:spcBef>
                <a:spcPct val="0"/>
              </a:spcBef>
              <a:spcAft>
                <a:spcPts val="1800"/>
              </a:spcAft>
            </a:pPr>
            <a:r>
              <a:rPr lang="tr" sz="1800" b="1" i="0" u="none" strike="noStrike">
                <a:highlight>
                  <a:srgbClr val="000000">
                    <a:alpha val="0"/>
                  </a:srgbClr>
                </a:highlight>
                <a:latin typeface="Calibri"/>
              </a:rPr>
              <a:t>Göstergelerin Seçilmesi</a:t>
            </a:r>
            <a:r>
              <a:rPr lang="tr" sz="1800" b="0" i="0" u="none" strike="noStrike">
                <a:highlight>
                  <a:srgbClr val="000000">
                    <a:alpha val="0"/>
                  </a:srgbClr>
                </a:highlight>
                <a:latin typeface="Calibri"/>
              </a:rPr>
              <a:t> – </a:t>
            </a:r>
            <a:r>
              <a:rPr lang="tr" sz="1800" b="0" i="0" u="sng" strike="noStrike">
                <a:highlight>
                  <a:srgbClr val="000000">
                    <a:alpha val="0"/>
                  </a:srgbClr>
                </a:highlight>
                <a:latin typeface="Calibri"/>
              </a:rPr>
              <a:t>tüm hedeflere yönelik</a:t>
            </a:r>
            <a:r>
              <a:rPr lang="tr" sz="1800" b="0" i="0" u="none" strike="noStrike">
                <a:highlight>
                  <a:srgbClr val="000000">
                    <a:alpha val="0"/>
                  </a:srgbClr>
                </a:highlight>
                <a:latin typeface="Calibri"/>
              </a:rPr>
              <a:t> ilerlemeyi izlemek için kullanılan açıkça tanımlanmış veri kümesi;</a:t>
            </a:r>
          </a:p>
          <a:p>
            <a:pPr marL="542925" algn="just" rtl="0">
              <a:lnSpc>
                <a:spcPct val="100000"/>
              </a:lnSpc>
              <a:spcBef>
                <a:spcPct val="0"/>
              </a:spcBef>
              <a:spcAft>
                <a:spcPts val="1800"/>
              </a:spcAft>
            </a:pPr>
            <a:r>
              <a:rPr lang="tr" sz="1800" b="1" i="0" u="none" strike="noStrike">
                <a:highlight>
                  <a:srgbClr val="000000">
                    <a:alpha val="0"/>
                  </a:srgbClr>
                </a:highlight>
                <a:latin typeface="Calibri"/>
              </a:rPr>
              <a:t>Alt Hedeflerin Belirlenmesi</a:t>
            </a:r>
            <a:r>
              <a:rPr lang="tr" sz="1800" b="0" i="0" u="none" strike="noStrike">
                <a:highlight>
                  <a:srgbClr val="000000">
                    <a:alpha val="0"/>
                  </a:srgbClr>
                </a:highlight>
                <a:latin typeface="Calibri"/>
              </a:rPr>
              <a:t> – </a:t>
            </a:r>
            <a:r>
              <a:rPr lang="tr" sz="1800" b="0" i="0" u="sng" strike="noStrike">
                <a:highlight>
                  <a:srgbClr val="000000">
                    <a:alpha val="0"/>
                  </a:srgbClr>
                </a:highlight>
                <a:latin typeface="Calibri"/>
              </a:rPr>
              <a:t>her bir gösterge için</a:t>
            </a:r>
            <a:r>
              <a:rPr lang="tr" sz="1800" b="0" i="0" u="none" strike="noStrike">
                <a:highlight>
                  <a:srgbClr val="000000">
                    <a:alpha val="0"/>
                  </a:srgbClr>
                </a:highlight>
                <a:latin typeface="Calibri"/>
              </a:rPr>
              <a:t> nicel amaçlar.</a:t>
            </a:r>
          </a:p>
        </p:txBody>
      </p:sp>
      <p:sp>
        <p:nvSpPr>
          <p:cNvPr id="6" name="TextBox 5">
            <a:extLst>
              <a:ext uri="{FF2B5EF4-FFF2-40B4-BE49-F238E27FC236}">
                <a16:creationId xmlns:a16="http://schemas.microsoft.com/office/drawing/2014/main" id="{A2406891-0341-B496-C859-56B4BAC51FD1}"/>
              </a:ext>
            </a:extLst>
          </p:cNvPr>
          <p:cNvSpPr txBox="1"/>
          <p:nvPr/>
        </p:nvSpPr>
        <p:spPr>
          <a:xfrm>
            <a:off x="467106" y="5970795"/>
            <a:ext cx="5628894" cy="238093"/>
          </a:xfrm>
          <a:prstGeom prst="rect">
            <a:avLst/>
          </a:prstGeom>
          <a:noFill/>
        </p:spPr>
        <p:txBody>
          <a:bodyPr wrap="square">
            <a:noAutofit/>
          </a:bodyPr>
          <a:lstStyle/>
          <a:p>
            <a:pPr rtl="0"/>
            <a:r>
              <a:rPr lang="tr" sz="900" b="1" i="1" u="none" strike="noStrike">
                <a:highlight>
                  <a:srgbClr val="000000">
                    <a:alpha val="0"/>
                  </a:srgbClr>
                </a:highlight>
                <a:latin typeface="Calibri"/>
              </a:rPr>
              <a:t>Kaynak:</a:t>
            </a:r>
            <a:r>
              <a:rPr lang="tr" sz="900" b="0" i="1" u="none" strike="noStrike">
                <a:highlight>
                  <a:srgbClr val="000000">
                    <a:alpha val="0"/>
                  </a:srgbClr>
                </a:highlight>
                <a:latin typeface="Calibri"/>
              </a:rPr>
              <a:t> Sürdürülebilir bir kentsel hareketlilik planı geliştirme ve uygulama kılavuzu. İkinci baskı</a:t>
            </a:r>
          </a:p>
        </p:txBody>
      </p:sp>
      <p:sp>
        <p:nvSpPr>
          <p:cNvPr id="7" name="Rectangle 6">
            <a:extLst>
              <a:ext uri="{FF2B5EF4-FFF2-40B4-BE49-F238E27FC236}">
                <a16:creationId xmlns:a16="http://schemas.microsoft.com/office/drawing/2014/main" id="{55426F1F-70BB-F7C0-E1FB-84B694C4CB32}"/>
              </a:ext>
            </a:extLst>
          </p:cNvPr>
          <p:cNvSpPr/>
          <p:nvPr/>
        </p:nvSpPr>
        <p:spPr>
          <a:xfrm>
            <a:off x="5421590" y="2366327"/>
            <a:ext cx="6591118" cy="3873400"/>
          </a:xfrm>
          <a:prstGeom prst="rect">
            <a:avLst/>
          </a:prstGeom>
          <a:noFill/>
          <a:ln w="57150">
            <a:solidFill>
              <a:srgbClr val="FFC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Tree>
    <p:extLst>
      <p:ext uri="{BB962C8B-B14F-4D97-AF65-F5344CB8AC3E}">
        <p14:creationId xmlns:p14="http://schemas.microsoft.com/office/powerpoint/2010/main" val="360368433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6" name="Slide Number Placeholder 1">
            <a:extLst>
              <a:ext uri="{FF2B5EF4-FFF2-40B4-BE49-F238E27FC236}">
                <a16:creationId xmlns:a16="http://schemas.microsoft.com/office/drawing/2014/main" id="{709D0976-7CE7-9C87-94D6-653E011E6961}"/>
              </a:ext>
            </a:extLst>
          </p:cNvPr>
          <p:cNvSpPr>
            <a:spLocks noGrp="1"/>
          </p:cNvSpPr>
          <p:nvPr>
            <p:ph type="sldNum" sz="quarter" idx="12"/>
          </p:nvPr>
        </p:nvSpPr>
        <p:spPr>
          <a:xfrm>
            <a:off x="11618259" y="6411412"/>
            <a:ext cx="421343" cy="365125"/>
          </a:xfrm>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highlight>
                  <a:srgbClr val="000000">
                    <a:alpha val="0"/>
                  </a:srgbClr>
                </a:highlight>
                <a:uLnTx/>
                <a:uFillTx/>
                <a:latin typeface="Calibri"/>
                <a:ea typeface="+mn-ea"/>
                <a:cs typeface="+mn-cs"/>
              </a:rPr>
              <a:t>2</a:t>
            </a: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Title 2">
            <a:extLst>
              <a:ext uri="{FF2B5EF4-FFF2-40B4-BE49-F238E27FC236}">
                <a16:creationId xmlns:a16="http://schemas.microsoft.com/office/drawing/2014/main" id="{103C5908-E66A-7B38-3E3E-9DE04446A992}"/>
              </a:ext>
            </a:extLst>
          </p:cNvPr>
          <p:cNvSpPr>
            <a:spLocks noGrp="1"/>
          </p:cNvSpPr>
          <p:nvPr>
            <p:ph type="title"/>
          </p:nvPr>
        </p:nvSpPr>
        <p:spPr>
          <a:xfrm>
            <a:off x="600457" y="1011936"/>
            <a:ext cx="10498803" cy="1426464"/>
          </a:xfrm>
        </p:spPr>
        <p:txBody>
          <a:bodyPr>
            <a:noAutofit/>
          </a:bodyPr>
          <a:lstStyle/>
          <a:p>
            <a:pPr rtl="0"/>
            <a:r>
              <a:rPr lang="tr" sz="3200" b="1" i="0" u="none" strike="noStrike">
                <a:highlight>
                  <a:srgbClr val="000000">
                    <a:alpha val="0"/>
                  </a:srgbClr>
                </a:highlight>
                <a:latin typeface="Calibri Light"/>
              </a:rPr>
              <a:t>Sürdürülebilir Kentsel Hareketlilik Planlamasının temel unsurları</a:t>
            </a:r>
            <a:br>
              <a:rPr lang="tr" sz="3200" b="1" i="0" u="none" strike="noStrike">
                <a:highlight>
                  <a:srgbClr val="000000">
                    <a:alpha val="0"/>
                  </a:srgbClr>
                </a:highlight>
                <a:latin typeface="Calibri Light"/>
              </a:rPr>
            </a:br>
            <a:r>
              <a:rPr lang="tr" sz="1600" b="1" i="0" u="none" strike="noStrike">
                <a:highlight>
                  <a:srgbClr val="000000">
                    <a:alpha val="0"/>
                  </a:srgbClr>
                </a:highlight>
                <a:latin typeface="Calibri Light"/>
              </a:rPr>
              <a:t>Her bir aşamadaki temel adımlar:</a:t>
            </a:r>
          </a:p>
        </p:txBody>
      </p:sp>
      <p:graphicFrame>
        <p:nvGraphicFramePr>
          <p:cNvPr id="7" name="Table 2">
            <a:extLst>
              <a:ext uri="{FF2B5EF4-FFF2-40B4-BE49-F238E27FC236}">
                <a16:creationId xmlns:a16="http://schemas.microsoft.com/office/drawing/2014/main" id="{45144F00-B05A-8FC9-D7D8-BC5DBA9D0ACA}"/>
              </a:ext>
            </a:extLst>
          </p:cNvPr>
          <p:cNvGraphicFramePr>
            <a:graphicFrameLocks noGrp="1"/>
          </p:cNvGraphicFramePr>
          <p:nvPr/>
        </p:nvGraphicFramePr>
        <p:xfrm>
          <a:off x="338969" y="2567941"/>
          <a:ext cx="11223772" cy="4488835"/>
        </p:xfrm>
        <a:graphic>
          <a:graphicData uri="http://schemas.openxmlformats.org/drawingml/2006/table">
            <a:tbl>
              <a:tblPr firstRow="1" bandRow="1">
                <a:tableStyleId>{5C22544A-7EE6-4342-B048-85BDC9FD1C3A}</a:tableStyleId>
              </a:tblPr>
              <a:tblGrid>
                <a:gridCol w="2805943">
                  <a:extLst>
                    <a:ext uri="{9D8B030D-6E8A-4147-A177-3AD203B41FA5}">
                      <a16:colId xmlns:a16="http://schemas.microsoft.com/office/drawing/2014/main" val="3988286597"/>
                    </a:ext>
                  </a:extLst>
                </a:gridCol>
                <a:gridCol w="2805943">
                  <a:extLst>
                    <a:ext uri="{9D8B030D-6E8A-4147-A177-3AD203B41FA5}">
                      <a16:colId xmlns:a16="http://schemas.microsoft.com/office/drawing/2014/main" val="2034179391"/>
                    </a:ext>
                  </a:extLst>
                </a:gridCol>
                <a:gridCol w="2805943">
                  <a:extLst>
                    <a:ext uri="{9D8B030D-6E8A-4147-A177-3AD203B41FA5}">
                      <a16:colId xmlns:a16="http://schemas.microsoft.com/office/drawing/2014/main" val="1225126401"/>
                    </a:ext>
                  </a:extLst>
                </a:gridCol>
                <a:gridCol w="2805943">
                  <a:extLst>
                    <a:ext uri="{9D8B030D-6E8A-4147-A177-3AD203B41FA5}">
                      <a16:colId xmlns:a16="http://schemas.microsoft.com/office/drawing/2014/main" val="1494058946"/>
                    </a:ext>
                  </a:extLst>
                </a:gridCol>
              </a:tblGrid>
              <a:tr h="765195">
                <a:tc>
                  <a:txBody>
                    <a:bodyPr/>
                    <a:lstStyle/>
                    <a:p>
                      <a:endParaRPr lang="en-US" noProof="0"/>
                    </a:p>
                  </a:txBody>
                  <a:tcPr>
                    <a:lnL w="12700" cmpd="sng">
                      <a:noFill/>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endParaRPr lang="en-US" noProof="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endParaRPr lang="en-US" noProof="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endParaRPr lang="en-US" noProof="0"/>
                    </a:p>
                  </a:txBody>
                  <a:tcPr>
                    <a:lnL w="12700" cap="flat" cmpd="sng" algn="ctr">
                      <a:solidFill>
                        <a:schemeClr val="tx1"/>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95785216"/>
                  </a:ext>
                </a:extLst>
              </a:tr>
              <a:tr h="991108">
                <a:tc>
                  <a:txBody>
                    <a:bodyPr/>
                    <a:lstStyle/>
                    <a:p>
                      <a:pPr marL="285750" indent="-285750" rtl="0">
                        <a:spcAft>
                          <a:spcPts val="800"/>
                        </a:spcAft>
                        <a:buFont typeface="Arial" panose="020B0604020202020204" pitchFamily="34" charset="0"/>
                        <a:buChar char="•"/>
                      </a:pPr>
                      <a:r>
                        <a:rPr lang="tr" sz="1500" b="0" i="0" u="none" strike="noStrike" noProof="0">
                          <a:highlight>
                            <a:srgbClr val="000000">
                              <a:alpha val="0"/>
                            </a:srgbClr>
                          </a:highlight>
                          <a:latin typeface="Calibri"/>
                        </a:rPr>
                        <a:t>Kaynakların analizi (insan, kurumsal, finansal)</a:t>
                      </a:r>
                      <a:endParaRPr lang="en-US" sz="1500" b="0" i="0" kern="1200" noProof="0">
                        <a:solidFill>
                          <a:schemeClr val="dk1"/>
                        </a:solidFill>
                        <a:effectLst/>
                        <a:latin typeface="+mn-lt"/>
                        <a:ea typeface="+mn-ea"/>
                        <a:cs typeface="+mn-cs"/>
                      </a:endParaRPr>
                    </a:p>
                    <a:p>
                      <a:pPr marL="285750" indent="-285750" rtl="0">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Planlama bağlamının anlaşılması (mevcut belgeler, coğrafi kapsamın tanımlanması)</a:t>
                      </a:r>
                    </a:p>
                    <a:p>
                      <a:pPr marL="285750" indent="-285750" rtl="0">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Mevcut hareketlilik durumunun analizi (tüm ulaşım modları)</a:t>
                      </a:r>
                    </a:p>
                    <a:p>
                      <a:pPr marL="285750" indent="-285750">
                        <a:spcAft>
                          <a:spcPts val="800"/>
                        </a:spcAft>
                        <a:buFont typeface="Arial" panose="020B0604020202020204" pitchFamily="34" charset="0"/>
                        <a:buChar char="•"/>
                      </a:pPr>
                      <a:endParaRPr lang="en-US" sz="1400" b="0" i="0" kern="1200">
                        <a:solidFill>
                          <a:schemeClr val="dk1"/>
                        </a:solidFill>
                        <a:effectLst/>
                        <a:latin typeface="+mn-lt"/>
                        <a:ea typeface="+mn-ea"/>
                        <a:cs typeface="+mn-cs"/>
                      </a:endParaRPr>
                    </a:p>
                  </a:txBody>
                  <a:tcPr>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Senaryoların geliştirilmesi (dış faktörlerdeki olası değişikliklerin analiz edilmesi)</a:t>
                      </a:r>
                    </a:p>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Ortak vizyon ve hedeflerin kararlaştırılması (tüm ulaşım modlarını kapsayarak)</a:t>
                      </a:r>
                    </a:p>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Stratejik gösterge ve hedeflerin tanımlanması (tüm hedeflerdeki ilerlemeyi izlemek için)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Tedbirlerin ve paketlerinin listelendirilmesi (tartışma, değerlendirme) ve her biri için izleme ve değerlendirmenin planlanması</a:t>
                      </a:r>
                    </a:p>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Tedbir paketlerinin eylemlere ayrılması (finansman kaynaklarının belirlenmesi, sorumlulukların, önceliklerin ve zaman çizelgelerinin kararlaştırılması)</a:t>
                      </a:r>
                    </a:p>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SKUp'nin sonuçlandırılması (kalite kontrolü, bütçe üzerinde anlaşma)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Uygulamanın başlatılması (koordineli)</a:t>
                      </a:r>
                    </a:p>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İzleme (düzeltici eylemler, halkla diyalog)</a:t>
                      </a:r>
                    </a:p>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Başarıların ve başarısızlıkların incelenmesi, sonuçların paydaşlara ve halka iletilmesi, yeni zorlukların ve çözümlerin değerlendirilmesi</a:t>
                      </a:r>
                    </a:p>
                  </a:txBody>
                  <a:tcPr>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10482356"/>
                  </a:ext>
                </a:extLst>
              </a:tr>
            </a:tbl>
          </a:graphicData>
        </a:graphic>
      </p:graphicFrame>
      <p:pic>
        <p:nvPicPr>
          <p:cNvPr id="8" name="Picture 7">
            <a:extLst>
              <a:ext uri="{FF2B5EF4-FFF2-40B4-BE49-F238E27FC236}">
                <a16:creationId xmlns:a16="http://schemas.microsoft.com/office/drawing/2014/main" id="{7F9C5C6F-08EA-558C-EDB1-6888E8ABB950}"/>
              </a:ext>
            </a:extLst>
          </p:cNvPr>
          <p:cNvPicPr>
            <a:picLocks noChangeAspect="1"/>
          </p:cNvPicPr>
          <p:nvPr/>
        </p:nvPicPr>
        <p:blipFill>
          <a:blip r:embed="rId4"/>
          <a:srcRect r="57147"/>
          <a:stretch>
            <a:fillRect/>
          </a:stretch>
        </p:blipFill>
        <p:spPr>
          <a:xfrm>
            <a:off x="357657" y="2567940"/>
            <a:ext cx="2726950" cy="796505"/>
          </a:xfrm>
          <a:prstGeom prst="rect">
            <a:avLst/>
          </a:prstGeom>
        </p:spPr>
      </p:pic>
      <p:pic>
        <p:nvPicPr>
          <p:cNvPr id="9" name="Picture 8">
            <a:extLst>
              <a:ext uri="{FF2B5EF4-FFF2-40B4-BE49-F238E27FC236}">
                <a16:creationId xmlns:a16="http://schemas.microsoft.com/office/drawing/2014/main" id="{F668F18D-1E51-9CB9-68E3-21694035AD8A}"/>
              </a:ext>
            </a:extLst>
          </p:cNvPr>
          <p:cNvPicPr>
            <a:picLocks noChangeAspect="1"/>
          </p:cNvPicPr>
          <p:nvPr/>
        </p:nvPicPr>
        <p:blipFill>
          <a:blip r:embed="rId4"/>
          <a:srcRect l="59828"/>
          <a:stretch>
            <a:fillRect/>
          </a:stretch>
        </p:blipFill>
        <p:spPr>
          <a:xfrm>
            <a:off x="3178744" y="2567940"/>
            <a:ext cx="2556387" cy="796505"/>
          </a:xfrm>
          <a:prstGeom prst="rect">
            <a:avLst/>
          </a:prstGeom>
        </p:spPr>
      </p:pic>
      <p:pic>
        <p:nvPicPr>
          <p:cNvPr id="10" name="Picture 9">
            <a:extLst>
              <a:ext uri="{FF2B5EF4-FFF2-40B4-BE49-F238E27FC236}">
                <a16:creationId xmlns:a16="http://schemas.microsoft.com/office/drawing/2014/main" id="{86DE377D-827C-97AB-F5B4-83A64DCB7B35}"/>
              </a:ext>
            </a:extLst>
          </p:cNvPr>
          <p:cNvPicPr>
            <a:picLocks noChangeAspect="1"/>
          </p:cNvPicPr>
          <p:nvPr/>
        </p:nvPicPr>
        <p:blipFill>
          <a:blip r:embed="rId5"/>
          <a:srcRect r="69584"/>
          <a:stretch>
            <a:fillRect/>
          </a:stretch>
        </p:blipFill>
        <p:spPr>
          <a:xfrm>
            <a:off x="5967406" y="2567938"/>
            <a:ext cx="2221981" cy="771205"/>
          </a:xfrm>
          <a:prstGeom prst="rect">
            <a:avLst/>
          </a:prstGeom>
        </p:spPr>
      </p:pic>
      <p:pic>
        <p:nvPicPr>
          <p:cNvPr id="11" name="Picture 10">
            <a:extLst>
              <a:ext uri="{FF2B5EF4-FFF2-40B4-BE49-F238E27FC236}">
                <a16:creationId xmlns:a16="http://schemas.microsoft.com/office/drawing/2014/main" id="{51483A65-25F9-0BF7-4994-602D7D20CA88}"/>
              </a:ext>
            </a:extLst>
          </p:cNvPr>
          <p:cNvPicPr>
            <a:picLocks noChangeAspect="1"/>
          </p:cNvPicPr>
          <p:nvPr/>
        </p:nvPicPr>
        <p:blipFill>
          <a:blip r:embed="rId5"/>
          <a:srcRect l="52153" r="1346"/>
          <a:stretch>
            <a:fillRect/>
          </a:stretch>
        </p:blipFill>
        <p:spPr>
          <a:xfrm>
            <a:off x="8775292" y="2567937"/>
            <a:ext cx="3397044" cy="771205"/>
          </a:xfrm>
          <a:prstGeom prst="rect">
            <a:avLst/>
          </a:prstGeom>
        </p:spPr>
      </p:pic>
      <p:sp>
        <p:nvSpPr>
          <p:cNvPr id="12" name="Rectangle: Rounded Corners 11">
            <a:extLst>
              <a:ext uri="{FF2B5EF4-FFF2-40B4-BE49-F238E27FC236}">
                <a16:creationId xmlns:a16="http://schemas.microsoft.com/office/drawing/2014/main" id="{4F70A378-C788-EA42-BE26-5BF0169C41DE}"/>
              </a:ext>
            </a:extLst>
          </p:cNvPr>
          <p:cNvSpPr/>
          <p:nvPr/>
        </p:nvSpPr>
        <p:spPr>
          <a:xfrm>
            <a:off x="3178744" y="2438401"/>
            <a:ext cx="2726950" cy="3703972"/>
          </a:xfrm>
          <a:prstGeom prst="roundRect">
            <a:avLst/>
          </a:prstGeom>
          <a:noFill/>
          <a:ln w="57150">
            <a:solidFill>
              <a:srgbClr val="B840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lt-LT"/>
          </a:p>
        </p:txBody>
      </p:sp>
    </p:spTree>
    <p:extLst>
      <p:ext uri="{BB962C8B-B14F-4D97-AF65-F5344CB8AC3E}">
        <p14:creationId xmlns:p14="http://schemas.microsoft.com/office/powerpoint/2010/main" val="2869446544"/>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18" name="Title 2">
            <a:extLst>
              <a:ext uri="{FF2B5EF4-FFF2-40B4-BE49-F238E27FC236}">
                <a16:creationId xmlns:a16="http://schemas.microsoft.com/office/drawing/2014/main" id="{CF7E0CFF-37CF-B5EB-51C1-66BAD2196917}"/>
              </a:ext>
            </a:extLst>
          </p:cNvPr>
          <p:cNvSpPr>
            <a:spLocks noGrp="1"/>
          </p:cNvSpPr>
          <p:nvPr>
            <p:ph type="title"/>
          </p:nvPr>
        </p:nvSpPr>
        <p:spPr>
          <a:xfrm>
            <a:off x="600456" y="1011936"/>
            <a:ext cx="7058873" cy="1243584"/>
          </a:xfrm>
        </p:spPr>
        <p:txBody>
          <a:bodyPr>
            <a:noAutofit/>
          </a:bodyPr>
          <a:lstStyle/>
          <a:p>
            <a:pPr rtl="0"/>
            <a:r>
              <a:rPr lang="tr" sz="3200" b="1" i="0" u="none" strike="noStrike">
                <a:highlight>
                  <a:srgbClr val="000000">
                    <a:alpha val="0"/>
                  </a:srgbClr>
                </a:highlight>
                <a:latin typeface="Calibri Light"/>
              </a:rPr>
              <a:t>Hedeflerden göstergelere</a:t>
            </a:r>
          </a:p>
        </p:txBody>
      </p:sp>
      <p:pic>
        <p:nvPicPr>
          <p:cNvPr id="1026" name="Picture 2" descr="ACTIVITY 6.1: Identify indicators for all objectives | Eltis">
            <a:extLst>
              <a:ext uri="{FF2B5EF4-FFF2-40B4-BE49-F238E27FC236}">
                <a16:creationId xmlns:a16="http://schemas.microsoft.com/office/drawing/2014/main" id="{1B944390-C7F7-2FDB-8306-682377027B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27076"/>
          <a:stretch>
            <a:fillRect/>
          </a:stretch>
        </p:blipFill>
        <p:spPr bwMode="auto">
          <a:xfrm>
            <a:off x="4692072" y="1808450"/>
            <a:ext cx="7349367" cy="290303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2406891-0341-B496-C859-56B4BAC51FD1}"/>
              </a:ext>
            </a:extLst>
          </p:cNvPr>
          <p:cNvSpPr txBox="1"/>
          <p:nvPr/>
        </p:nvSpPr>
        <p:spPr>
          <a:xfrm>
            <a:off x="467106" y="5970795"/>
            <a:ext cx="5628894" cy="238093"/>
          </a:xfrm>
          <a:prstGeom prst="rect">
            <a:avLst/>
          </a:prstGeom>
          <a:noFill/>
        </p:spPr>
        <p:txBody>
          <a:bodyPr wrap="square">
            <a:noAutofit/>
          </a:bodyPr>
          <a:lstStyle/>
          <a:p>
            <a:pPr rtl="0"/>
            <a:r>
              <a:rPr lang="tr" sz="900" b="1" i="1" u="none" strike="noStrike">
                <a:highlight>
                  <a:srgbClr val="000000">
                    <a:alpha val="0"/>
                  </a:srgbClr>
                </a:highlight>
                <a:latin typeface="Calibri"/>
              </a:rPr>
              <a:t>Kaynak:</a:t>
            </a:r>
            <a:r>
              <a:rPr lang="tr" sz="900" b="0" i="1" u="none" strike="noStrike">
                <a:highlight>
                  <a:srgbClr val="000000">
                    <a:alpha val="0"/>
                  </a:srgbClr>
                </a:highlight>
                <a:latin typeface="Calibri"/>
              </a:rPr>
              <a:t> Sürdürülebilir bir kentsel hareketlilik planı geliştirme ve uygulama kılavuzu. İkinci baskı</a:t>
            </a:r>
          </a:p>
        </p:txBody>
      </p:sp>
      <p:pic>
        <p:nvPicPr>
          <p:cNvPr id="8" name="Graphic 7" descr="Arrow Clockwise curve">
            <a:extLst>
              <a:ext uri="{FF2B5EF4-FFF2-40B4-BE49-F238E27FC236}">
                <a16:creationId xmlns:a16="http://schemas.microsoft.com/office/drawing/2014/main" id="{D8B11329-B930-B867-99F6-5B884F63C0F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18435" y="4754735"/>
            <a:ext cx="1462424" cy="1462424"/>
          </a:xfrm>
          <a:prstGeom prst="rect">
            <a:avLst/>
          </a:prstGeom>
        </p:spPr>
      </p:pic>
      <p:pic>
        <p:nvPicPr>
          <p:cNvPr id="9" name="Graphic 8" descr="Arrow Clockwise curve">
            <a:extLst>
              <a:ext uri="{FF2B5EF4-FFF2-40B4-BE49-F238E27FC236}">
                <a16:creationId xmlns:a16="http://schemas.microsoft.com/office/drawing/2014/main" id="{A692F78C-91A7-961E-CD9E-D69F6BAA2E6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0800000" flipH="1" flipV="1">
            <a:off x="7999536" y="4754734"/>
            <a:ext cx="1462424" cy="1462424"/>
          </a:xfrm>
          <a:prstGeom prst="rect">
            <a:avLst/>
          </a:prstGeom>
        </p:spPr>
      </p:pic>
      <p:sp>
        <p:nvSpPr>
          <p:cNvPr id="10" name="TextBox 9">
            <a:extLst>
              <a:ext uri="{FF2B5EF4-FFF2-40B4-BE49-F238E27FC236}">
                <a16:creationId xmlns:a16="http://schemas.microsoft.com/office/drawing/2014/main" id="{A14FD46D-9C65-A079-CFCF-A8B2720192B3}"/>
              </a:ext>
            </a:extLst>
          </p:cNvPr>
          <p:cNvSpPr txBox="1"/>
          <p:nvPr/>
        </p:nvSpPr>
        <p:spPr>
          <a:xfrm>
            <a:off x="6277232" y="5218674"/>
            <a:ext cx="1238250" cy="369332"/>
          </a:xfrm>
          <a:prstGeom prst="rect">
            <a:avLst/>
          </a:prstGeom>
          <a:noFill/>
        </p:spPr>
        <p:txBody>
          <a:bodyPr wrap="square" rtlCol="0">
            <a:noAutofit/>
          </a:bodyPr>
          <a:lstStyle/>
          <a:p>
            <a:pPr rtl="0"/>
            <a:r>
              <a:rPr lang="tr" sz="1800" b="1" i="0" u="none" strike="noStrike">
                <a:highlight>
                  <a:srgbClr val="000000">
                    <a:alpha val="0"/>
                  </a:srgbClr>
                </a:highlight>
                <a:latin typeface="Calibri"/>
              </a:rPr>
              <a:t>Nitel</a:t>
            </a:r>
            <a:endParaRPr lang="en-GB" b="1"/>
          </a:p>
        </p:txBody>
      </p:sp>
      <p:sp>
        <p:nvSpPr>
          <p:cNvPr id="11" name="TextBox 10">
            <a:extLst>
              <a:ext uri="{FF2B5EF4-FFF2-40B4-BE49-F238E27FC236}">
                <a16:creationId xmlns:a16="http://schemas.microsoft.com/office/drawing/2014/main" id="{3C05D34C-2AAD-4789-1358-F6D41D0D4AC9}"/>
              </a:ext>
            </a:extLst>
          </p:cNvPr>
          <p:cNvSpPr txBox="1"/>
          <p:nvPr/>
        </p:nvSpPr>
        <p:spPr>
          <a:xfrm>
            <a:off x="8967644" y="5141159"/>
            <a:ext cx="2495549" cy="646331"/>
          </a:xfrm>
          <a:prstGeom prst="rect">
            <a:avLst/>
          </a:prstGeom>
          <a:noFill/>
        </p:spPr>
        <p:txBody>
          <a:bodyPr wrap="square" rtlCol="0">
            <a:noAutofit/>
          </a:bodyPr>
          <a:lstStyle/>
          <a:p>
            <a:pPr rtl="0"/>
            <a:r>
              <a:rPr lang="tr" sz="1800" b="1" i="0" u="none" strike="noStrike">
                <a:highlight>
                  <a:srgbClr val="000000">
                    <a:alpha val="0"/>
                  </a:srgbClr>
                </a:highlight>
                <a:latin typeface="Calibri"/>
              </a:rPr>
              <a:t>Nicel (Ölçülebilir)</a:t>
            </a:r>
            <a:endParaRPr lang="en-GB" b="1"/>
          </a:p>
        </p:txBody>
      </p:sp>
      <p:sp>
        <p:nvSpPr>
          <p:cNvPr id="19" name="Content Placeholder 3">
            <a:extLst>
              <a:ext uri="{FF2B5EF4-FFF2-40B4-BE49-F238E27FC236}">
                <a16:creationId xmlns:a16="http://schemas.microsoft.com/office/drawing/2014/main" id="{1704CADA-CCB3-1233-2976-8E08E38A354B}"/>
              </a:ext>
            </a:extLst>
          </p:cNvPr>
          <p:cNvSpPr>
            <a:spLocks noGrp="1"/>
          </p:cNvSpPr>
          <p:nvPr>
            <p:ph idx="1"/>
          </p:nvPr>
        </p:nvSpPr>
        <p:spPr>
          <a:xfrm>
            <a:off x="5828239" y="1696653"/>
            <a:ext cx="5430888" cy="388108"/>
          </a:xfrm>
        </p:spPr>
        <p:txBody>
          <a:bodyPr>
            <a:noAutofit/>
          </a:bodyPr>
          <a:lstStyle/>
          <a:p>
            <a:pPr marL="0" indent="0" algn="just" rtl="0">
              <a:lnSpc>
                <a:spcPct val="100000"/>
              </a:lnSpc>
              <a:spcBef>
                <a:spcPct val="0"/>
              </a:spcBef>
              <a:spcAft>
                <a:spcPts val="1800"/>
              </a:spcAft>
              <a:buNone/>
            </a:pPr>
            <a:r>
              <a:rPr lang="tr" sz="1600" b="1" i="0" u="none" strike="noStrike">
                <a:highlight>
                  <a:srgbClr val="000000">
                    <a:alpha val="0"/>
                  </a:srgbClr>
                </a:highlight>
                <a:latin typeface="Calibri"/>
              </a:rPr>
              <a:t>Bir göstergenin bir hedefe nasıl karşılık geldiğine dair örnek</a:t>
            </a:r>
          </a:p>
        </p:txBody>
      </p:sp>
      <p:sp>
        <p:nvSpPr>
          <p:cNvPr id="5" name="TextBox 4">
            <a:extLst>
              <a:ext uri="{FF2B5EF4-FFF2-40B4-BE49-F238E27FC236}">
                <a16:creationId xmlns:a16="http://schemas.microsoft.com/office/drawing/2014/main" id="{1F6B128D-9F5F-55F3-E0ED-20584E150EC1}"/>
              </a:ext>
            </a:extLst>
          </p:cNvPr>
          <p:cNvSpPr txBox="1"/>
          <p:nvPr/>
        </p:nvSpPr>
        <p:spPr>
          <a:xfrm>
            <a:off x="600457" y="2307406"/>
            <a:ext cx="4233924" cy="3262432"/>
          </a:xfrm>
          <a:prstGeom prst="rect">
            <a:avLst/>
          </a:prstGeom>
          <a:noFill/>
        </p:spPr>
        <p:txBody>
          <a:bodyPr wrap="square">
            <a:noAutofit/>
          </a:bodyPr>
          <a:lstStyle/>
          <a:p>
            <a:pPr marL="285750" indent="-285750" algn="just" rtl="0">
              <a:spcAft>
                <a:spcPts val="1800"/>
              </a:spcAft>
              <a:buFont typeface="Arial" panose="020B0604020202020204" pitchFamily="34" charset="0"/>
              <a:buChar char="•"/>
            </a:pPr>
            <a:r>
              <a:rPr lang="tr" sz="1600" b="0" i="0" u="none" strike="noStrike" dirty="0">
                <a:highlight>
                  <a:srgbClr val="000000">
                    <a:alpha val="0"/>
                  </a:srgbClr>
                </a:highlight>
                <a:latin typeface="Calibri"/>
              </a:rPr>
              <a:t>Hedeflerle açıkça bağlantılı ve </a:t>
            </a:r>
            <a:r>
              <a:rPr lang="tr" sz="1600" b="1" i="0" u="none" strike="noStrike" dirty="0">
                <a:highlight>
                  <a:srgbClr val="000000">
                    <a:alpha val="0"/>
                  </a:srgbClr>
                </a:highlight>
                <a:latin typeface="Calibri"/>
              </a:rPr>
              <a:t>yönetilebilir temel göstergeler</a:t>
            </a:r>
            <a:r>
              <a:rPr lang="tr" sz="1600" b="0" i="0" u="none" strike="noStrike" dirty="0">
                <a:highlight>
                  <a:srgbClr val="000000">
                    <a:alpha val="0"/>
                  </a:srgbClr>
                </a:highlight>
                <a:latin typeface="Calibri"/>
              </a:rPr>
              <a:t> belirlemek için sistematik bir yaklaşıma ihtiyaç vardır. </a:t>
            </a:r>
          </a:p>
          <a:p>
            <a:pPr marL="285750" indent="-285750" algn="just" rtl="0">
              <a:spcAft>
                <a:spcPts val="1800"/>
              </a:spcAft>
              <a:buFont typeface="Arial" panose="020B0604020202020204" pitchFamily="34" charset="0"/>
              <a:buChar char="•"/>
            </a:pPr>
            <a:r>
              <a:rPr lang="tr" sz="1600" b="0" i="0" u="none" strike="noStrike" dirty="0">
                <a:highlight>
                  <a:srgbClr val="000000">
                    <a:alpha val="0"/>
                  </a:srgbClr>
                </a:highlight>
                <a:latin typeface="Calibri"/>
              </a:rPr>
              <a:t>Seçilen göstergeler, </a:t>
            </a:r>
            <a:r>
              <a:rPr lang="tr" sz="1600" b="1" i="0" u="none" strike="noStrike" dirty="0">
                <a:highlight>
                  <a:srgbClr val="000000">
                    <a:alpha val="0"/>
                  </a:srgbClr>
                </a:highlight>
                <a:latin typeface="Calibri"/>
              </a:rPr>
              <a:t>mevcut veri kaynakları</a:t>
            </a:r>
            <a:r>
              <a:rPr lang="tr" sz="1600" b="0" i="0" u="none" strike="noStrike" dirty="0">
                <a:highlight>
                  <a:srgbClr val="000000">
                    <a:alpha val="0"/>
                  </a:srgbClr>
                </a:highlight>
                <a:latin typeface="Calibri"/>
              </a:rPr>
              <a:t> ve veri boşlukları (yeni veri kaynaklarına ihtiyaç) </a:t>
            </a:r>
            <a:r>
              <a:rPr lang="tr" sz="1600" b="1" i="0" u="none" strike="noStrike" dirty="0">
                <a:highlight>
                  <a:srgbClr val="000000">
                    <a:alpha val="0"/>
                  </a:srgbClr>
                </a:highlight>
                <a:latin typeface="Calibri"/>
              </a:rPr>
              <a:t>dikkate alınarak kolayca ölçülebilir</a:t>
            </a:r>
            <a:r>
              <a:rPr lang="tr" sz="1600" b="0" i="0" u="none" strike="noStrike" dirty="0">
                <a:highlight>
                  <a:srgbClr val="000000">
                    <a:alpha val="0"/>
                  </a:srgbClr>
                </a:highlight>
                <a:latin typeface="Calibri"/>
              </a:rPr>
              <a:t> ve </a:t>
            </a:r>
            <a:r>
              <a:rPr lang="tr" sz="1600" b="1" i="0" u="none" strike="noStrike" dirty="0">
                <a:highlight>
                  <a:srgbClr val="000000">
                    <a:alpha val="0"/>
                  </a:srgbClr>
                </a:highlight>
                <a:latin typeface="Calibri"/>
              </a:rPr>
              <a:t>anlaşılabilir</a:t>
            </a:r>
            <a:r>
              <a:rPr lang="tr" sz="1600" b="0" i="0" u="none" strike="noStrike" dirty="0">
                <a:highlight>
                  <a:srgbClr val="000000">
                    <a:alpha val="0"/>
                  </a:srgbClr>
                </a:highlight>
                <a:latin typeface="Calibri"/>
              </a:rPr>
              <a:t> olmalıdır.</a:t>
            </a:r>
          </a:p>
          <a:p>
            <a:pPr marL="285750" indent="-285750" algn="just" rtl="0">
              <a:spcAft>
                <a:spcPts val="1800"/>
              </a:spcAft>
              <a:buFont typeface="Arial" panose="020B0604020202020204" pitchFamily="34" charset="0"/>
              <a:buChar char="•"/>
            </a:pPr>
            <a:r>
              <a:rPr lang="tr" sz="1600" b="0" i="0" u="none" strike="noStrike" dirty="0">
                <a:highlight>
                  <a:srgbClr val="000000">
                    <a:alpha val="0"/>
                  </a:srgbClr>
                </a:highlight>
                <a:latin typeface="Calibri"/>
              </a:rPr>
              <a:t>Her bir gösterge için net bir </a:t>
            </a:r>
            <a:r>
              <a:rPr lang="tr" sz="1600" b="1" i="0" u="none" strike="noStrike" dirty="0">
                <a:highlight>
                  <a:srgbClr val="000000">
                    <a:alpha val="0"/>
                  </a:srgbClr>
                </a:highlight>
                <a:latin typeface="Calibri"/>
              </a:rPr>
              <a:t>tanım</a:t>
            </a:r>
            <a:r>
              <a:rPr lang="tr" sz="1600" b="0" i="0" u="none" strike="noStrike" dirty="0">
                <a:highlight>
                  <a:srgbClr val="000000">
                    <a:alpha val="0"/>
                  </a:srgbClr>
                </a:highlight>
                <a:latin typeface="Calibri"/>
              </a:rPr>
              <a:t>,</a:t>
            </a:r>
            <a:r>
              <a:rPr lang="tr" sz="1600" b="1" i="0" u="none" strike="noStrike" dirty="0">
                <a:highlight>
                  <a:srgbClr val="000000">
                    <a:alpha val="0"/>
                  </a:srgbClr>
                </a:highlight>
                <a:latin typeface="Calibri"/>
              </a:rPr>
              <a:t> raporlama formatı </a:t>
            </a:r>
            <a:r>
              <a:rPr lang="tr" sz="1600" b="0" i="0" u="none" strike="noStrike" dirty="0">
                <a:highlight>
                  <a:srgbClr val="000000">
                    <a:alpha val="0"/>
                  </a:srgbClr>
                </a:highlight>
                <a:latin typeface="Calibri"/>
              </a:rPr>
              <a:t>ve</a:t>
            </a:r>
            <a:r>
              <a:rPr lang="tr" sz="1600" b="1" i="0" u="none" strike="noStrike" dirty="0">
                <a:highlight>
                  <a:srgbClr val="000000">
                    <a:alpha val="0"/>
                  </a:srgbClr>
                </a:highlight>
                <a:latin typeface="Calibri"/>
              </a:rPr>
              <a:t> verilerin nasıl ölçüldüğü ile göstergenin verilerden nasıl hesaplandığının </a:t>
            </a:r>
            <a:r>
              <a:rPr lang="tr" sz="1600" b="0" i="0" u="none" strike="noStrike" dirty="0">
                <a:highlight>
                  <a:srgbClr val="000000">
                    <a:alpha val="0"/>
                  </a:srgbClr>
                </a:highlight>
                <a:latin typeface="Calibri"/>
              </a:rPr>
              <a:t>ana hatları ayrıntılı olarak açıklanmalıdır.</a:t>
            </a:r>
          </a:p>
        </p:txBody>
      </p:sp>
    </p:spTree>
    <p:extLst>
      <p:ext uri="{BB962C8B-B14F-4D97-AF65-F5344CB8AC3E}">
        <p14:creationId xmlns:p14="http://schemas.microsoft.com/office/powerpoint/2010/main" val="453677232"/>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18" name="Title 2">
            <a:extLst>
              <a:ext uri="{FF2B5EF4-FFF2-40B4-BE49-F238E27FC236}">
                <a16:creationId xmlns:a16="http://schemas.microsoft.com/office/drawing/2014/main" id="{CF7E0CFF-37CF-B5EB-51C1-66BAD2196917}"/>
              </a:ext>
            </a:extLst>
          </p:cNvPr>
          <p:cNvSpPr>
            <a:spLocks noGrp="1"/>
          </p:cNvSpPr>
          <p:nvPr>
            <p:ph type="title"/>
          </p:nvPr>
        </p:nvSpPr>
        <p:spPr>
          <a:xfrm>
            <a:off x="600456" y="1011936"/>
            <a:ext cx="10094551" cy="1243584"/>
          </a:xfrm>
        </p:spPr>
        <p:txBody>
          <a:bodyPr>
            <a:noAutofit/>
          </a:bodyPr>
          <a:lstStyle/>
          <a:p>
            <a:pPr rtl="0"/>
            <a:r>
              <a:rPr lang="tr" sz="3200" b="1" i="0" u="none" strike="noStrike">
                <a:highlight>
                  <a:srgbClr val="000000">
                    <a:alpha val="0"/>
                  </a:srgbClr>
                </a:highlight>
                <a:latin typeface="Calibri Light"/>
              </a:rPr>
              <a:t>Standart göstergeler</a:t>
            </a:r>
          </a:p>
        </p:txBody>
      </p:sp>
      <p:sp>
        <p:nvSpPr>
          <p:cNvPr id="19" name="Content Placeholder 3">
            <a:extLst>
              <a:ext uri="{FF2B5EF4-FFF2-40B4-BE49-F238E27FC236}">
                <a16:creationId xmlns:a16="http://schemas.microsoft.com/office/drawing/2014/main" id="{1704CADA-CCB3-1233-2976-8E08E38A354B}"/>
              </a:ext>
            </a:extLst>
          </p:cNvPr>
          <p:cNvSpPr>
            <a:spLocks noGrp="1"/>
          </p:cNvSpPr>
          <p:nvPr>
            <p:ph idx="1"/>
          </p:nvPr>
        </p:nvSpPr>
        <p:spPr>
          <a:xfrm>
            <a:off x="600457" y="2328227"/>
            <a:ext cx="3740049" cy="3664351"/>
          </a:xfrm>
        </p:spPr>
        <p:txBody>
          <a:bodyPr>
            <a:noAutofit/>
          </a:bodyPr>
          <a:lstStyle/>
          <a:p>
            <a:pPr marL="0" indent="0" algn="just" rtl="0">
              <a:lnSpc>
                <a:spcPct val="100000"/>
              </a:lnSpc>
              <a:spcBef>
                <a:spcPct val="0"/>
              </a:spcBef>
              <a:spcAft>
                <a:spcPts val="1200"/>
              </a:spcAft>
              <a:buNone/>
            </a:pPr>
            <a:r>
              <a:rPr lang="tr" sz="1800" b="0" i="0" u="none" strike="noStrike">
                <a:highlight>
                  <a:srgbClr val="000000">
                    <a:alpha val="0"/>
                  </a:srgbClr>
                </a:highlight>
                <a:latin typeface="Calibri"/>
              </a:rPr>
              <a:t>Standart göstergeleri kullanmanın faydaları:</a:t>
            </a:r>
          </a:p>
          <a:p>
            <a:pPr marL="450850" algn="just" rtl="0">
              <a:lnSpc>
                <a:spcPct val="100000"/>
              </a:lnSpc>
              <a:spcBef>
                <a:spcPct val="0"/>
              </a:spcBef>
              <a:spcAft>
                <a:spcPts val="1200"/>
              </a:spcAft>
            </a:pPr>
            <a:r>
              <a:rPr lang="tr" sz="1800" b="0" i="0" u="none" strike="noStrike">
                <a:highlight>
                  <a:srgbClr val="000000">
                    <a:alpha val="0"/>
                  </a:srgbClr>
                </a:highlight>
                <a:latin typeface="Calibri"/>
              </a:rPr>
              <a:t>halihazırda iyi </a:t>
            </a:r>
            <a:r>
              <a:rPr lang="tr" sz="1800" b="1" i="0" u="none" strike="noStrike">
                <a:highlight>
                  <a:srgbClr val="000000">
                    <a:alpha val="0"/>
                  </a:srgbClr>
                </a:highlight>
                <a:latin typeface="Calibri"/>
              </a:rPr>
              <a:t>tanımlanmıştır</a:t>
            </a:r>
            <a:r>
              <a:rPr lang="tr" sz="1800" b="0" i="0" u="none" strike="noStrike">
                <a:highlight>
                  <a:srgbClr val="000000">
                    <a:alpha val="0"/>
                  </a:srgbClr>
                </a:highlight>
                <a:latin typeface="Calibri"/>
              </a:rPr>
              <a:t>;</a:t>
            </a:r>
          </a:p>
          <a:p>
            <a:pPr marL="450850" algn="just" rtl="0">
              <a:lnSpc>
                <a:spcPct val="100000"/>
              </a:lnSpc>
              <a:spcBef>
                <a:spcPct val="0"/>
              </a:spcBef>
              <a:spcAft>
                <a:spcPts val="1200"/>
              </a:spcAft>
            </a:pPr>
            <a:r>
              <a:rPr lang="tr" sz="1800" b="0" i="0" u="none" strike="noStrike">
                <a:highlight>
                  <a:srgbClr val="000000">
                    <a:alpha val="0"/>
                  </a:srgbClr>
                </a:highlight>
                <a:latin typeface="Calibri"/>
              </a:rPr>
              <a:t>bunların </a:t>
            </a:r>
            <a:r>
              <a:rPr lang="tr" sz="1800" b="1" i="0" u="none" strike="noStrike">
                <a:highlight>
                  <a:srgbClr val="000000">
                    <a:alpha val="0"/>
                  </a:srgbClr>
                </a:highlight>
                <a:latin typeface="Calibri"/>
              </a:rPr>
              <a:t>nasıl ölçüleceği ve analiz edileceği </a:t>
            </a:r>
            <a:r>
              <a:rPr lang="tr" sz="1800" b="0" i="0" u="none" strike="noStrike">
                <a:highlight>
                  <a:srgbClr val="000000">
                    <a:alpha val="0"/>
                  </a:srgbClr>
                </a:highlight>
                <a:latin typeface="Calibri"/>
              </a:rPr>
              <a:t>konusunda</a:t>
            </a:r>
            <a:r>
              <a:rPr lang="tr" sz="1800" b="1" i="0" u="none" strike="noStrike">
                <a:highlight>
                  <a:srgbClr val="000000">
                    <a:alpha val="0"/>
                  </a:srgbClr>
                </a:highlight>
                <a:latin typeface="Calibri"/>
              </a:rPr>
              <a:t> bilgiler mevcuttur</a:t>
            </a:r>
            <a:r>
              <a:rPr lang="tr" sz="1800" b="0" i="0" u="none" strike="noStrike">
                <a:highlight>
                  <a:srgbClr val="000000">
                    <a:alpha val="0"/>
                  </a:srgbClr>
                </a:highlight>
                <a:latin typeface="Calibri"/>
              </a:rPr>
              <a:t>;</a:t>
            </a:r>
          </a:p>
          <a:p>
            <a:pPr marL="450850" algn="just" rtl="0">
              <a:lnSpc>
                <a:spcPct val="100000"/>
              </a:lnSpc>
              <a:spcBef>
                <a:spcPct val="0"/>
              </a:spcBef>
              <a:spcAft>
                <a:spcPts val="1200"/>
              </a:spcAft>
            </a:pPr>
            <a:r>
              <a:rPr lang="tr" sz="1800" b="0" i="0" u="none" strike="noStrike">
                <a:highlight>
                  <a:srgbClr val="000000">
                    <a:alpha val="0"/>
                  </a:srgbClr>
                </a:highlight>
                <a:latin typeface="Calibri"/>
              </a:rPr>
              <a:t>diğer kentlerle </a:t>
            </a:r>
            <a:r>
              <a:rPr lang="tr" sz="1800" b="1" i="0" u="none" strike="noStrike">
                <a:highlight>
                  <a:srgbClr val="000000">
                    <a:alpha val="0"/>
                  </a:srgbClr>
                </a:highlight>
                <a:latin typeface="Calibri"/>
              </a:rPr>
              <a:t>kıyaslama</a:t>
            </a:r>
            <a:r>
              <a:rPr lang="tr" sz="1800" b="0" i="0" u="none" strike="noStrike">
                <a:highlight>
                  <a:srgbClr val="000000">
                    <a:alpha val="0"/>
                  </a:srgbClr>
                </a:highlight>
                <a:latin typeface="Calibri"/>
              </a:rPr>
              <a:t> yapmayı veya ulusal/uluslararası istatistiklerle karşılaştırmayı </a:t>
            </a:r>
            <a:r>
              <a:rPr lang="tr" sz="1800" b="1" i="0" u="none" strike="noStrike">
                <a:highlight>
                  <a:srgbClr val="000000">
                    <a:alpha val="0"/>
                  </a:srgbClr>
                </a:highlight>
                <a:latin typeface="Calibri"/>
              </a:rPr>
              <a:t>mümkün kılar</a:t>
            </a:r>
            <a:r>
              <a:rPr lang="tr" sz="1800" b="0" i="0" u="none" strike="noStrike">
                <a:highlight>
                  <a:srgbClr val="000000">
                    <a:alpha val="0"/>
                  </a:srgbClr>
                </a:highlight>
                <a:latin typeface="Calibri"/>
              </a:rPr>
              <a:t>.</a:t>
            </a:r>
            <a:endParaRPr lang="tr" sz="1800" b="1" i="0" u="none" strike="noStrike">
              <a:highlight>
                <a:srgbClr val="000000">
                  <a:alpha val="0"/>
                </a:srgbClr>
              </a:highlight>
              <a:latin typeface="Calibri"/>
            </a:endParaRPr>
          </a:p>
          <a:p>
            <a:pPr marL="0" indent="0" algn="just">
              <a:lnSpc>
                <a:spcPct val="100000"/>
              </a:lnSpc>
              <a:spcBef>
                <a:spcPct val="0"/>
              </a:spcBef>
              <a:spcAft>
                <a:spcPts val="1200"/>
              </a:spcAft>
              <a:buNone/>
            </a:pPr>
            <a:endParaRPr lang="en-GB" sz="1800"/>
          </a:p>
        </p:txBody>
      </p:sp>
      <p:sp>
        <p:nvSpPr>
          <p:cNvPr id="6" name="TextBox 5">
            <a:extLst>
              <a:ext uri="{FF2B5EF4-FFF2-40B4-BE49-F238E27FC236}">
                <a16:creationId xmlns:a16="http://schemas.microsoft.com/office/drawing/2014/main" id="{A2406891-0341-B496-C859-56B4BAC51FD1}"/>
              </a:ext>
            </a:extLst>
          </p:cNvPr>
          <p:cNvSpPr txBox="1"/>
          <p:nvPr/>
        </p:nvSpPr>
        <p:spPr>
          <a:xfrm>
            <a:off x="467106" y="5970795"/>
            <a:ext cx="5628894" cy="238093"/>
          </a:xfrm>
          <a:prstGeom prst="rect">
            <a:avLst/>
          </a:prstGeom>
          <a:noFill/>
        </p:spPr>
        <p:txBody>
          <a:bodyPr wrap="square">
            <a:noAutofit/>
          </a:bodyPr>
          <a:lstStyle/>
          <a:p>
            <a:pPr rtl="0"/>
            <a:r>
              <a:rPr lang="tr" sz="900" b="1" i="1" u="none" strike="noStrike">
                <a:highlight>
                  <a:srgbClr val="000000">
                    <a:alpha val="0"/>
                  </a:srgbClr>
                </a:highlight>
                <a:latin typeface="Calibri"/>
              </a:rPr>
              <a:t>Kaynak:</a:t>
            </a:r>
            <a:r>
              <a:rPr lang="tr" sz="900" b="0" i="1" u="none" strike="noStrike">
                <a:highlight>
                  <a:srgbClr val="000000">
                    <a:alpha val="0"/>
                  </a:srgbClr>
                </a:highlight>
                <a:latin typeface="Calibri"/>
              </a:rPr>
              <a:t> Sürdürülebilir bir kentsel hareketlilik planı geliştirme ve uygulama kılavuzu. İkinci baskı</a:t>
            </a:r>
          </a:p>
        </p:txBody>
      </p:sp>
      <p:sp>
        <p:nvSpPr>
          <p:cNvPr id="2" name="Content Placeholder 3">
            <a:extLst>
              <a:ext uri="{FF2B5EF4-FFF2-40B4-BE49-F238E27FC236}">
                <a16:creationId xmlns:a16="http://schemas.microsoft.com/office/drawing/2014/main" id="{F449D784-0BC9-9EC8-4F73-FCD62177AB50}"/>
              </a:ext>
            </a:extLst>
          </p:cNvPr>
          <p:cNvSpPr txBox="1"/>
          <p:nvPr/>
        </p:nvSpPr>
        <p:spPr>
          <a:xfrm>
            <a:off x="5841617" y="2255520"/>
            <a:ext cx="5628894" cy="366435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0">
              <a:lnSpc>
                <a:spcPct val="100000"/>
              </a:lnSpc>
              <a:spcBef>
                <a:spcPct val="0"/>
              </a:spcBef>
              <a:spcAft>
                <a:spcPts val="1200"/>
              </a:spcAft>
              <a:buFont typeface="Arial" panose="020B0604020202020204" pitchFamily="34" charset="0"/>
              <a:buNone/>
            </a:pPr>
            <a:r>
              <a:rPr lang="tr" sz="1800" b="0" i="0" u="none" strike="noStrike">
                <a:highlight>
                  <a:srgbClr val="000000">
                    <a:alpha val="0"/>
                  </a:srgbClr>
                </a:highlight>
                <a:latin typeface="Calibri"/>
              </a:rPr>
              <a:t>Kentlerin amaçlarına ve kapasitelerine göre uyarlayabilecekleri birkaç standart gösterge seti vardır, örneğin:</a:t>
            </a:r>
          </a:p>
          <a:p>
            <a:pPr algn="just" rtl="0">
              <a:lnSpc>
                <a:spcPct val="100000"/>
              </a:lnSpc>
              <a:spcBef>
                <a:spcPct val="0"/>
              </a:spcBef>
              <a:spcAft>
                <a:spcPts val="1200"/>
              </a:spcAft>
            </a:pPr>
            <a:r>
              <a:rPr lang="tr" sz="1800" b="0" i="0" u="none" strike="noStrike">
                <a:highlight>
                  <a:srgbClr val="000000">
                    <a:alpha val="0"/>
                  </a:srgbClr>
                </a:highlight>
                <a:latin typeface="Calibri"/>
              </a:rPr>
              <a:t>SKUp göstergeleri </a:t>
            </a:r>
          </a:p>
          <a:p>
            <a:pPr algn="just" rtl="0">
              <a:lnSpc>
                <a:spcPct val="100000"/>
              </a:lnSpc>
              <a:spcBef>
                <a:spcPct val="0"/>
              </a:spcBef>
              <a:spcAft>
                <a:spcPts val="1200"/>
              </a:spcAft>
            </a:pPr>
            <a:r>
              <a:rPr lang="tr" sz="1800" b="0" i="0" u="none" strike="noStrike">
                <a:highlight>
                  <a:srgbClr val="000000">
                    <a:alpha val="0"/>
                  </a:srgbClr>
                </a:highlight>
                <a:latin typeface="Calibri"/>
              </a:rPr>
              <a:t>SKUp İzleme ve Değerlendirme kılavuzu göstergeleri</a:t>
            </a:r>
          </a:p>
          <a:p>
            <a:pPr marL="0" indent="0" algn="just" rtl="0">
              <a:lnSpc>
                <a:spcPct val="100000"/>
              </a:lnSpc>
              <a:spcBef>
                <a:spcPct val="0"/>
              </a:spcBef>
              <a:spcAft>
                <a:spcPts val="1200"/>
              </a:spcAft>
              <a:buNone/>
            </a:pPr>
            <a:r>
              <a:rPr lang="tr" sz="1800" b="0" i="0" u="none" strike="noStrike">
                <a:highlight>
                  <a:srgbClr val="000000">
                    <a:alpha val="0"/>
                  </a:srgbClr>
                </a:highlight>
                <a:latin typeface="Calibri"/>
              </a:rPr>
              <a:t>Bu setler, temel göstergeler ve potansiyel ek göstergeler olarak ayrılmıştır.</a:t>
            </a:r>
            <a:endParaRPr lang="lt-LT" sz="1800"/>
          </a:p>
          <a:p>
            <a:pPr marL="0" indent="0" algn="just">
              <a:lnSpc>
                <a:spcPct val="100000"/>
              </a:lnSpc>
              <a:spcBef>
                <a:spcPct val="0"/>
              </a:spcBef>
              <a:spcAft>
                <a:spcPts val="1200"/>
              </a:spcAft>
              <a:buFont typeface="Arial" panose="020B0604020202020204" pitchFamily="34" charset="0"/>
              <a:buNone/>
            </a:pPr>
            <a:endParaRPr lang="en-GB" sz="1800"/>
          </a:p>
        </p:txBody>
      </p:sp>
    </p:spTree>
    <p:extLst>
      <p:ext uri="{BB962C8B-B14F-4D97-AF65-F5344CB8AC3E}">
        <p14:creationId xmlns:p14="http://schemas.microsoft.com/office/powerpoint/2010/main" val="385247145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18" name="Title 2">
            <a:extLst>
              <a:ext uri="{FF2B5EF4-FFF2-40B4-BE49-F238E27FC236}">
                <a16:creationId xmlns:a16="http://schemas.microsoft.com/office/drawing/2014/main" id="{CF7E0CFF-37CF-B5EB-51C1-66BAD2196917}"/>
              </a:ext>
            </a:extLst>
          </p:cNvPr>
          <p:cNvSpPr>
            <a:spLocks noGrp="1"/>
          </p:cNvSpPr>
          <p:nvPr>
            <p:ph type="title"/>
          </p:nvPr>
        </p:nvSpPr>
        <p:spPr>
          <a:xfrm>
            <a:off x="600456" y="1011936"/>
            <a:ext cx="10094551" cy="1243584"/>
          </a:xfrm>
        </p:spPr>
        <p:txBody>
          <a:bodyPr>
            <a:noAutofit/>
          </a:bodyPr>
          <a:lstStyle/>
          <a:p>
            <a:pPr rtl="0"/>
            <a:r>
              <a:rPr lang="tr" sz="3200" b="1" i="0" u="none" strike="noStrike">
                <a:highlight>
                  <a:srgbClr val="000000">
                    <a:alpha val="0"/>
                  </a:srgbClr>
                </a:highlight>
                <a:latin typeface="Calibri Light"/>
              </a:rPr>
              <a:t>SKU göstergeleri</a:t>
            </a:r>
          </a:p>
        </p:txBody>
      </p:sp>
      <p:sp>
        <p:nvSpPr>
          <p:cNvPr id="3" name="Title 2">
            <a:extLst>
              <a:ext uri="{FF2B5EF4-FFF2-40B4-BE49-F238E27FC236}">
                <a16:creationId xmlns:a16="http://schemas.microsoft.com/office/drawing/2014/main" id="{BAC7C771-78D4-B4F0-B7DD-070A9CF2B1F8}"/>
              </a:ext>
            </a:extLst>
          </p:cNvPr>
          <p:cNvSpPr txBox="1"/>
          <p:nvPr/>
        </p:nvSpPr>
        <p:spPr>
          <a:xfrm>
            <a:off x="6678592" y="1164336"/>
            <a:ext cx="4912950" cy="124358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0"/>
            <a:r>
              <a:rPr lang="tr" sz="3200" b="1" i="0" u="none" strike="noStrike">
                <a:highlight>
                  <a:srgbClr val="000000">
                    <a:alpha val="0"/>
                  </a:srgbClr>
                </a:highlight>
                <a:latin typeface="Calibri Light"/>
              </a:rPr>
              <a:t>SKUp İzleme ve Değerlendirme kılavuzu göstergeleri</a:t>
            </a:r>
          </a:p>
        </p:txBody>
      </p:sp>
      <p:pic>
        <p:nvPicPr>
          <p:cNvPr id="16" name="Picture 15">
            <a:extLst>
              <a:ext uri="{FF2B5EF4-FFF2-40B4-BE49-F238E27FC236}">
                <a16:creationId xmlns:a16="http://schemas.microsoft.com/office/drawing/2014/main" id="{7B380A77-1F3A-AE48-D7F8-45788A0B81F9}"/>
              </a:ext>
            </a:extLst>
          </p:cNvPr>
          <p:cNvPicPr>
            <a:picLocks noChangeAspect="1"/>
          </p:cNvPicPr>
          <p:nvPr/>
        </p:nvPicPr>
        <p:blipFill>
          <a:blip r:embed="rId4"/>
          <a:srcRect b="4646"/>
          <a:stretch>
            <a:fillRect/>
          </a:stretch>
        </p:blipFill>
        <p:spPr>
          <a:xfrm>
            <a:off x="5954798" y="2255521"/>
            <a:ext cx="5903464" cy="3831091"/>
          </a:xfrm>
          <a:prstGeom prst="rect">
            <a:avLst/>
          </a:prstGeom>
        </p:spPr>
      </p:pic>
      <p:sp>
        <p:nvSpPr>
          <p:cNvPr id="23" name="TextBox 22">
            <a:extLst>
              <a:ext uri="{FF2B5EF4-FFF2-40B4-BE49-F238E27FC236}">
                <a16:creationId xmlns:a16="http://schemas.microsoft.com/office/drawing/2014/main" id="{C745A988-D59B-B761-0D59-BA09652D4752}"/>
              </a:ext>
            </a:extLst>
          </p:cNvPr>
          <p:cNvSpPr txBox="1"/>
          <p:nvPr/>
        </p:nvSpPr>
        <p:spPr>
          <a:xfrm>
            <a:off x="600456" y="1995395"/>
            <a:ext cx="2964180" cy="4293483"/>
          </a:xfrm>
          <a:prstGeom prst="rect">
            <a:avLst/>
          </a:prstGeom>
          <a:noFill/>
        </p:spPr>
        <p:txBody>
          <a:bodyPr wrap="square" rtlCol="0">
            <a:noAutofit/>
          </a:bodyPr>
          <a:lstStyle/>
          <a:p>
            <a:pPr algn="l" rtl="0" eaLnBrk="1" fontAlgn="ctr" latinLnBrk="0" hangingPunct="1">
              <a:spcBef>
                <a:spcPct val="0"/>
              </a:spcBef>
              <a:spcAft>
                <a:spcPts val="300"/>
              </a:spcAft>
            </a:pPr>
            <a:r>
              <a:rPr lang="tr" sz="1400" b="1" i="0" u="none" strike="noStrike">
                <a:solidFill>
                  <a:srgbClr val="000000"/>
                </a:solidFill>
                <a:highlight>
                  <a:srgbClr val="000000">
                    <a:alpha val="0"/>
                  </a:srgbClr>
                </a:highlight>
                <a:latin typeface="Calibri"/>
                <a:ea typeface="Times New Roman"/>
                <a:cs typeface="Calibri"/>
              </a:rPr>
              <a:t>Temel göstergeler:</a:t>
            </a:r>
          </a:p>
          <a:p>
            <a:pPr marL="342900" indent="-342900" algn="l" rtl="0" eaLnBrk="1" fontAlgn="ctr" latinLnBrk="0" hangingPunct="1">
              <a:spcBef>
                <a:spcPct val="0"/>
              </a:spcBef>
              <a:spcAft>
                <a:spcPts val="300"/>
              </a:spcAft>
              <a:buFont typeface="+mj-lt"/>
              <a:buAutoNum type="arabicPeriod"/>
            </a:pPr>
            <a:r>
              <a:rPr lang="tr" sz="1400" b="0" i="0" u="none" strike="noStrike">
                <a:solidFill>
                  <a:srgbClr val="000000"/>
                </a:solidFill>
                <a:highlight>
                  <a:srgbClr val="000000">
                    <a:alpha val="0"/>
                  </a:srgbClr>
                </a:highlight>
                <a:latin typeface="Calibri"/>
                <a:ea typeface="Times New Roman"/>
                <a:cs typeface="Calibri"/>
              </a:rPr>
              <a:t>En yoksul grup için toplu taşıma araçlarının ödenebilirliği</a:t>
            </a:r>
            <a:endParaRPr lang="lt-LT" sz="1400" b="0" i="0" u="none" strike="noStrike">
              <a:effectLst/>
              <a:latin typeface="Arial" panose="020B0604020202020204" pitchFamily="34" charset="0"/>
            </a:endParaRPr>
          </a:p>
          <a:p>
            <a:pPr marL="342900" indent="-342900" algn="l" rtl="0" eaLnBrk="1" fontAlgn="ctr" latinLnBrk="0" hangingPunct="1">
              <a:spcBef>
                <a:spcPct val="0"/>
              </a:spcBef>
              <a:spcAft>
                <a:spcPts val="300"/>
              </a:spcAft>
              <a:buFont typeface="+mj-lt"/>
              <a:buAutoNum type="arabicPeriod"/>
            </a:pPr>
            <a:r>
              <a:rPr lang="tr" sz="1400" b="0" i="0" u="none" strike="noStrike">
                <a:solidFill>
                  <a:srgbClr val="000000"/>
                </a:solidFill>
                <a:highlight>
                  <a:srgbClr val="000000">
                    <a:alpha val="0"/>
                  </a:srgbClr>
                </a:highlight>
                <a:latin typeface="Calibri"/>
                <a:ea typeface="Times New Roman"/>
                <a:cs typeface="Calibri"/>
              </a:rPr>
              <a:t>Hareket engelli gruplar için toplu taşıma araçlarının erişilebilirliği</a:t>
            </a:r>
            <a:endParaRPr lang="lt-LT" sz="1400" b="0" i="0" u="none" strike="noStrike">
              <a:effectLst/>
              <a:latin typeface="Arial" panose="020B0604020202020204" pitchFamily="34" charset="0"/>
            </a:endParaRPr>
          </a:p>
          <a:p>
            <a:pPr marL="342900" indent="-342900" algn="l" rtl="0" eaLnBrk="1" fontAlgn="ctr" latinLnBrk="0" hangingPunct="1">
              <a:spcBef>
                <a:spcPct val="0"/>
              </a:spcBef>
              <a:spcAft>
                <a:spcPts val="300"/>
              </a:spcAft>
              <a:buFont typeface="+mj-lt"/>
              <a:buAutoNum type="arabicPeriod"/>
            </a:pPr>
            <a:r>
              <a:rPr lang="tr" sz="1400" b="0" i="0" u="none" strike="noStrike">
                <a:solidFill>
                  <a:srgbClr val="000000"/>
                </a:solidFill>
                <a:highlight>
                  <a:srgbClr val="000000">
                    <a:alpha val="0"/>
                  </a:srgbClr>
                </a:highlight>
                <a:latin typeface="Calibri"/>
                <a:ea typeface="Times New Roman"/>
                <a:cs typeface="Calibri"/>
              </a:rPr>
              <a:t>Hava kirletici emisyonlar </a:t>
            </a:r>
            <a:endParaRPr lang="lt-LT" sz="1400" b="0" i="0" u="none" strike="noStrike">
              <a:effectLst/>
              <a:latin typeface="Arial" panose="020B0604020202020204" pitchFamily="34" charset="0"/>
            </a:endParaRPr>
          </a:p>
          <a:p>
            <a:pPr marL="342900" indent="-342900" algn="l" rtl="0" eaLnBrk="1" fontAlgn="ctr" latinLnBrk="0" hangingPunct="1">
              <a:spcBef>
                <a:spcPct val="0"/>
              </a:spcBef>
              <a:spcAft>
                <a:spcPts val="300"/>
              </a:spcAft>
              <a:buFont typeface="+mj-lt"/>
              <a:buAutoNum type="arabicPeriod"/>
            </a:pPr>
            <a:r>
              <a:rPr lang="tr" sz="1400" b="0" i="0" u="none" strike="noStrike">
                <a:solidFill>
                  <a:srgbClr val="000000"/>
                </a:solidFill>
                <a:highlight>
                  <a:srgbClr val="000000">
                    <a:alpha val="0"/>
                  </a:srgbClr>
                </a:highlight>
                <a:latin typeface="Calibri"/>
                <a:ea typeface="Times New Roman"/>
                <a:cs typeface="Calibri"/>
              </a:rPr>
              <a:t>Gürültü engelleme </a:t>
            </a:r>
            <a:endParaRPr lang="lt-LT" sz="1400" b="0" i="0" u="none" strike="noStrike">
              <a:effectLst/>
              <a:latin typeface="Arial" panose="020B0604020202020204" pitchFamily="34" charset="0"/>
            </a:endParaRPr>
          </a:p>
          <a:p>
            <a:pPr marL="342900" indent="-342900" algn="l" rtl="0" eaLnBrk="1" fontAlgn="ctr" latinLnBrk="0" hangingPunct="1">
              <a:spcBef>
                <a:spcPct val="0"/>
              </a:spcBef>
              <a:spcAft>
                <a:spcPts val="300"/>
              </a:spcAft>
              <a:buFont typeface="+mj-lt"/>
              <a:buAutoNum type="arabicPeriod"/>
            </a:pPr>
            <a:r>
              <a:rPr lang="tr" sz="1400" b="0" i="0" u="none" strike="noStrike">
                <a:solidFill>
                  <a:srgbClr val="000000"/>
                </a:solidFill>
                <a:highlight>
                  <a:srgbClr val="000000">
                    <a:alpha val="0"/>
                  </a:srgbClr>
                </a:highlight>
                <a:latin typeface="Calibri"/>
                <a:ea typeface="Times New Roman"/>
                <a:cs typeface="Calibri"/>
              </a:rPr>
              <a:t>Yol ölümleri </a:t>
            </a:r>
            <a:endParaRPr lang="lt-LT" sz="1400" b="0" i="0" u="none" strike="noStrike">
              <a:effectLst/>
              <a:latin typeface="Arial" panose="020B0604020202020204" pitchFamily="34" charset="0"/>
            </a:endParaRPr>
          </a:p>
          <a:p>
            <a:pPr marL="342900" indent="-342900" algn="l" rtl="0" eaLnBrk="1" fontAlgn="ctr" latinLnBrk="0" hangingPunct="1">
              <a:spcBef>
                <a:spcPct val="0"/>
              </a:spcBef>
              <a:spcAft>
                <a:spcPts val="300"/>
              </a:spcAft>
              <a:buFont typeface="+mj-lt"/>
              <a:buAutoNum type="arabicPeriod"/>
            </a:pPr>
            <a:r>
              <a:rPr lang="tr" sz="1400" b="0" i="0" u="none" strike="noStrike">
                <a:solidFill>
                  <a:srgbClr val="000000"/>
                </a:solidFill>
                <a:highlight>
                  <a:srgbClr val="000000">
                    <a:alpha val="0"/>
                  </a:srgbClr>
                </a:highlight>
                <a:latin typeface="Calibri"/>
                <a:ea typeface="Times New Roman"/>
                <a:cs typeface="Calibri"/>
              </a:rPr>
              <a:t>Hareketlilik hizmetlerine erişim </a:t>
            </a:r>
            <a:endParaRPr lang="lt-LT" sz="1400" b="0" i="0" u="none" strike="noStrike">
              <a:effectLst/>
              <a:latin typeface="Arial" panose="020B0604020202020204" pitchFamily="34" charset="0"/>
            </a:endParaRPr>
          </a:p>
          <a:p>
            <a:pPr marL="342900" indent="-342900" algn="l" rtl="0" eaLnBrk="1" fontAlgn="ctr" latinLnBrk="0" hangingPunct="1">
              <a:spcBef>
                <a:spcPct val="0"/>
              </a:spcBef>
              <a:spcAft>
                <a:spcPts val="300"/>
              </a:spcAft>
              <a:buFont typeface="+mj-lt"/>
              <a:buAutoNum type="arabicPeriod"/>
            </a:pPr>
            <a:r>
              <a:rPr lang="tr" sz="1400" b="0" i="0" u="none" strike="noStrike">
                <a:solidFill>
                  <a:srgbClr val="000000"/>
                </a:solidFill>
                <a:highlight>
                  <a:srgbClr val="000000">
                    <a:alpha val="0"/>
                  </a:srgbClr>
                </a:highlight>
                <a:latin typeface="Calibri"/>
                <a:ea typeface="Times New Roman"/>
                <a:cs typeface="Calibri"/>
              </a:rPr>
              <a:t>Sera gazı emisyonları (GHG)</a:t>
            </a:r>
            <a:endParaRPr lang="lt-LT" sz="1400" b="0" i="0" u="none" strike="noStrike">
              <a:effectLst/>
              <a:latin typeface="Arial" panose="020B0604020202020204" pitchFamily="34" charset="0"/>
            </a:endParaRPr>
          </a:p>
          <a:p>
            <a:pPr marL="342900" indent="-342900" algn="l" rtl="0" eaLnBrk="1" fontAlgn="ctr" latinLnBrk="0" hangingPunct="1">
              <a:spcBef>
                <a:spcPct val="0"/>
              </a:spcBef>
              <a:spcAft>
                <a:spcPts val="300"/>
              </a:spcAft>
              <a:buFont typeface="+mj-lt"/>
              <a:buAutoNum type="arabicPeriod"/>
            </a:pPr>
            <a:r>
              <a:rPr lang="tr" sz="1400" b="0" i="0" u="none" strike="noStrike">
                <a:solidFill>
                  <a:srgbClr val="000000"/>
                </a:solidFill>
                <a:highlight>
                  <a:srgbClr val="000000">
                    <a:alpha val="0"/>
                  </a:srgbClr>
                </a:highlight>
                <a:latin typeface="Calibri"/>
                <a:ea typeface="Times New Roman"/>
                <a:cs typeface="Calibri"/>
              </a:rPr>
              <a:t>Tıkanıklık ve gecikmeler </a:t>
            </a:r>
            <a:endParaRPr lang="lt-LT" sz="1400" b="0" i="0" u="none" strike="noStrike">
              <a:effectLst/>
              <a:latin typeface="Arial" panose="020B0604020202020204" pitchFamily="34" charset="0"/>
            </a:endParaRPr>
          </a:p>
          <a:p>
            <a:pPr marL="342900" indent="-342900" algn="l" rtl="0" eaLnBrk="1" fontAlgn="ctr" latinLnBrk="0" hangingPunct="1">
              <a:spcBef>
                <a:spcPct val="0"/>
              </a:spcBef>
              <a:spcAft>
                <a:spcPts val="300"/>
              </a:spcAft>
              <a:buFont typeface="+mj-lt"/>
              <a:buAutoNum type="arabicPeriod"/>
            </a:pPr>
            <a:r>
              <a:rPr lang="tr" sz="1400" b="0" i="0" u="none" strike="noStrike">
                <a:solidFill>
                  <a:srgbClr val="000000"/>
                </a:solidFill>
                <a:highlight>
                  <a:srgbClr val="000000">
                    <a:alpha val="0"/>
                  </a:srgbClr>
                </a:highlight>
                <a:latin typeface="Calibri"/>
                <a:ea typeface="Times New Roman"/>
                <a:cs typeface="Calibri"/>
              </a:rPr>
              <a:t>Enerji verimliliği </a:t>
            </a:r>
            <a:endParaRPr lang="lt-LT" sz="1400" b="0" i="0" u="none" strike="noStrike">
              <a:effectLst/>
              <a:latin typeface="Arial" panose="020B0604020202020204" pitchFamily="34" charset="0"/>
            </a:endParaRPr>
          </a:p>
          <a:p>
            <a:pPr marL="342900" indent="-342900" algn="l" rtl="0" eaLnBrk="1" fontAlgn="ctr" latinLnBrk="0" hangingPunct="1">
              <a:spcBef>
                <a:spcPct val="0"/>
              </a:spcBef>
              <a:spcAft>
                <a:spcPts val="300"/>
              </a:spcAft>
              <a:buFont typeface="+mj-lt"/>
              <a:buAutoNum type="arabicPeriod"/>
            </a:pPr>
            <a:r>
              <a:rPr lang="tr" sz="1400" b="0" i="0" u="none" strike="noStrike">
                <a:solidFill>
                  <a:srgbClr val="000000"/>
                </a:solidFill>
                <a:highlight>
                  <a:srgbClr val="000000">
                    <a:alpha val="0"/>
                  </a:srgbClr>
                </a:highlight>
                <a:latin typeface="Calibri"/>
                <a:ea typeface="Times New Roman"/>
                <a:cs typeface="Calibri"/>
              </a:rPr>
              <a:t>Aktif hareketlilik fırsatı </a:t>
            </a:r>
            <a:endParaRPr lang="lt-LT" sz="1400" b="0" i="0" u="none" strike="noStrike">
              <a:effectLst/>
              <a:latin typeface="Arial" panose="020B0604020202020204" pitchFamily="34" charset="0"/>
            </a:endParaRPr>
          </a:p>
          <a:p>
            <a:pPr marL="342900" indent="-342900" algn="l" rtl="0" eaLnBrk="1" fontAlgn="ctr" latinLnBrk="0" hangingPunct="1">
              <a:spcBef>
                <a:spcPct val="0"/>
              </a:spcBef>
              <a:spcAft>
                <a:spcPts val="300"/>
              </a:spcAft>
              <a:buFont typeface="+mj-lt"/>
              <a:buAutoNum type="arabicPeriod"/>
            </a:pPr>
            <a:r>
              <a:rPr lang="tr" sz="1400" b="0" i="0" u="none" strike="noStrike">
                <a:solidFill>
                  <a:srgbClr val="000000"/>
                </a:solidFill>
                <a:highlight>
                  <a:srgbClr val="000000">
                    <a:alpha val="0"/>
                  </a:srgbClr>
                </a:highlight>
                <a:latin typeface="Calibri"/>
                <a:ea typeface="Times New Roman"/>
                <a:cs typeface="Calibri"/>
              </a:rPr>
              <a:t>Çok modlu entegrasyon </a:t>
            </a:r>
            <a:endParaRPr lang="lt-LT" sz="1400" b="0" i="0" u="none" strike="noStrike">
              <a:effectLst/>
              <a:latin typeface="Arial" panose="020B0604020202020204" pitchFamily="34" charset="0"/>
            </a:endParaRPr>
          </a:p>
          <a:p>
            <a:pPr marL="342900" indent="-342900" algn="l" rtl="0" eaLnBrk="1" fontAlgn="ctr" latinLnBrk="0" hangingPunct="1">
              <a:spcBef>
                <a:spcPct val="0"/>
              </a:spcBef>
              <a:spcAft>
                <a:spcPts val="300"/>
              </a:spcAft>
              <a:buFont typeface="+mj-lt"/>
              <a:buAutoNum type="arabicPeriod"/>
            </a:pPr>
            <a:r>
              <a:rPr lang="tr" sz="1400" b="0" i="0" u="none" strike="noStrike">
                <a:solidFill>
                  <a:srgbClr val="000000"/>
                </a:solidFill>
                <a:highlight>
                  <a:srgbClr val="000000">
                    <a:alpha val="0"/>
                  </a:srgbClr>
                </a:highlight>
                <a:latin typeface="Calibri"/>
                <a:ea typeface="Times New Roman"/>
                <a:cs typeface="Calibri"/>
              </a:rPr>
              <a:t>Toplu taşıma araçlarından memnuniyet</a:t>
            </a:r>
            <a:endParaRPr lang="lt-LT" sz="1400" b="0" i="0" u="none" strike="noStrike">
              <a:effectLst/>
              <a:latin typeface="Arial" panose="020B0604020202020204" pitchFamily="34" charset="0"/>
            </a:endParaRPr>
          </a:p>
          <a:p>
            <a:pPr marL="342900" indent="-342900" algn="l" rtl="0" eaLnBrk="1" fontAlgn="ctr" latinLnBrk="0" hangingPunct="1">
              <a:spcBef>
                <a:spcPct val="0"/>
              </a:spcBef>
              <a:spcAft>
                <a:spcPts val="300"/>
              </a:spcAft>
              <a:buFont typeface="+mj-lt"/>
              <a:buAutoNum type="arabicPeriod"/>
            </a:pPr>
            <a:r>
              <a:rPr lang="tr" sz="1400" b="0" i="0" u="none" strike="noStrike">
                <a:solidFill>
                  <a:srgbClr val="000000"/>
                </a:solidFill>
                <a:highlight>
                  <a:srgbClr val="000000">
                    <a:alpha val="0"/>
                  </a:srgbClr>
                </a:highlight>
                <a:latin typeface="Calibri"/>
                <a:ea typeface="Times New Roman"/>
                <a:cs typeface="Calibri"/>
              </a:rPr>
              <a:t>Trafik güvenliği aktif modları </a:t>
            </a:r>
            <a:endParaRPr lang="lt-LT" sz="1400" b="0" i="0" u="none" strike="noStrike">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marL="342900" indent="-342900" rtl="0" fontAlgn="ctr">
              <a:spcAft>
                <a:spcPts val="300"/>
              </a:spcAft>
              <a:buFont typeface="Arial" panose="020B0604020202020204" pitchFamily="34" charset="0"/>
              <a:buChar char="•"/>
            </a:pPr>
            <a:r>
              <a:rPr lang="tr" sz="1400" b="1" i="0" u="none" strike="noStrike" kern="0">
                <a:solidFill>
                  <a:srgbClr val="000000"/>
                </a:solidFill>
                <a:highlight>
                  <a:srgbClr val="000000">
                    <a:alpha val="0"/>
                  </a:srgbClr>
                </a:highlight>
                <a:latin typeface="Calibri"/>
                <a:ea typeface="Times New Roman"/>
                <a:cs typeface="Calibri"/>
              </a:rPr>
              <a:t>Modal bölünme</a:t>
            </a:r>
            <a:endParaRPr lang="lt-LT" sz="1400" b="1" kern="100">
              <a:effectLst/>
              <a:latin typeface="Calibri" panose="020F0502020204030204" pitchFamily="34" charset="0"/>
              <a:ea typeface="Calibri" panose="020F0502020204030204" pitchFamily="34" charset="0"/>
              <a:cs typeface="Times New Roman" pitchFamily="18" charset="0"/>
            </a:endParaRPr>
          </a:p>
        </p:txBody>
      </p:sp>
      <p:sp>
        <p:nvSpPr>
          <p:cNvPr id="25" name="TextBox 24">
            <a:extLst>
              <a:ext uri="{FF2B5EF4-FFF2-40B4-BE49-F238E27FC236}">
                <a16:creationId xmlns:a16="http://schemas.microsoft.com/office/drawing/2014/main" id="{D75A9CC8-804C-45CF-22D1-B390E5065428}"/>
              </a:ext>
            </a:extLst>
          </p:cNvPr>
          <p:cNvSpPr txBox="1"/>
          <p:nvPr/>
        </p:nvSpPr>
        <p:spPr>
          <a:xfrm>
            <a:off x="3428630" y="1989944"/>
            <a:ext cx="2324100" cy="2152192"/>
          </a:xfrm>
          <a:prstGeom prst="rect">
            <a:avLst/>
          </a:prstGeom>
          <a:noFill/>
        </p:spPr>
        <p:txBody>
          <a:bodyPr wrap="square" rtlCol="0">
            <a:noAutofit/>
          </a:bodyPr>
          <a:lstStyle/>
          <a:p>
            <a:pPr rtl="0" fontAlgn="ctr">
              <a:lnSpc>
                <a:spcPct val="107000"/>
              </a:lnSpc>
              <a:spcAft>
                <a:spcPts val="300"/>
              </a:spcAft>
            </a:pPr>
            <a:r>
              <a:rPr lang="tr" sz="1400" b="1" i="0" u="none" strike="noStrike">
                <a:solidFill>
                  <a:srgbClr val="000000"/>
                </a:solidFill>
                <a:highlight>
                  <a:srgbClr val="000000">
                    <a:alpha val="0"/>
                  </a:srgbClr>
                </a:highlight>
                <a:latin typeface="Calibri"/>
                <a:cs typeface="Calibri"/>
              </a:rPr>
              <a:t>Temel olmayan göstergeler:</a:t>
            </a:r>
          </a:p>
          <a:p>
            <a:pPr marL="342900" indent="-342900" rtl="0" fontAlgn="ctr">
              <a:lnSpc>
                <a:spcPct val="107000"/>
              </a:lnSpc>
              <a:spcAft>
                <a:spcPts val="300"/>
              </a:spcAft>
              <a:buFont typeface="+mj-lt"/>
              <a:buAutoNum type="arabicPeriod" startAt="14"/>
            </a:pPr>
            <a:r>
              <a:rPr lang="tr" sz="1400" b="0" i="0" u="none" strike="noStrike">
                <a:solidFill>
                  <a:srgbClr val="000000"/>
                </a:solidFill>
                <a:highlight>
                  <a:srgbClr val="000000">
                    <a:alpha val="0"/>
                  </a:srgbClr>
                </a:highlight>
                <a:latin typeface="Calibri"/>
                <a:cs typeface="Calibri"/>
              </a:rPr>
              <a:t>Kamusal alanların kalitesi </a:t>
            </a:r>
            <a:endParaRPr lang="lt-LT" sz="1400">
              <a:solidFill>
                <a:srgbClr val="000000"/>
              </a:solidFill>
              <a:latin typeface="Calibri" panose="020F0502020204030204" pitchFamily="34" charset="0"/>
              <a:cs typeface="Calibri" panose="020F0502020204030204" pitchFamily="34" charset="0"/>
            </a:endParaRPr>
          </a:p>
          <a:p>
            <a:pPr marL="342900" indent="-342900" rtl="0" fontAlgn="ctr">
              <a:lnSpc>
                <a:spcPct val="107000"/>
              </a:lnSpc>
              <a:spcAft>
                <a:spcPts val="300"/>
              </a:spcAft>
              <a:buFont typeface="+mj-lt"/>
              <a:buAutoNum type="arabicPeriod" startAt="14"/>
            </a:pPr>
            <a:r>
              <a:rPr lang="tr" sz="1400" b="0" i="0" u="none" strike="noStrike">
                <a:solidFill>
                  <a:srgbClr val="000000"/>
                </a:solidFill>
                <a:highlight>
                  <a:srgbClr val="000000">
                    <a:alpha val="0"/>
                  </a:srgbClr>
                </a:highlight>
                <a:latin typeface="Calibri"/>
                <a:cs typeface="Calibri"/>
              </a:rPr>
              <a:t>Kentsel işlevsel çeşitlilik </a:t>
            </a:r>
            <a:endParaRPr lang="lt-LT" sz="1400">
              <a:solidFill>
                <a:srgbClr val="000000"/>
              </a:solidFill>
              <a:latin typeface="Calibri" panose="020F0502020204030204" pitchFamily="34" charset="0"/>
              <a:cs typeface="Calibri" panose="020F0502020204030204" pitchFamily="34" charset="0"/>
            </a:endParaRPr>
          </a:p>
          <a:p>
            <a:pPr marL="342900" indent="-342900" rtl="0" fontAlgn="ctr">
              <a:lnSpc>
                <a:spcPct val="107000"/>
              </a:lnSpc>
              <a:spcAft>
                <a:spcPts val="300"/>
              </a:spcAft>
              <a:buFont typeface="+mj-lt"/>
              <a:buAutoNum type="arabicPeriod" startAt="14"/>
            </a:pPr>
            <a:r>
              <a:rPr lang="tr" sz="1400" b="0" i="0" u="none" strike="noStrike">
                <a:solidFill>
                  <a:srgbClr val="000000"/>
                </a:solidFill>
                <a:highlight>
                  <a:srgbClr val="000000">
                    <a:alpha val="0"/>
                  </a:srgbClr>
                </a:highlight>
                <a:latin typeface="Calibri"/>
                <a:cs typeface="Calibri"/>
              </a:rPr>
              <a:t>İşe gidip gelme seyahat süresi </a:t>
            </a:r>
            <a:endParaRPr lang="lt-LT" sz="1400">
              <a:solidFill>
                <a:srgbClr val="000000"/>
              </a:solidFill>
              <a:latin typeface="Calibri" panose="020F0502020204030204" pitchFamily="34" charset="0"/>
              <a:cs typeface="Calibri" panose="020F0502020204030204" pitchFamily="34" charset="0"/>
            </a:endParaRPr>
          </a:p>
          <a:p>
            <a:pPr marL="342900" indent="-342900" rtl="0" fontAlgn="ctr">
              <a:lnSpc>
                <a:spcPct val="107000"/>
              </a:lnSpc>
              <a:spcAft>
                <a:spcPts val="300"/>
              </a:spcAft>
              <a:buFont typeface="+mj-lt"/>
              <a:buAutoNum type="arabicPeriod" startAt="14"/>
            </a:pPr>
            <a:r>
              <a:rPr lang="tr" sz="1400" b="0" i="0" u="none" strike="noStrike">
                <a:solidFill>
                  <a:srgbClr val="000000"/>
                </a:solidFill>
                <a:highlight>
                  <a:srgbClr val="000000">
                    <a:alpha val="0"/>
                  </a:srgbClr>
                </a:highlight>
                <a:latin typeface="Calibri"/>
                <a:cs typeface="Calibri"/>
              </a:rPr>
              <a:t>Hareketlilik alanı kullanımı </a:t>
            </a:r>
            <a:endParaRPr lang="lt-LT" sz="1400">
              <a:solidFill>
                <a:srgbClr val="000000"/>
              </a:solidFill>
              <a:latin typeface="Calibri" panose="020F0502020204030204" pitchFamily="34" charset="0"/>
              <a:cs typeface="Calibri" panose="020F0502020204030204" pitchFamily="34" charset="0"/>
            </a:endParaRPr>
          </a:p>
          <a:p>
            <a:pPr marL="342900" indent="-342900" rtl="0" fontAlgn="ctr">
              <a:lnSpc>
                <a:spcPct val="107000"/>
              </a:lnSpc>
              <a:spcAft>
                <a:spcPts val="300"/>
              </a:spcAft>
              <a:buFont typeface="+mj-lt"/>
              <a:buAutoNum type="arabicPeriod" startAt="14"/>
            </a:pPr>
            <a:r>
              <a:rPr lang="tr" sz="1400" b="0" i="0" u="none" strike="noStrike">
                <a:solidFill>
                  <a:srgbClr val="000000"/>
                </a:solidFill>
                <a:highlight>
                  <a:srgbClr val="000000">
                    <a:alpha val="0"/>
                  </a:srgbClr>
                </a:highlight>
                <a:latin typeface="Calibri"/>
                <a:cs typeface="Calibri"/>
              </a:rPr>
              <a:t>Güvenlik </a:t>
            </a:r>
            <a:endParaRPr lang="lt-LT" sz="1400">
              <a:solidFill>
                <a:srgbClr val="000000"/>
              </a:solidFill>
              <a:latin typeface="Calibri" panose="020F0502020204030204" pitchFamily="34" charset="0"/>
              <a:cs typeface="Calibri" panose="020F0502020204030204" pitchFamily="34" charset="0"/>
            </a:endParaRPr>
          </a:p>
          <a:p>
            <a:pPr marL="342900" indent="-342900">
              <a:buFont typeface="+mj-lt"/>
              <a:buAutoNum type="arabicPeriod" startAt="14"/>
            </a:pPr>
            <a:endParaRPr lang="en-GB" sz="1400"/>
          </a:p>
        </p:txBody>
      </p:sp>
    </p:spTree>
    <p:extLst>
      <p:ext uri="{BB962C8B-B14F-4D97-AF65-F5344CB8AC3E}">
        <p14:creationId xmlns:p14="http://schemas.microsoft.com/office/powerpoint/2010/main" val="1211481798"/>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18" name="Title 2">
            <a:extLst>
              <a:ext uri="{FF2B5EF4-FFF2-40B4-BE49-F238E27FC236}">
                <a16:creationId xmlns:a16="http://schemas.microsoft.com/office/drawing/2014/main" id="{CF7E0CFF-37CF-B5EB-51C1-66BAD2196917}"/>
              </a:ext>
            </a:extLst>
          </p:cNvPr>
          <p:cNvSpPr>
            <a:spLocks noGrp="1"/>
          </p:cNvSpPr>
          <p:nvPr>
            <p:ph type="title"/>
          </p:nvPr>
        </p:nvSpPr>
        <p:spPr>
          <a:xfrm>
            <a:off x="600457" y="1011936"/>
            <a:ext cx="4504944" cy="1243584"/>
          </a:xfrm>
        </p:spPr>
        <p:txBody>
          <a:bodyPr>
            <a:noAutofit/>
          </a:bodyPr>
          <a:lstStyle/>
          <a:p>
            <a:pPr rtl="0"/>
            <a:r>
              <a:rPr lang="tr" sz="3200" b="1" i="0" u="none" strike="noStrike">
                <a:highlight>
                  <a:srgbClr val="000000">
                    <a:alpha val="0"/>
                  </a:srgbClr>
                </a:highlight>
                <a:latin typeface="Calibri Light"/>
              </a:rPr>
              <a:t>Alt Hedefler</a:t>
            </a:r>
            <a:endParaRPr lang="en-GB" sz="3200" b="1"/>
          </a:p>
        </p:txBody>
      </p:sp>
      <p:sp>
        <p:nvSpPr>
          <p:cNvPr id="19" name="Content Placeholder 3">
            <a:extLst>
              <a:ext uri="{FF2B5EF4-FFF2-40B4-BE49-F238E27FC236}">
                <a16:creationId xmlns:a16="http://schemas.microsoft.com/office/drawing/2014/main" id="{1704CADA-CCB3-1233-2976-8E08E38A354B}"/>
              </a:ext>
            </a:extLst>
          </p:cNvPr>
          <p:cNvSpPr>
            <a:spLocks noGrp="1"/>
          </p:cNvSpPr>
          <p:nvPr>
            <p:ph idx="1"/>
          </p:nvPr>
        </p:nvSpPr>
        <p:spPr>
          <a:xfrm>
            <a:off x="600457" y="2328227"/>
            <a:ext cx="5198459" cy="3664351"/>
          </a:xfrm>
        </p:spPr>
        <p:txBody>
          <a:bodyPr>
            <a:noAutofit/>
          </a:bodyPr>
          <a:lstStyle/>
          <a:p>
            <a:pPr marL="0" indent="0" algn="just" rtl="0">
              <a:lnSpc>
                <a:spcPct val="100000"/>
              </a:lnSpc>
              <a:spcBef>
                <a:spcPct val="0"/>
              </a:spcBef>
              <a:spcAft>
                <a:spcPts val="1800"/>
              </a:spcAft>
              <a:buNone/>
            </a:pPr>
            <a:r>
              <a:rPr lang="tr" sz="1800" b="0" i="0" u="none" strike="noStrike">
                <a:highlight>
                  <a:srgbClr val="000000">
                    <a:alpha val="0"/>
                  </a:srgbClr>
                </a:highlight>
                <a:latin typeface="Calibri"/>
              </a:rPr>
              <a:t>Alt hedefler, bir Sürdürülebilir Kentsel Hareketlilik Planında </a:t>
            </a:r>
            <a:r>
              <a:rPr lang="tr" sz="1800" b="0" i="0" u="sng" strike="noStrike">
                <a:highlight>
                  <a:srgbClr val="000000">
                    <a:alpha val="0"/>
                  </a:srgbClr>
                </a:highlight>
                <a:latin typeface="Calibri"/>
              </a:rPr>
              <a:t>neyi ne zaman başarmak istediğinizi</a:t>
            </a:r>
            <a:r>
              <a:rPr lang="tr" sz="1800" b="0" i="0" u="none" strike="noStrike">
                <a:highlight>
                  <a:srgbClr val="000000">
                    <a:alpha val="0"/>
                  </a:srgbClr>
                </a:highlight>
                <a:latin typeface="Calibri"/>
              </a:rPr>
              <a:t> belirten </a:t>
            </a:r>
            <a:r>
              <a:rPr lang="tr" sz="1800" b="1" i="0" u="none" strike="noStrike">
                <a:highlight>
                  <a:srgbClr val="000000">
                    <a:alpha val="0"/>
                  </a:srgbClr>
                </a:highlight>
                <a:latin typeface="Calibri"/>
              </a:rPr>
              <a:t>somut bir taahhüt biçimini</a:t>
            </a:r>
            <a:r>
              <a:rPr lang="tr" sz="1800" b="0" i="0" u="none" strike="noStrike">
                <a:highlight>
                  <a:srgbClr val="000000">
                    <a:alpha val="0"/>
                  </a:srgbClr>
                </a:highlight>
                <a:latin typeface="Calibri"/>
              </a:rPr>
              <a:t> temsil eder. </a:t>
            </a:r>
          </a:p>
          <a:p>
            <a:pPr marL="0" indent="0" algn="just" rtl="0">
              <a:lnSpc>
                <a:spcPct val="100000"/>
              </a:lnSpc>
              <a:spcBef>
                <a:spcPct val="0"/>
              </a:spcBef>
              <a:spcAft>
                <a:spcPts val="600"/>
              </a:spcAft>
              <a:buNone/>
            </a:pPr>
            <a:r>
              <a:rPr lang="tr" sz="1800" b="0" i="0" u="none" strike="noStrike">
                <a:highlight>
                  <a:srgbClr val="000000">
                    <a:alpha val="0"/>
                  </a:srgbClr>
                </a:highlight>
                <a:latin typeface="Calibri"/>
              </a:rPr>
              <a:t>Net alt hedefler belirlemenin iki temel amacı vardır:</a:t>
            </a:r>
          </a:p>
          <a:p>
            <a:pPr marL="625475" indent="-342900" algn="just" rtl="0">
              <a:lnSpc>
                <a:spcPct val="100000"/>
              </a:lnSpc>
              <a:spcBef>
                <a:spcPct val="0"/>
              </a:spcBef>
              <a:spcAft>
                <a:spcPts val="600"/>
              </a:spcAft>
              <a:buFont typeface="+mj-lt"/>
              <a:buAutoNum type="arabicPeriod"/>
            </a:pPr>
            <a:r>
              <a:rPr lang="tr" sz="1800" b="0" i="0" u="none" strike="noStrike">
                <a:highlight>
                  <a:srgbClr val="000000">
                    <a:alpha val="0"/>
                  </a:srgbClr>
                </a:highlight>
                <a:latin typeface="Calibri"/>
              </a:rPr>
              <a:t>Kentteki ulaşım ve hareketliliği nasıl değiştirmek istediğiniz konusunda şeffaflık ve net bir yönlendirme sağlar;</a:t>
            </a:r>
          </a:p>
          <a:p>
            <a:pPr marL="625475" indent="-342900" algn="just" rtl="0">
              <a:lnSpc>
                <a:spcPct val="100000"/>
              </a:lnSpc>
              <a:spcBef>
                <a:spcPct val="0"/>
              </a:spcBef>
              <a:spcAft>
                <a:spcPts val="600"/>
              </a:spcAft>
              <a:buFont typeface="+mj-lt"/>
              <a:buAutoNum type="arabicPeriod"/>
            </a:pPr>
            <a:r>
              <a:rPr lang="tr" sz="1800" b="0" i="0" u="none" strike="noStrike">
                <a:highlight>
                  <a:srgbClr val="000000">
                    <a:alpha val="0"/>
                  </a:srgbClr>
                </a:highlight>
                <a:latin typeface="Calibri"/>
              </a:rPr>
              <a:t>Kentlerin, hangi hedeflere ne ölçüde ulaşılacağını anlamalarını sağlar.</a:t>
            </a:r>
          </a:p>
        </p:txBody>
      </p:sp>
      <p:sp>
        <p:nvSpPr>
          <p:cNvPr id="6" name="TextBox 5">
            <a:extLst>
              <a:ext uri="{FF2B5EF4-FFF2-40B4-BE49-F238E27FC236}">
                <a16:creationId xmlns:a16="http://schemas.microsoft.com/office/drawing/2014/main" id="{A2406891-0341-B496-C859-56B4BAC51FD1}"/>
              </a:ext>
            </a:extLst>
          </p:cNvPr>
          <p:cNvSpPr txBox="1"/>
          <p:nvPr/>
        </p:nvSpPr>
        <p:spPr>
          <a:xfrm>
            <a:off x="467106" y="5970795"/>
            <a:ext cx="5628894" cy="238093"/>
          </a:xfrm>
          <a:prstGeom prst="rect">
            <a:avLst/>
          </a:prstGeom>
          <a:noFill/>
        </p:spPr>
        <p:txBody>
          <a:bodyPr wrap="square">
            <a:noAutofit/>
          </a:bodyPr>
          <a:lstStyle/>
          <a:p>
            <a:pPr rtl="0"/>
            <a:r>
              <a:rPr lang="tr" sz="900" b="1" i="1" u="none" strike="noStrike">
                <a:highlight>
                  <a:srgbClr val="000000">
                    <a:alpha val="0"/>
                  </a:srgbClr>
                </a:highlight>
                <a:latin typeface="Calibri"/>
              </a:rPr>
              <a:t>Kaynak:</a:t>
            </a:r>
            <a:r>
              <a:rPr lang="tr" sz="900" b="0" i="1" u="none" strike="noStrike">
                <a:highlight>
                  <a:srgbClr val="000000">
                    <a:alpha val="0"/>
                  </a:srgbClr>
                </a:highlight>
                <a:latin typeface="Calibri"/>
              </a:rPr>
              <a:t> Sürdürülebilir bir kentsel hareketlilik planı geliştirme ve uygulama kılavuzu. İkinci baskı</a:t>
            </a:r>
          </a:p>
        </p:txBody>
      </p:sp>
      <p:grpSp>
        <p:nvGrpSpPr>
          <p:cNvPr id="11" name="Group 10">
            <a:extLst>
              <a:ext uri="{FF2B5EF4-FFF2-40B4-BE49-F238E27FC236}">
                <a16:creationId xmlns:a16="http://schemas.microsoft.com/office/drawing/2014/main" id="{4DE2025C-CE10-B12F-0EFF-75AD31C3FFD6}"/>
              </a:ext>
            </a:extLst>
          </p:cNvPr>
          <p:cNvGrpSpPr/>
          <p:nvPr/>
        </p:nvGrpSpPr>
        <p:grpSpPr>
          <a:xfrm>
            <a:off x="6539696" y="1740264"/>
            <a:ext cx="5590572" cy="4349577"/>
            <a:chOff x="5000264" y="1435261"/>
            <a:chExt cx="5590572" cy="4349577"/>
          </a:xfrm>
        </p:grpSpPr>
        <p:sp>
          <p:nvSpPr>
            <p:cNvPr id="5" name="Rectangle: Diagonal Corners Snipped 4">
              <a:extLst>
                <a:ext uri="{FF2B5EF4-FFF2-40B4-BE49-F238E27FC236}">
                  <a16:creationId xmlns:a16="http://schemas.microsoft.com/office/drawing/2014/main" id="{0A77EBB6-8ACB-3B3D-5B5E-865AEF23370D}"/>
                </a:ext>
              </a:extLst>
            </p:cNvPr>
            <p:cNvSpPr/>
            <p:nvPr/>
          </p:nvSpPr>
          <p:spPr>
            <a:xfrm>
              <a:off x="5000264" y="1435261"/>
              <a:ext cx="5073812" cy="701048"/>
            </a:xfrm>
            <a:prstGeom prst="snip2DiagRect">
              <a:avLst/>
            </a:prstGeom>
            <a:solidFill>
              <a:srgbClr val="DBE179"/>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algn="ctr" rtl="0"/>
              <a:r>
                <a:rPr lang="tr" sz="1800" b="1" i="0" u="none" strike="noStrike">
                  <a:solidFill>
                    <a:srgbClr val="000000"/>
                  </a:solidFill>
                  <a:highlight>
                    <a:srgbClr val="000000">
                      <a:alpha val="0"/>
                    </a:srgbClr>
                  </a:highlight>
                  <a:latin typeface="Calibri"/>
                </a:rPr>
                <a:t>Specific: Spesifik/Belirli</a:t>
              </a:r>
              <a:r>
                <a:rPr lang="tr" sz="1600" b="0" i="0" u="none" strike="noStrike">
                  <a:solidFill>
                    <a:srgbClr val="000000"/>
                  </a:solidFill>
                  <a:highlight>
                    <a:srgbClr val="000000">
                      <a:alpha val="0"/>
                    </a:srgbClr>
                  </a:highlight>
                  <a:latin typeface="Calibri"/>
                </a:rPr>
                <a:t> – tüm paydaşlar tarafından anlaşılan nicel ve/veya nitel terimler kullanılarak kesin olarak tanımlanmıştır</a:t>
              </a:r>
            </a:p>
          </p:txBody>
        </p:sp>
        <p:sp>
          <p:nvSpPr>
            <p:cNvPr id="7" name="Rectangle: Diagonal Corners Snipped 6">
              <a:extLst>
                <a:ext uri="{FF2B5EF4-FFF2-40B4-BE49-F238E27FC236}">
                  <a16:creationId xmlns:a16="http://schemas.microsoft.com/office/drawing/2014/main" id="{F98648DF-1846-9915-4926-00CDB5FC7D01}"/>
                </a:ext>
              </a:extLst>
            </p:cNvPr>
            <p:cNvSpPr/>
            <p:nvPr/>
          </p:nvSpPr>
          <p:spPr>
            <a:xfrm>
              <a:off x="5105401" y="2196877"/>
              <a:ext cx="5073812" cy="906159"/>
            </a:xfrm>
            <a:prstGeom prst="snip2DiagRect">
              <a:avLst/>
            </a:prstGeom>
            <a:solidFill>
              <a:srgbClr val="98C865"/>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algn="ctr" rtl="0"/>
              <a:r>
                <a:rPr lang="tr" sz="1800" b="1" i="0" u="none" strike="noStrike">
                  <a:solidFill>
                    <a:srgbClr val="000000"/>
                  </a:solidFill>
                  <a:highlight>
                    <a:srgbClr val="000000">
                      <a:alpha val="0"/>
                    </a:srgbClr>
                  </a:highlight>
                  <a:latin typeface="Calibri"/>
                </a:rPr>
                <a:t>Measurable: Ölçülebilir</a:t>
              </a:r>
              <a:r>
                <a:rPr lang="tr" sz="1600" b="0" i="0" u="none" strike="noStrike">
                  <a:solidFill>
                    <a:srgbClr val="000000"/>
                  </a:solidFill>
                  <a:highlight>
                    <a:srgbClr val="000000">
                      <a:alpha val="0"/>
                    </a:srgbClr>
                  </a:highlight>
                  <a:latin typeface="Calibri"/>
                </a:rPr>
                <a:t> – mevcut durum ölçülmüştür ve bilinir. Meydana gelen (nitel ve nicel) değişiklikleri ölçmek için kaynaklar da mevcuttur.</a:t>
              </a:r>
            </a:p>
          </p:txBody>
        </p:sp>
        <p:sp>
          <p:nvSpPr>
            <p:cNvPr id="8" name="Rectangle: Diagonal Corners Snipped 7">
              <a:extLst>
                <a:ext uri="{FF2B5EF4-FFF2-40B4-BE49-F238E27FC236}">
                  <a16:creationId xmlns:a16="http://schemas.microsoft.com/office/drawing/2014/main" id="{220EC75F-9A5C-3F8B-54F1-EC622D8A94D2}"/>
                </a:ext>
              </a:extLst>
            </p:cNvPr>
            <p:cNvSpPr/>
            <p:nvPr/>
          </p:nvSpPr>
          <p:spPr>
            <a:xfrm>
              <a:off x="5225970" y="3163604"/>
              <a:ext cx="5073812" cy="906159"/>
            </a:xfrm>
            <a:prstGeom prst="snip2DiagRect">
              <a:avLst/>
            </a:prstGeom>
            <a:solidFill>
              <a:srgbClr val="2FAF7C"/>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algn="ctr" rtl="0"/>
              <a:r>
                <a:rPr lang="tr" sz="1800" b="1" i="0" u="none" strike="noStrike">
                  <a:solidFill>
                    <a:srgbClr val="000000"/>
                  </a:solidFill>
                  <a:highlight>
                    <a:srgbClr val="000000">
                      <a:alpha val="0"/>
                    </a:srgbClr>
                  </a:highlight>
                  <a:latin typeface="Calibri"/>
                </a:rPr>
                <a:t>Achievable: Ulaşılabilir</a:t>
              </a:r>
              <a:r>
                <a:rPr lang="tr" sz="1600" b="0" i="0" u="none" strike="noStrike">
                  <a:solidFill>
                    <a:srgbClr val="000000"/>
                  </a:solidFill>
                  <a:highlight>
                    <a:srgbClr val="000000">
                      <a:alpha val="0"/>
                    </a:srgbClr>
                  </a:highlight>
                  <a:latin typeface="Calibri"/>
                </a:rPr>
                <a:t> – mevcut teknik, operasyonel ve finansal yetkinliklere ve yapılan paydaş anlaşmalarına/verilen paydaş taahhütlerine dayanarak.</a:t>
              </a:r>
            </a:p>
          </p:txBody>
        </p:sp>
        <p:sp>
          <p:nvSpPr>
            <p:cNvPr id="9" name="Rectangle: Diagonal Corners Snipped 8">
              <a:extLst>
                <a:ext uri="{FF2B5EF4-FFF2-40B4-BE49-F238E27FC236}">
                  <a16:creationId xmlns:a16="http://schemas.microsoft.com/office/drawing/2014/main" id="{3E5683F8-DBBC-F660-D829-372582DFFE71}"/>
                </a:ext>
              </a:extLst>
            </p:cNvPr>
            <p:cNvSpPr/>
            <p:nvPr/>
          </p:nvSpPr>
          <p:spPr>
            <a:xfrm>
              <a:off x="5517024" y="5083790"/>
              <a:ext cx="5073812" cy="701048"/>
            </a:xfrm>
            <a:prstGeom prst="snip2DiagRect">
              <a:avLst/>
            </a:prstGeom>
            <a:solidFill>
              <a:srgbClr val="FF3B45"/>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algn="ctr" rtl="0"/>
              <a:r>
                <a:rPr lang="tr" sz="1800" b="1" i="0" u="none" strike="noStrike">
                  <a:solidFill>
                    <a:srgbClr val="000000"/>
                  </a:solidFill>
                  <a:highlight>
                    <a:srgbClr val="000000">
                      <a:alpha val="0"/>
                    </a:srgbClr>
                  </a:highlight>
                  <a:latin typeface="Calibri"/>
                </a:rPr>
                <a:t>Time-bound: Zaman sınırlı</a:t>
              </a:r>
              <a:r>
                <a:rPr lang="tr" sz="1600" b="0" i="0" u="none" strike="noStrike">
                  <a:solidFill>
                    <a:srgbClr val="000000"/>
                  </a:solidFill>
                  <a:highlight>
                    <a:srgbClr val="000000">
                      <a:alpha val="0"/>
                    </a:srgbClr>
                  </a:highlight>
                  <a:latin typeface="Calibri"/>
                </a:rPr>
                <a:t> – Alt hedefe ulaşmak için kilit tarihler açıkça tanımlanmıştır.</a:t>
              </a:r>
            </a:p>
          </p:txBody>
        </p:sp>
        <p:sp>
          <p:nvSpPr>
            <p:cNvPr id="10" name="Rectangle: Diagonal Corners Snipped 9">
              <a:extLst>
                <a:ext uri="{FF2B5EF4-FFF2-40B4-BE49-F238E27FC236}">
                  <a16:creationId xmlns:a16="http://schemas.microsoft.com/office/drawing/2014/main" id="{6C1AB605-7EEA-882C-ED63-CD22D6E567A6}"/>
                </a:ext>
              </a:extLst>
            </p:cNvPr>
            <p:cNvSpPr/>
            <p:nvPr/>
          </p:nvSpPr>
          <p:spPr>
            <a:xfrm>
              <a:off x="5386206" y="4125694"/>
              <a:ext cx="5073812" cy="906159"/>
            </a:xfrm>
            <a:prstGeom prst="snip2DiagRect">
              <a:avLst/>
            </a:prstGeom>
            <a:solidFill>
              <a:srgbClr val="45C0E9"/>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algn="ctr" rtl="0"/>
              <a:r>
                <a:rPr lang="tr" sz="1800" b="1" i="0" u="none" strike="noStrike">
                  <a:solidFill>
                    <a:srgbClr val="000000"/>
                  </a:solidFill>
                  <a:highlight>
                    <a:srgbClr val="000000">
                      <a:alpha val="0"/>
                    </a:srgbClr>
                  </a:highlight>
                  <a:latin typeface="Calibri"/>
                </a:rPr>
                <a:t>Relevant: İlgili</a:t>
              </a:r>
              <a:r>
                <a:rPr lang="tr" sz="1600" b="0" i="0" u="none" strike="noStrike">
                  <a:solidFill>
                    <a:srgbClr val="000000"/>
                  </a:solidFill>
                  <a:highlight>
                    <a:srgbClr val="000000">
                      <a:alpha val="0"/>
                    </a:srgbClr>
                  </a:highlight>
                  <a:latin typeface="Calibri"/>
                </a:rPr>
                <a:t> – fark yaratan, kentsel hareketliliği ileriye götüren ve diğer alt hedefleri destekleyen veya onlarla uyumlu olan hedefleri seçmenin önemini vurgular.</a:t>
              </a:r>
            </a:p>
          </p:txBody>
        </p:sp>
      </p:grpSp>
      <p:sp>
        <p:nvSpPr>
          <p:cNvPr id="13" name="TextBox 12">
            <a:extLst>
              <a:ext uri="{FF2B5EF4-FFF2-40B4-BE49-F238E27FC236}">
                <a16:creationId xmlns:a16="http://schemas.microsoft.com/office/drawing/2014/main" id="{BBA59C8C-2317-4219-1A46-34A9936D9F44}"/>
              </a:ext>
            </a:extLst>
          </p:cNvPr>
          <p:cNvSpPr txBox="1"/>
          <p:nvPr/>
        </p:nvSpPr>
        <p:spPr>
          <a:xfrm>
            <a:off x="7781081" y="1158301"/>
            <a:ext cx="6094070" cy="369332"/>
          </a:xfrm>
          <a:prstGeom prst="rect">
            <a:avLst/>
          </a:prstGeom>
          <a:noFill/>
        </p:spPr>
        <p:txBody>
          <a:bodyPr wrap="square">
            <a:noAutofit/>
          </a:bodyPr>
          <a:lstStyle/>
          <a:p>
            <a:pPr marL="0" indent="0" algn="just" rtl="0">
              <a:lnSpc>
                <a:spcPct val="100000"/>
              </a:lnSpc>
              <a:spcBef>
                <a:spcPts val="600"/>
              </a:spcBef>
              <a:spcAft>
                <a:spcPts val="600"/>
              </a:spcAft>
              <a:buNone/>
            </a:pPr>
            <a:r>
              <a:rPr lang="tr" sz="1800" b="1" i="0" u="none" strike="noStrike">
                <a:highlight>
                  <a:srgbClr val="000000">
                    <a:alpha val="0"/>
                  </a:srgbClr>
                </a:highlight>
                <a:latin typeface="Calibri"/>
              </a:rPr>
              <a:t>SMART alt hedefleri aşağıda verilmiştir:</a:t>
            </a:r>
            <a:endParaRPr lang="en-GB" sz="1800"/>
          </a:p>
        </p:txBody>
      </p:sp>
    </p:spTree>
    <p:extLst>
      <p:ext uri="{BB962C8B-B14F-4D97-AF65-F5344CB8AC3E}">
        <p14:creationId xmlns:p14="http://schemas.microsoft.com/office/powerpoint/2010/main" val="130952308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38EE2984-DBF4-C510-A719-7824E3C1AF5F}"/>
              </a:ext>
            </a:extLst>
          </p:cNvPr>
          <p:cNvSpPr txBox="1"/>
          <p:nvPr/>
        </p:nvSpPr>
        <p:spPr>
          <a:xfrm>
            <a:off x="0" y="1848678"/>
            <a:ext cx="12192000" cy="2653748"/>
          </a:xfrm>
          <a:prstGeom prst="rect">
            <a:avLst/>
          </a:prstGeom>
          <a:solidFill>
            <a:schemeClr val="bg1"/>
          </a:solidFill>
          <a:effectLst>
            <a:outerShdw blurRad="50800" dist="38100" dir="5400000" algn="t" rotWithShape="0">
              <a:prstClr val="black">
                <a:alpha val="40000"/>
              </a:prstClr>
            </a:outerShdw>
          </a:effectLst>
        </p:spPr>
        <p:txBody>
          <a:bodyPr vert="horz" lIns="91440" tIns="45720" rIns="91440" bIns="45720" rtlCol="0" anchor="ctr" anchorCtr="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defRPr/>
            </a:pPr>
            <a:r>
              <a:rPr kumimoji="0" lang="tr" sz="4000" b="1" i="0" u="none" strike="noStrike" kern="1200" cap="none" spc="0" normalizeH="0" baseline="0" noProof="0">
                <a:solidFill>
                  <a:srgbClr val="000000"/>
                </a:solidFill>
                <a:highlight>
                  <a:srgbClr val="000000">
                    <a:alpha val="0"/>
                  </a:srgbClr>
                </a:highlight>
                <a:uLnTx/>
                <a:uFillTx/>
                <a:latin typeface="Myriad Pro"/>
                <a:ea typeface="+mn-ea"/>
                <a:cs typeface="+mn-cs"/>
              </a:rPr>
              <a:t>Alıştırma 2: Hedeflerden alt hedeflere SKUp amaçlarının belirlenmesi </a:t>
            </a:r>
            <a:endParaRPr kumimoji="0" lang="en-US" sz="4000" b="1" i="0" u="none" strike="noStrike" kern="1200" cap="none" spc="0" normalizeH="0" baseline="0" noProof="0">
              <a:ln>
                <a:noFill/>
              </a:ln>
              <a:solidFill>
                <a:prstClr val="black"/>
              </a:solidFill>
              <a:effectLst/>
              <a:uLnTx/>
              <a:uFillTx/>
              <a:latin typeface="Myriad Pro" panose="020B0503030403020204" pitchFamily="34" charset="0"/>
              <a:ea typeface="+mn-ea"/>
              <a:cs typeface="+mn-cs"/>
            </a:endParaRPr>
          </a:p>
        </p:txBody>
      </p:sp>
    </p:spTree>
    <p:extLst>
      <p:ext uri="{BB962C8B-B14F-4D97-AF65-F5344CB8AC3E}">
        <p14:creationId xmlns:p14="http://schemas.microsoft.com/office/powerpoint/2010/main" val="669435889"/>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F95590E-4814-DAFF-1B69-B85BF2BE15B3}"/>
              </a:ext>
            </a:extLst>
          </p:cNvPr>
          <p:cNvSpPr txBox="1"/>
          <p:nvPr/>
        </p:nvSpPr>
        <p:spPr>
          <a:xfrm>
            <a:off x="1284888" y="1927455"/>
            <a:ext cx="10515601" cy="2538515"/>
          </a:xfrm>
          <a:prstGeom prst="rect">
            <a:avLst/>
          </a:prstGeom>
          <a:noFill/>
        </p:spPr>
        <p:txBody>
          <a:bodyPr wrap="square">
            <a:noAutofit/>
          </a:bodyPr>
          <a:lstStyle/>
          <a:p>
            <a:pPr rtl="0">
              <a:lnSpc>
                <a:spcPct val="200000"/>
              </a:lnSpc>
              <a:spcAft>
                <a:spcPts val="800"/>
              </a:spcAft>
            </a:pPr>
            <a:r>
              <a:rPr lang="tr" sz="1800" b="1" i="0" u="none" strike="noStrike" kern="100" dirty="0">
                <a:solidFill>
                  <a:srgbClr val="000000"/>
                </a:solidFill>
                <a:highlight>
                  <a:srgbClr val="000000">
                    <a:alpha val="0"/>
                  </a:srgbClr>
                </a:highlight>
                <a:latin typeface="Calibri"/>
                <a:ea typeface="Calibri"/>
                <a:cs typeface="Calibri"/>
              </a:rPr>
              <a:t>Görev 1 – Stratejik Amaçların Kararlaştırılması </a:t>
            </a:r>
            <a:endParaRPr lang="lt-LT" sz="18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rtl="0">
              <a:lnSpc>
                <a:spcPct val="200000"/>
              </a:lnSpc>
              <a:spcAft>
                <a:spcPts val="800"/>
              </a:spcAft>
            </a:pPr>
            <a:r>
              <a:rPr lang="tr" sz="1800" b="1" i="0" u="none" strike="noStrike" kern="100" dirty="0">
                <a:solidFill>
                  <a:srgbClr val="000000"/>
                </a:solidFill>
                <a:highlight>
                  <a:srgbClr val="000000">
                    <a:alpha val="0"/>
                  </a:srgbClr>
                </a:highlight>
                <a:latin typeface="Calibri"/>
                <a:ea typeface="Calibri"/>
                <a:cs typeface="Calibri"/>
              </a:rPr>
              <a:t>Görev 2 – Hedeflerin Belirlenmesi</a:t>
            </a:r>
            <a:endParaRPr lang="lt-LT" sz="1800" kern="100" dirty="0">
              <a:effectLst/>
              <a:latin typeface="Calibri" panose="020F0502020204030204" pitchFamily="34" charset="0"/>
              <a:ea typeface="Calibri" panose="020F0502020204030204" pitchFamily="34" charset="0"/>
              <a:cs typeface="Times New Roman" pitchFamily="18" charset="0"/>
            </a:endParaRPr>
          </a:p>
          <a:p>
            <a:pPr rtl="0">
              <a:lnSpc>
                <a:spcPct val="200000"/>
              </a:lnSpc>
              <a:spcAft>
                <a:spcPts val="800"/>
              </a:spcAft>
            </a:pPr>
            <a:r>
              <a:rPr lang="tr" sz="1800" b="1" i="0" u="none" strike="noStrike" kern="100" dirty="0">
                <a:highlight>
                  <a:srgbClr val="000000">
                    <a:alpha val="0"/>
                  </a:srgbClr>
                </a:highlight>
                <a:latin typeface="Calibri"/>
                <a:ea typeface="Calibri"/>
                <a:cs typeface="Calibri"/>
              </a:rPr>
              <a:t>Görev 3 – Göstergelerin Seçilmesi</a:t>
            </a:r>
            <a:endParaRPr lang="lt-LT" sz="1800" kern="100" dirty="0">
              <a:effectLst/>
              <a:latin typeface="Calibri" panose="020F0502020204030204" pitchFamily="34" charset="0"/>
              <a:ea typeface="Calibri" panose="020F0502020204030204" pitchFamily="34" charset="0"/>
              <a:cs typeface="Times New Roman" panose="02020603050405020304" pitchFamily="18" charset="0"/>
            </a:endParaRPr>
          </a:p>
          <a:p>
            <a:pPr rtl="0">
              <a:lnSpc>
                <a:spcPct val="200000"/>
              </a:lnSpc>
              <a:spcAft>
                <a:spcPts val="800"/>
              </a:spcAft>
            </a:pPr>
            <a:r>
              <a:rPr lang="tr" sz="1800" b="1" i="0" u="none" strike="noStrike" kern="100" dirty="0">
                <a:solidFill>
                  <a:srgbClr val="000000"/>
                </a:solidFill>
                <a:highlight>
                  <a:srgbClr val="000000">
                    <a:alpha val="0"/>
                  </a:srgbClr>
                </a:highlight>
                <a:latin typeface="Calibri"/>
                <a:ea typeface="Calibri"/>
                <a:cs typeface="Calibri"/>
              </a:rPr>
              <a:t>Görev 4 – Alt Hedeflerin Belirlenmesi </a:t>
            </a:r>
            <a:endParaRPr lang="lt-LT"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806DB16B-A4C5-E642-CF77-444F5BEBBA38}"/>
              </a:ext>
            </a:extLst>
          </p:cNvPr>
          <p:cNvSpPr txBox="1"/>
          <p:nvPr/>
        </p:nvSpPr>
        <p:spPr>
          <a:xfrm>
            <a:off x="465500" y="2692256"/>
            <a:ext cx="540000" cy="540000"/>
          </a:xfrm>
          <a:prstGeom prst="ellipse">
            <a:avLst/>
          </a:prstGeom>
          <a:solidFill>
            <a:srgbClr val="83983D"/>
          </a:solidFill>
        </p:spPr>
        <p:txBody>
          <a:bodyPr wrap="square" lIns="0" tIns="0" rIns="0" bIns="0" rtlCol="0" anchor="ctr" anchorCtr="1">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800" b="0" i="0" u="none" strike="noStrike" kern="1200" cap="none" spc="0" normalizeH="0" baseline="0" noProof="0">
                <a:solidFill>
                  <a:srgbClr val="FFFFFF"/>
                </a:solidFill>
                <a:highlight>
                  <a:srgbClr val="000000">
                    <a:alpha val="0"/>
                  </a:srgbClr>
                </a:highlight>
                <a:uLnTx/>
                <a:uFillTx/>
                <a:latin typeface="Calibri"/>
                <a:ea typeface="+mn-ea"/>
                <a:cs typeface="+mn-cs"/>
              </a:rPr>
              <a:t>2</a:t>
            </a:r>
            <a:endParaRPr kumimoji="0" lang="lt-LT"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40295243-6D48-BCC4-0017-8FF9838CDDA3}"/>
              </a:ext>
            </a:extLst>
          </p:cNvPr>
          <p:cNvSpPr txBox="1"/>
          <p:nvPr/>
        </p:nvSpPr>
        <p:spPr>
          <a:xfrm>
            <a:off x="465500" y="3340394"/>
            <a:ext cx="540000" cy="540000"/>
          </a:xfrm>
          <a:prstGeom prst="ellipse">
            <a:avLst/>
          </a:prstGeom>
          <a:solidFill>
            <a:srgbClr val="98C865"/>
          </a:solidFill>
        </p:spPr>
        <p:txBody>
          <a:bodyPr wrap="square" lIns="0" tIns="0" rIns="0" bIns="0" rtlCol="0" anchor="ctr" anchorCtr="1">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800" b="0" i="0" u="none" strike="noStrike" kern="1200" cap="none" spc="0" normalizeH="0" baseline="0" noProof="0">
                <a:solidFill>
                  <a:srgbClr val="FFFFFF"/>
                </a:solidFill>
                <a:highlight>
                  <a:srgbClr val="000000">
                    <a:alpha val="0"/>
                  </a:srgbClr>
                </a:highlight>
                <a:uLnTx/>
                <a:uFillTx/>
                <a:latin typeface="Calibri"/>
                <a:ea typeface="+mn-ea"/>
                <a:cs typeface="+mn-cs"/>
              </a:rPr>
              <a:t>3</a:t>
            </a:r>
            <a:endParaRPr kumimoji="0" lang="lt-LT"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D1884E96-5FA4-51C4-848F-8AB55F31D647}"/>
              </a:ext>
            </a:extLst>
          </p:cNvPr>
          <p:cNvSpPr txBox="1"/>
          <p:nvPr/>
        </p:nvSpPr>
        <p:spPr>
          <a:xfrm>
            <a:off x="1899745" y="5350612"/>
            <a:ext cx="10292255" cy="207220"/>
          </a:xfrm>
          <a:prstGeom prst="roundRect">
            <a:avLst/>
          </a:prstGeom>
          <a:gradFill flip="none" rotWithShape="1">
            <a:gsLst>
              <a:gs pos="0">
                <a:srgbClr val="004E66"/>
              </a:gs>
              <a:gs pos="50000">
                <a:srgbClr val="004E66"/>
              </a:gs>
              <a:gs pos="100000">
                <a:srgbClr val="004E66">
                  <a:tint val="23500"/>
                  <a:satMod val="160000"/>
                </a:srgbClr>
              </a:gs>
            </a:gsLst>
            <a:lin ang="0" scaled="1"/>
          </a:gradFill>
        </p:spPr>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1" i="0" u="none" strike="noStrike" kern="1200" cap="none" spc="0" normalizeH="0" baseline="0" noProof="0">
              <a:ln>
                <a:noFill/>
              </a:ln>
              <a:solidFill>
                <a:prstClr val="white"/>
              </a:solidFill>
              <a:effectLst/>
              <a:uLnTx/>
              <a:uFillTx/>
              <a:latin typeface="Calibri" panose="020F0502020204030204"/>
              <a:ea typeface="+mn-ea"/>
              <a:cs typeface="Segoe UI" panose="020B0502040204020203" pitchFamily="34" charset="0"/>
            </a:endParaRPr>
          </a:p>
        </p:txBody>
      </p:sp>
      <p:sp>
        <p:nvSpPr>
          <p:cNvPr id="8" name="TextBox 7">
            <a:extLst>
              <a:ext uri="{FF2B5EF4-FFF2-40B4-BE49-F238E27FC236}">
                <a16:creationId xmlns:a16="http://schemas.microsoft.com/office/drawing/2014/main" id="{B472311C-5F3F-543A-EF97-5A9D9264ADDE}"/>
              </a:ext>
            </a:extLst>
          </p:cNvPr>
          <p:cNvSpPr txBox="1"/>
          <p:nvPr/>
        </p:nvSpPr>
        <p:spPr>
          <a:xfrm>
            <a:off x="465500" y="2045494"/>
            <a:ext cx="540000" cy="540000"/>
          </a:xfrm>
          <a:prstGeom prst="ellipse">
            <a:avLst/>
          </a:prstGeom>
          <a:solidFill>
            <a:srgbClr val="548235"/>
          </a:solidFill>
        </p:spPr>
        <p:txBody>
          <a:bodyPr wrap="square" lIns="0" tIns="0" rIns="0" bIns="0" rtlCol="0" anchor="ctr" anchorCtr="1">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800" b="0" i="0" u="none" strike="noStrike" kern="1200" cap="none" spc="0" normalizeH="0" baseline="0" noProof="0">
                <a:solidFill>
                  <a:srgbClr val="FFFFFF"/>
                </a:solidFill>
                <a:highlight>
                  <a:srgbClr val="000000">
                    <a:alpha val="0"/>
                  </a:srgbClr>
                </a:highlight>
                <a:uLnTx/>
                <a:uFillTx/>
                <a:latin typeface="Calibri"/>
                <a:ea typeface="+mn-ea"/>
                <a:cs typeface="+mn-cs"/>
              </a:rPr>
              <a:t>1</a:t>
            </a:r>
            <a:endParaRPr kumimoji="0" lang="lt-LT"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79F421E2-5D04-2802-5F08-5E780B49CC2F}"/>
              </a:ext>
            </a:extLst>
          </p:cNvPr>
          <p:cNvSpPr txBox="1"/>
          <p:nvPr/>
        </p:nvSpPr>
        <p:spPr>
          <a:xfrm>
            <a:off x="331076" y="5054514"/>
            <a:ext cx="1656807" cy="791332"/>
          </a:xfrm>
          <a:prstGeom prst="roundRect">
            <a:avLst/>
          </a:prstGeom>
          <a:solidFill>
            <a:srgbClr val="004E66"/>
          </a:solidFill>
        </p:spPr>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highlight>
                  <a:srgbClr val="000000">
                    <a:alpha val="0"/>
                  </a:srgbClr>
                </a:highlight>
                <a:uLnTx/>
                <a:uFillTx/>
                <a:latin typeface="Calibri"/>
                <a:ea typeface="+mn-ea"/>
                <a:cs typeface="Segoe UI"/>
              </a:rPr>
              <a:t>60 dk.</a:t>
            </a:r>
            <a:endParaRPr kumimoji="0" lang="en-US" sz="1800" b="1" i="0" u="none" strike="noStrike" kern="1200" cap="none" spc="0" normalizeH="0" baseline="0" noProof="0">
              <a:ln>
                <a:noFill/>
              </a:ln>
              <a:solidFill>
                <a:prstClr val="white"/>
              </a:solidFill>
              <a:effectLst/>
              <a:uLnTx/>
              <a:uFillTx/>
              <a:latin typeface="Calibri" panose="020F0502020204030204"/>
              <a:ea typeface="+mn-ea"/>
              <a:cs typeface="Segoe UI" panose="020B0502040204020203" pitchFamily="34" charset="0"/>
            </a:endParaRPr>
          </a:p>
        </p:txBody>
      </p:sp>
      <p:sp>
        <p:nvSpPr>
          <p:cNvPr id="11" name="TextBox 10">
            <a:extLst>
              <a:ext uri="{FF2B5EF4-FFF2-40B4-BE49-F238E27FC236}">
                <a16:creationId xmlns:a16="http://schemas.microsoft.com/office/drawing/2014/main" id="{22A130C5-E97B-C359-B7F2-989C627003B4}"/>
              </a:ext>
            </a:extLst>
          </p:cNvPr>
          <p:cNvSpPr txBox="1"/>
          <p:nvPr/>
        </p:nvSpPr>
        <p:spPr>
          <a:xfrm>
            <a:off x="465500" y="3976953"/>
            <a:ext cx="540000" cy="540000"/>
          </a:xfrm>
          <a:prstGeom prst="ellipse">
            <a:avLst/>
          </a:prstGeom>
          <a:solidFill>
            <a:schemeClr val="accent4">
              <a:lumMod val="60000"/>
              <a:lumOff val="40000"/>
            </a:schemeClr>
          </a:solidFill>
        </p:spPr>
        <p:txBody>
          <a:bodyPr wrap="square" lIns="0" tIns="0" rIns="0" bIns="0" rtlCol="0" anchor="ctr" anchorCtr="1">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800" b="0" i="0" u="none" strike="noStrike" kern="1200" cap="none" spc="0" normalizeH="0" baseline="0" noProof="0">
                <a:solidFill>
                  <a:srgbClr val="FFFFFF"/>
                </a:solidFill>
                <a:highlight>
                  <a:srgbClr val="000000">
                    <a:alpha val="0"/>
                  </a:srgbClr>
                </a:highlight>
                <a:uLnTx/>
                <a:uFillTx/>
                <a:latin typeface="Calibri"/>
                <a:ea typeface="+mn-ea"/>
                <a:cs typeface="+mn-cs"/>
              </a:rPr>
              <a:t>4</a:t>
            </a:r>
          </a:p>
        </p:txBody>
      </p:sp>
      <p:sp>
        <p:nvSpPr>
          <p:cNvPr id="3" name="Title 2">
            <a:extLst>
              <a:ext uri="{FF2B5EF4-FFF2-40B4-BE49-F238E27FC236}">
                <a16:creationId xmlns:a16="http://schemas.microsoft.com/office/drawing/2014/main" id="{E8FA38F6-9DD6-FF71-E74F-C43EAB733735}"/>
              </a:ext>
            </a:extLst>
          </p:cNvPr>
          <p:cNvSpPr txBox="1"/>
          <p:nvPr/>
        </p:nvSpPr>
        <p:spPr>
          <a:xfrm>
            <a:off x="187794" y="762472"/>
            <a:ext cx="10515600" cy="791332"/>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tr" sz="3200" b="1" i="0" u="none" strike="noStrike" kern="1200" cap="none" spc="0" normalizeH="0" baseline="0" noProof="0">
                <a:solidFill>
                  <a:srgbClr val="000000"/>
                </a:solidFill>
                <a:highlight>
                  <a:srgbClr val="000000">
                    <a:alpha val="0"/>
                  </a:srgbClr>
                </a:highlight>
                <a:uLnTx/>
                <a:uFillTx/>
                <a:latin typeface="Calibri Light"/>
                <a:ea typeface="+mj-ea"/>
                <a:cs typeface="Poppins"/>
              </a:rPr>
              <a:t>Alıştırma 2</a:t>
            </a:r>
            <a:endParaRPr kumimoji="0" lang="lt-LT" sz="3200" b="1" i="0" u="none" strike="noStrike" kern="1200" cap="none" spc="0" normalizeH="0" baseline="0" noProof="0">
              <a:ln>
                <a:noFill/>
              </a:ln>
              <a:solidFill>
                <a:prstClr val="black"/>
              </a:solidFill>
              <a:effectLst/>
              <a:uLnTx/>
              <a:uFillTx/>
              <a:latin typeface="Calibri Light"/>
              <a:ea typeface="+mj-ea"/>
              <a:cs typeface="Poppins" panose="00000500000000000000" pitchFamily="2" charset="-70"/>
            </a:endParaRPr>
          </a:p>
        </p:txBody>
      </p:sp>
    </p:spTree>
    <p:extLst>
      <p:ext uri="{BB962C8B-B14F-4D97-AF65-F5344CB8AC3E}">
        <p14:creationId xmlns:p14="http://schemas.microsoft.com/office/powerpoint/2010/main" val="19298260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4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98586171-0B3D-A360-D171-F8674A0A8010}"/>
              </a:ext>
            </a:extLst>
          </p:cNvPr>
          <p:cNvSpPr txBox="1"/>
          <p:nvPr/>
        </p:nvSpPr>
        <p:spPr>
          <a:xfrm>
            <a:off x="3327322" y="2871022"/>
            <a:ext cx="5537355" cy="1474837"/>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ct val="0"/>
              </a:spcAft>
              <a:buClrTx/>
              <a:buSzTx/>
              <a:buFontTx/>
              <a:buNone/>
              <a:defRPr/>
            </a:pPr>
            <a:r>
              <a:rPr kumimoji="0" lang="tr" sz="3200" b="1" i="0" u="none" strike="noStrike" kern="1200" cap="none" spc="0" normalizeH="0" baseline="0" noProof="0">
                <a:solidFill>
                  <a:srgbClr val="000000"/>
                </a:solidFill>
                <a:highlight>
                  <a:srgbClr val="000000">
                    <a:alpha val="0"/>
                  </a:srgbClr>
                </a:highlight>
                <a:uLnTx/>
                <a:uFillTx/>
                <a:latin typeface="Calibri Light"/>
                <a:ea typeface="+mj-ea"/>
                <a:cs typeface="Poppins"/>
              </a:rPr>
              <a:t>Alıştırma 2 sonuçlarının sunumu ve tartışılması</a:t>
            </a:r>
            <a:endParaRPr kumimoji="0" lang="lt-LT" sz="3200" b="1" i="0" u="none" strike="noStrike" kern="1200" cap="none" spc="0" normalizeH="0" baseline="0" noProof="0">
              <a:ln>
                <a:noFill/>
              </a:ln>
              <a:solidFill>
                <a:prstClr val="black"/>
              </a:solidFill>
              <a:effectLst/>
              <a:uLnTx/>
              <a:uFillTx/>
              <a:latin typeface="Calibri Light" panose="020F0302020204030204"/>
              <a:ea typeface="+mj-ea"/>
              <a:cs typeface="Poppins" panose="00000500000000000000" pitchFamily="2" charset="-70"/>
            </a:endParaRPr>
          </a:p>
        </p:txBody>
      </p:sp>
      <p:sp>
        <p:nvSpPr>
          <p:cNvPr id="3" name="TextBox 2">
            <a:extLst>
              <a:ext uri="{FF2B5EF4-FFF2-40B4-BE49-F238E27FC236}">
                <a16:creationId xmlns:a16="http://schemas.microsoft.com/office/drawing/2014/main" id="{1B2B896B-EDFF-8035-F850-6CBB1A2065D4}"/>
              </a:ext>
            </a:extLst>
          </p:cNvPr>
          <p:cNvSpPr txBox="1"/>
          <p:nvPr/>
        </p:nvSpPr>
        <p:spPr>
          <a:xfrm>
            <a:off x="1899745" y="5183514"/>
            <a:ext cx="10292255" cy="207220"/>
          </a:xfrm>
          <a:prstGeom prst="roundRect">
            <a:avLst/>
          </a:prstGeom>
          <a:gradFill flip="none" rotWithShape="1">
            <a:gsLst>
              <a:gs pos="0">
                <a:srgbClr val="004E66"/>
              </a:gs>
              <a:gs pos="50000">
                <a:srgbClr val="004E66"/>
              </a:gs>
              <a:gs pos="100000">
                <a:srgbClr val="004E66">
                  <a:tint val="23500"/>
                  <a:satMod val="160000"/>
                </a:srgbClr>
              </a:gs>
            </a:gsLst>
            <a:lin ang="0" scaled="1"/>
          </a:gradFill>
        </p:spPr>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1" i="0" u="none" strike="noStrike" kern="1200" cap="none" spc="0" normalizeH="0" baseline="0" noProof="0">
              <a:ln>
                <a:noFill/>
              </a:ln>
              <a:solidFill>
                <a:prstClr val="white"/>
              </a:solidFill>
              <a:effectLst/>
              <a:uLnTx/>
              <a:uFillTx/>
              <a:latin typeface="Calibri" panose="020F0502020204030204"/>
              <a:ea typeface="+mn-ea"/>
              <a:cs typeface="Segoe UI" panose="020B0502040204020203" pitchFamily="34" charset="0"/>
            </a:endParaRPr>
          </a:p>
        </p:txBody>
      </p:sp>
      <p:sp>
        <p:nvSpPr>
          <p:cNvPr id="4" name="TextBox 3">
            <a:extLst>
              <a:ext uri="{FF2B5EF4-FFF2-40B4-BE49-F238E27FC236}">
                <a16:creationId xmlns:a16="http://schemas.microsoft.com/office/drawing/2014/main" id="{5E7478A2-BB92-B9BF-5AF5-F1783EA063BD}"/>
              </a:ext>
            </a:extLst>
          </p:cNvPr>
          <p:cNvSpPr txBox="1"/>
          <p:nvPr/>
        </p:nvSpPr>
        <p:spPr>
          <a:xfrm>
            <a:off x="331076" y="4887416"/>
            <a:ext cx="1656807" cy="791332"/>
          </a:xfrm>
          <a:prstGeom prst="roundRect">
            <a:avLst/>
          </a:prstGeom>
          <a:solidFill>
            <a:srgbClr val="004E66"/>
          </a:solidFill>
        </p:spPr>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highlight>
                  <a:srgbClr val="000000">
                    <a:alpha val="0"/>
                  </a:srgbClr>
                </a:highlight>
                <a:uLnTx/>
                <a:uFillTx/>
                <a:latin typeface="Calibri"/>
                <a:ea typeface="+mn-ea"/>
                <a:cs typeface="Segoe UI"/>
              </a:rPr>
              <a:t>30 dk.</a:t>
            </a:r>
            <a:endParaRPr kumimoji="0" lang="en-US" sz="1800" b="1" i="0" u="none" strike="noStrike" kern="1200" cap="none" spc="0" normalizeH="0" baseline="0" noProof="0">
              <a:ln>
                <a:noFill/>
              </a:ln>
              <a:solidFill>
                <a:prstClr val="white"/>
              </a:solidFill>
              <a:effectLst/>
              <a:uLnTx/>
              <a:uFillTx/>
              <a:latin typeface="Calibri" panose="020F0502020204030204"/>
              <a:ea typeface="+mn-ea"/>
              <a:cs typeface="Segoe UI" panose="020B0502040204020203" pitchFamily="34" charset="0"/>
            </a:endParaRPr>
          </a:p>
        </p:txBody>
      </p:sp>
    </p:spTree>
    <p:extLst>
      <p:ext uri="{BB962C8B-B14F-4D97-AF65-F5344CB8AC3E}">
        <p14:creationId xmlns:p14="http://schemas.microsoft.com/office/powerpoint/2010/main" val="8692542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p:nvPr/>
        </p:nvSpPr>
        <p:spPr>
          <a:xfrm>
            <a:off x="121960" y="1672389"/>
            <a:ext cx="7927166" cy="601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defRPr/>
            </a:pPr>
            <a:endParaRPr kumimoji="0" lang="en-US" sz="3200" b="0" i="0" u="none" strike="noStrike" kern="1200" cap="none" spc="0" normalizeH="0" baseline="0" noProof="0">
              <a:ln>
                <a:noFill/>
              </a:ln>
              <a:solidFill>
                <a:prstClr val="black"/>
              </a:solidFill>
              <a:effectLst/>
              <a:uLnTx/>
              <a:uFillTx/>
              <a:latin typeface="Calibri Light"/>
              <a:ea typeface="+mj-ea"/>
              <a:cs typeface="+mj-cs"/>
            </a:endParaRPr>
          </a:p>
        </p:txBody>
      </p:sp>
      <p:sp>
        <p:nvSpPr>
          <p:cNvPr id="11" name="Title 5">
            <a:extLst>
              <a:ext uri="{FF2B5EF4-FFF2-40B4-BE49-F238E27FC236}">
                <a16:creationId xmlns:a16="http://schemas.microsoft.com/office/drawing/2014/main" id="{95A67D3C-D8DD-4929-920A-0D8C6B560278}"/>
              </a:ext>
            </a:extLst>
          </p:cNvPr>
          <p:cNvSpPr txBox="1"/>
          <p:nvPr/>
        </p:nvSpPr>
        <p:spPr>
          <a:xfrm>
            <a:off x="692459" y="1606679"/>
            <a:ext cx="10807082" cy="428510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ct val="0"/>
              </a:spcAft>
              <a:buClrTx/>
              <a:buSzTx/>
              <a:buFontTx/>
              <a:buNone/>
              <a:defRPr/>
            </a:pPr>
            <a:r>
              <a:rPr kumimoji="0" lang="tr" sz="6000" b="1" i="0" u="none" strike="noStrike" kern="1200" cap="none" spc="0" normalizeH="0" baseline="0" noProof="0">
                <a:solidFill>
                  <a:srgbClr val="000000"/>
                </a:solidFill>
                <a:highlight>
                  <a:srgbClr val="000000">
                    <a:alpha val="0"/>
                  </a:srgbClr>
                </a:highlight>
                <a:uLnTx/>
                <a:uFillTx/>
                <a:latin typeface="Calibri"/>
                <a:ea typeface="Times New Roman"/>
                <a:cs typeface="Times New Roman"/>
              </a:rPr>
              <a:t>Sorular ve Kapanış konuşmaları</a:t>
            </a:r>
            <a:endParaRPr kumimoji="0" lang="lt-LT" sz="6000" b="1" i="0" u="none" strike="noStrike" kern="1200" cap="none" spc="0" normalizeH="0" baseline="0" noProof="0">
              <a:ln>
                <a:noFill/>
              </a:ln>
              <a:solidFill>
                <a:srgbClr val="000000"/>
              </a:solidFill>
              <a:effectLst/>
              <a:uLnTx/>
              <a:uFillTx/>
              <a:latin typeface="Calibri" panose="020F0502020204030204" pitchFamily="34" charset="0"/>
              <a:ea typeface="Times New Roman" panose="02020603050405020304" pitchFamily="18" charset="0"/>
              <a:cs typeface="Times New Roman" pitchFamily="18" charset="0"/>
            </a:endParaRPr>
          </a:p>
        </p:txBody>
      </p:sp>
      <p:sp>
        <p:nvSpPr>
          <p:cNvPr id="14" name="Title 15">
            <a:extLst>
              <a:ext uri="{FF2B5EF4-FFF2-40B4-BE49-F238E27FC236}">
                <a16:creationId xmlns:a16="http://schemas.microsoft.com/office/drawing/2014/main" id="{3B8309BD-B3F1-821C-33C4-0467076A7806}"/>
              </a:ext>
            </a:extLst>
          </p:cNvPr>
          <p:cNvSpPr txBox="1"/>
          <p:nvPr/>
        </p:nvSpPr>
        <p:spPr>
          <a:xfrm>
            <a:off x="274360" y="1824789"/>
            <a:ext cx="7927166" cy="601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defRPr/>
            </a:pPr>
            <a:endParaRPr kumimoji="0" lang="en-US" sz="32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Tree>
    <p:extLst>
      <p:ext uri="{BB962C8B-B14F-4D97-AF65-F5344CB8AC3E}">
        <p14:creationId xmlns:p14="http://schemas.microsoft.com/office/powerpoint/2010/main" val="108494505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C7C62A5-7B71-7643-7B0E-515E251067A6}"/>
              </a:ext>
            </a:extLst>
          </p:cNvPr>
          <p:cNvGrpSpPr/>
          <p:nvPr/>
        </p:nvGrpSpPr>
        <p:grpSpPr>
          <a:xfrm>
            <a:off x="2788872" y="1496840"/>
            <a:ext cx="6874442" cy="3385878"/>
            <a:chOff x="3101066" y="1496840"/>
            <a:chExt cx="6134862" cy="3021612"/>
          </a:xfrm>
        </p:grpSpPr>
        <p:pic>
          <p:nvPicPr>
            <p:cNvPr id="3" name="Picture 2" descr="A picture containing text, sky, road">
              <a:extLst>
                <a:ext uri="{FF2B5EF4-FFF2-40B4-BE49-F238E27FC236}">
                  <a16:creationId xmlns:a16="http://schemas.microsoft.com/office/drawing/2014/main" id="{18BC0586-AC38-7C61-7B12-A824E7FC4EAC}"/>
                </a:ext>
              </a:extLst>
            </p:cNvPr>
            <p:cNvPicPr>
              <a:picLocks noChangeAspect="1"/>
            </p:cNvPicPr>
            <p:nvPr/>
          </p:nvPicPr>
          <p:blipFill>
            <a:blip r:embed="rId3"/>
            <a:stretch>
              <a:fillRect/>
            </a:stretch>
          </p:blipFill>
          <p:spPr>
            <a:xfrm>
              <a:off x="3101066" y="1496840"/>
              <a:ext cx="6134862" cy="2396430"/>
            </a:xfrm>
            <a:prstGeom prst="rect">
              <a:avLst/>
            </a:prstGeom>
          </p:spPr>
        </p:pic>
        <p:sp>
          <p:nvSpPr>
            <p:cNvPr id="4" name="Rectangle 3">
              <a:extLst>
                <a:ext uri="{FF2B5EF4-FFF2-40B4-BE49-F238E27FC236}">
                  <a16:creationId xmlns:a16="http://schemas.microsoft.com/office/drawing/2014/main" id="{2A3AFD04-1B42-30E0-C266-D810F8C07E10}"/>
                </a:ext>
              </a:extLst>
            </p:cNvPr>
            <p:cNvSpPr/>
            <p:nvPr/>
          </p:nvSpPr>
          <p:spPr>
            <a:xfrm>
              <a:off x="3101066" y="3821967"/>
              <a:ext cx="6134862" cy="6964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3600" b="0" i="0" u="none" strike="noStrike" kern="1200" cap="none" spc="0" normalizeH="0" baseline="0" noProof="0">
                  <a:solidFill>
                    <a:srgbClr val="92D050"/>
                  </a:solidFill>
                  <a:highlight>
                    <a:srgbClr val="000000">
                      <a:alpha val="0"/>
                    </a:srgbClr>
                  </a:highlight>
                  <a:uLnTx/>
                  <a:uFillTx/>
                  <a:latin typeface="Myriad Pro"/>
                  <a:ea typeface="+mn-ea"/>
                  <a:cs typeface="+mn-cs"/>
                </a:rPr>
                <a:t>İlginiz</a:t>
              </a:r>
              <a:r>
                <a:rPr kumimoji="0" lang="tr" sz="3600" b="0" i="0" u="none" strike="noStrike" kern="1200" cap="none" spc="0" normalizeH="0" baseline="0" noProof="0">
                  <a:solidFill>
                    <a:srgbClr val="0D0D0D"/>
                  </a:solidFill>
                  <a:highlight>
                    <a:srgbClr val="000000">
                      <a:alpha val="0"/>
                    </a:srgbClr>
                  </a:highlight>
                  <a:uLnTx/>
                  <a:uFillTx/>
                  <a:latin typeface="Myriad Pro"/>
                  <a:ea typeface="+mn-ea"/>
                  <a:cs typeface="+mn-cs"/>
                </a:rPr>
                <a:t> </a:t>
              </a:r>
              <a:r>
                <a:rPr kumimoji="0" lang="tr" sz="3600" b="0" i="0" u="none" strike="noStrike" kern="1200" cap="none" spc="0" normalizeH="0" baseline="0" noProof="0">
                  <a:solidFill>
                    <a:srgbClr val="00B050"/>
                  </a:solidFill>
                  <a:highlight>
                    <a:srgbClr val="000000">
                      <a:alpha val="0"/>
                    </a:srgbClr>
                  </a:highlight>
                  <a:uLnTx/>
                  <a:uFillTx/>
                  <a:latin typeface="Myriad Pro"/>
                  <a:ea typeface="+mn-ea"/>
                  <a:cs typeface="+mn-cs"/>
                </a:rPr>
                <a:t>için</a:t>
              </a:r>
              <a:r>
                <a:rPr kumimoji="0" lang="tr" sz="3600" b="0" i="0" u="none" strike="noStrike" kern="1200" cap="none" spc="0" normalizeH="0" baseline="0" noProof="0">
                  <a:solidFill>
                    <a:srgbClr val="0D0D0D"/>
                  </a:solidFill>
                  <a:highlight>
                    <a:srgbClr val="000000">
                      <a:alpha val="0"/>
                    </a:srgbClr>
                  </a:highlight>
                  <a:uLnTx/>
                  <a:uFillTx/>
                  <a:latin typeface="Myriad Pro"/>
                  <a:ea typeface="+mn-ea"/>
                  <a:cs typeface="+mn-cs"/>
                </a:rPr>
                <a:t> </a:t>
              </a:r>
              <a:r>
                <a:rPr kumimoji="0" lang="tr" sz="3600" b="0" i="0" u="none" strike="noStrike" kern="1200" cap="none" spc="0" normalizeH="0" baseline="0" noProof="0">
                  <a:solidFill>
                    <a:srgbClr val="45C0E9"/>
                  </a:solidFill>
                  <a:highlight>
                    <a:srgbClr val="000000">
                      <a:alpha val="0"/>
                    </a:srgbClr>
                  </a:highlight>
                  <a:uLnTx/>
                  <a:uFillTx/>
                  <a:latin typeface="Myriad Pro"/>
                  <a:ea typeface="+mn-ea"/>
                  <a:cs typeface="+mn-cs"/>
                </a:rPr>
                <a:t>teşekkür</a:t>
              </a:r>
              <a:r>
                <a:rPr kumimoji="0" lang="tr" sz="3600" b="0" i="0" u="none" strike="noStrike" kern="1200" cap="none" spc="0" normalizeH="0" baseline="0" noProof="0">
                  <a:solidFill>
                    <a:srgbClr val="0D0D0D"/>
                  </a:solidFill>
                  <a:highlight>
                    <a:srgbClr val="000000">
                      <a:alpha val="0"/>
                    </a:srgbClr>
                  </a:highlight>
                  <a:uLnTx/>
                  <a:uFillTx/>
                  <a:latin typeface="Myriad Pro"/>
                  <a:ea typeface="+mn-ea"/>
                  <a:cs typeface="+mn-cs"/>
                </a:rPr>
                <a:t> </a:t>
              </a:r>
              <a:r>
                <a:rPr kumimoji="0" lang="tr" sz="3600" b="0" i="0" u="none" strike="noStrike" kern="1200" cap="none" spc="0" normalizeH="0" baseline="0" noProof="0">
                  <a:solidFill>
                    <a:srgbClr val="C00000"/>
                  </a:solidFill>
                  <a:highlight>
                    <a:srgbClr val="000000">
                      <a:alpha val="0"/>
                    </a:srgbClr>
                  </a:highlight>
                  <a:uLnTx/>
                  <a:uFillTx/>
                  <a:latin typeface="Myriad Pro"/>
                  <a:ea typeface="+mn-ea"/>
                  <a:cs typeface="+mn-cs"/>
                </a:rPr>
                <a:t>ederiz.</a:t>
              </a:r>
              <a:endParaRPr kumimoji="0" lang="en-US" sz="3600" b="0" i="0" u="none" strike="noStrike" kern="1200" cap="none" spc="0" normalizeH="0" baseline="0" noProof="0">
                <a:ln>
                  <a:noFill/>
                </a:ln>
                <a:solidFill>
                  <a:srgbClr val="C00000"/>
                </a:solidFill>
                <a:effectLst/>
                <a:uLnTx/>
                <a:uFillTx/>
                <a:latin typeface="Myriad Pro" panose="020B0503030403020204" pitchFamily="34" charset="0"/>
                <a:ea typeface="+mn-ea"/>
                <a:cs typeface="+mn-cs"/>
              </a:endParaRPr>
            </a:p>
          </p:txBody>
        </p:sp>
      </p:grpSp>
    </p:spTree>
    <p:extLst>
      <p:ext uri="{BB962C8B-B14F-4D97-AF65-F5344CB8AC3E}">
        <p14:creationId xmlns:p14="http://schemas.microsoft.com/office/powerpoint/2010/main" val="304463172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920CA804-A6B8-B226-8DD3-FCCB78510E39}"/>
              </a:ext>
            </a:extLst>
          </p:cNvPr>
          <p:cNvSpPr>
            <a:spLocks noGrp="1"/>
          </p:cNvSpPr>
          <p:nvPr>
            <p:ph type="title"/>
          </p:nvPr>
        </p:nvSpPr>
        <p:spPr>
          <a:xfrm>
            <a:off x="600457" y="1011936"/>
            <a:ext cx="9716561" cy="1426464"/>
          </a:xfrm>
        </p:spPr>
        <p:txBody>
          <a:bodyPr>
            <a:noAutofit/>
          </a:bodyPr>
          <a:lstStyle/>
          <a:p>
            <a:pPr rtl="0"/>
            <a:r>
              <a:rPr lang="tr" sz="3200" b="1" i="0" u="none" strike="noStrike">
                <a:highlight>
                  <a:srgbClr val="000000">
                    <a:alpha val="0"/>
                  </a:srgbClr>
                </a:highlight>
                <a:latin typeface="Calibri Light"/>
              </a:rPr>
              <a:t>Strateji geliştirme aşaması</a:t>
            </a:r>
            <a:endParaRPr lang="en-US" sz="1600" b="1"/>
          </a:p>
        </p:txBody>
      </p:sp>
      <p:sp>
        <p:nvSpPr>
          <p:cNvPr id="13" name="Slide Number Placeholder 1">
            <a:extLst>
              <a:ext uri="{FF2B5EF4-FFF2-40B4-BE49-F238E27FC236}">
                <a16:creationId xmlns:a16="http://schemas.microsoft.com/office/drawing/2014/main" id="{49B90477-7436-FF5B-E388-5CA2111BF3C6}"/>
              </a:ext>
            </a:extLst>
          </p:cNvPr>
          <p:cNvSpPr>
            <a:spLocks noGrp="1"/>
          </p:cNvSpPr>
          <p:nvPr>
            <p:ph type="sldNum" sz="quarter" idx="12"/>
          </p:nvPr>
        </p:nvSpPr>
        <p:spPr>
          <a:xfrm>
            <a:off x="11618259" y="6411412"/>
            <a:ext cx="421343" cy="365125"/>
          </a:xfrm>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highlight>
                  <a:srgbClr val="000000">
                    <a:alpha val="0"/>
                  </a:srgbClr>
                </a:highlight>
                <a:uLnTx/>
                <a:uFillTx/>
                <a:latin typeface="Calibri"/>
                <a:ea typeface="+mn-ea"/>
                <a:cs typeface="+mn-cs"/>
              </a:rPr>
              <a:t>3</a:t>
            </a: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14" name="Picture 13">
            <a:extLst>
              <a:ext uri="{FF2B5EF4-FFF2-40B4-BE49-F238E27FC236}">
                <a16:creationId xmlns:a16="http://schemas.microsoft.com/office/drawing/2014/main" id="{D1E925D1-3FCB-B5DB-07E9-1870EEE96844}"/>
              </a:ext>
            </a:extLst>
          </p:cNvPr>
          <p:cNvPicPr>
            <a:picLocks noChangeAspect="1"/>
          </p:cNvPicPr>
          <p:nvPr/>
        </p:nvPicPr>
        <p:blipFill>
          <a:blip r:embed="rId4"/>
          <a:srcRect l="59828"/>
          <a:stretch>
            <a:fillRect/>
          </a:stretch>
        </p:blipFill>
        <p:spPr>
          <a:xfrm>
            <a:off x="600457" y="2234459"/>
            <a:ext cx="2556387" cy="796505"/>
          </a:xfrm>
          <a:prstGeom prst="rect">
            <a:avLst/>
          </a:prstGeom>
        </p:spPr>
      </p:pic>
      <p:sp>
        <p:nvSpPr>
          <p:cNvPr id="15" name="Content Placeholder 3">
            <a:extLst>
              <a:ext uri="{FF2B5EF4-FFF2-40B4-BE49-F238E27FC236}">
                <a16:creationId xmlns:a16="http://schemas.microsoft.com/office/drawing/2014/main" id="{D0966AD5-7E04-7FAE-C231-6757E459B274}"/>
              </a:ext>
            </a:extLst>
          </p:cNvPr>
          <p:cNvSpPr txBox="1"/>
          <p:nvPr/>
        </p:nvSpPr>
        <p:spPr>
          <a:xfrm>
            <a:off x="600457" y="3030964"/>
            <a:ext cx="3874724" cy="296161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3464" indent="-283464" algn="just" rtl="0" fontAlgn="t">
              <a:lnSpc>
                <a:spcPct val="120000"/>
              </a:lnSpc>
              <a:spcBef>
                <a:spcPct val="0"/>
              </a:spcBef>
              <a:spcAft>
                <a:spcPts val="800"/>
              </a:spcAft>
            </a:pPr>
            <a:r>
              <a:rPr lang="tr" sz="1800" b="0" i="0" u="none" strike="noStrike">
                <a:solidFill>
                  <a:srgbClr val="000000"/>
                </a:solidFill>
                <a:highlight>
                  <a:srgbClr val="000000">
                    <a:alpha val="0"/>
                  </a:srgbClr>
                </a:highlight>
                <a:latin typeface="Calibri"/>
              </a:rPr>
              <a:t>Kentsel hareketlilik için önemli olan </a:t>
            </a:r>
            <a:r>
              <a:rPr lang="tr" sz="1800" b="1" i="0" u="none" strike="noStrike">
                <a:solidFill>
                  <a:srgbClr val="000000"/>
                </a:solidFill>
                <a:highlight>
                  <a:srgbClr val="000000">
                    <a:alpha val="0"/>
                  </a:srgbClr>
                </a:highlight>
                <a:latin typeface="Calibri"/>
              </a:rPr>
              <a:t>dış etkenlerdeki</a:t>
            </a:r>
            <a:r>
              <a:rPr lang="tr" sz="1800" b="0" i="0" u="none" strike="noStrike">
                <a:solidFill>
                  <a:srgbClr val="000000"/>
                </a:solidFill>
                <a:highlight>
                  <a:srgbClr val="000000">
                    <a:alpha val="0"/>
                  </a:srgbClr>
                </a:highlight>
                <a:latin typeface="Calibri"/>
              </a:rPr>
              <a:t> muhtemel değişikliklerin </a:t>
            </a:r>
            <a:r>
              <a:rPr lang="tr" sz="1800" b="1" i="0" u="none" strike="noStrike">
                <a:solidFill>
                  <a:srgbClr val="000000"/>
                </a:solidFill>
                <a:highlight>
                  <a:srgbClr val="000000">
                    <a:alpha val="0"/>
                  </a:srgbClr>
                </a:highlight>
                <a:latin typeface="Calibri"/>
              </a:rPr>
              <a:t>analizi</a:t>
            </a:r>
          </a:p>
          <a:p>
            <a:pPr marL="283464" indent="-283464" algn="just" rtl="0" fontAlgn="t">
              <a:lnSpc>
                <a:spcPct val="120000"/>
              </a:lnSpc>
              <a:spcBef>
                <a:spcPct val="0"/>
              </a:spcBef>
              <a:spcAft>
                <a:spcPts val="800"/>
              </a:spcAft>
            </a:pPr>
            <a:r>
              <a:rPr lang="tr" sz="1800" b="0" i="0" u="none" strike="noStrike">
                <a:solidFill>
                  <a:srgbClr val="000000"/>
                </a:solidFill>
                <a:highlight>
                  <a:srgbClr val="000000">
                    <a:alpha val="0"/>
                  </a:srgbClr>
                </a:highlight>
                <a:latin typeface="Calibri"/>
              </a:rPr>
              <a:t>Alternatif stratejik ilerlemeleri ortaya koyan </a:t>
            </a:r>
            <a:r>
              <a:rPr lang="tr" sz="1800" b="1" i="0" u="none" strike="noStrike">
                <a:solidFill>
                  <a:srgbClr val="000000"/>
                </a:solidFill>
                <a:highlight>
                  <a:srgbClr val="000000">
                    <a:alpha val="0"/>
                  </a:srgbClr>
                </a:highlight>
                <a:latin typeface="Calibri"/>
              </a:rPr>
              <a:t>senaryoların geliştirilmesi</a:t>
            </a:r>
          </a:p>
          <a:p>
            <a:pPr marL="283464" indent="-283464" algn="just" rtl="0" fontAlgn="t">
              <a:lnSpc>
                <a:spcPct val="120000"/>
              </a:lnSpc>
              <a:spcBef>
                <a:spcPct val="0"/>
              </a:spcBef>
              <a:spcAft>
                <a:spcPts val="800"/>
              </a:spcAft>
            </a:pPr>
            <a:r>
              <a:rPr lang="tr" sz="1800" b="1" i="0" u="none" strike="noStrike">
                <a:solidFill>
                  <a:srgbClr val="000000"/>
                </a:solidFill>
                <a:highlight>
                  <a:srgbClr val="000000">
                    <a:alpha val="0"/>
                  </a:srgbClr>
                </a:highlight>
                <a:latin typeface="Calibri"/>
              </a:rPr>
              <a:t>Ortak vizyonun kararlaştırılması</a:t>
            </a:r>
            <a:r>
              <a:rPr lang="tr" sz="1800" b="0" i="0" u="none" strike="noStrike">
                <a:solidFill>
                  <a:srgbClr val="000000"/>
                </a:solidFill>
                <a:highlight>
                  <a:srgbClr val="000000">
                    <a:alpha val="0"/>
                  </a:srgbClr>
                </a:highlight>
                <a:latin typeface="Calibri"/>
              </a:rPr>
              <a:t> (kentin gelecekteki hareketlilik durumunun niteliksel tanımı)</a:t>
            </a:r>
          </a:p>
        </p:txBody>
      </p:sp>
      <p:sp>
        <p:nvSpPr>
          <p:cNvPr id="16" name="TextBox 15">
            <a:extLst>
              <a:ext uri="{FF2B5EF4-FFF2-40B4-BE49-F238E27FC236}">
                <a16:creationId xmlns:a16="http://schemas.microsoft.com/office/drawing/2014/main" id="{E2159817-BC95-6FE1-CED8-BBC2C61AC8DD}"/>
              </a:ext>
            </a:extLst>
          </p:cNvPr>
          <p:cNvSpPr txBox="1"/>
          <p:nvPr/>
        </p:nvSpPr>
        <p:spPr>
          <a:xfrm>
            <a:off x="4690337" y="3455047"/>
            <a:ext cx="4543848" cy="2189317"/>
          </a:xfrm>
          <a:prstGeom prst="rect">
            <a:avLst/>
          </a:prstGeom>
          <a:noFill/>
        </p:spPr>
        <p:txBody>
          <a:bodyPr wrap="square">
            <a:noAutofit/>
          </a:bodyPr>
          <a:lstStyle/>
          <a:p>
            <a:pPr marL="285750" indent="-285750" algn="just" rtl="0" fontAlgn="t">
              <a:lnSpc>
                <a:spcPct val="120000"/>
              </a:lnSpc>
              <a:spcAft>
                <a:spcPts val="800"/>
              </a:spcAft>
              <a:buFont typeface="Arial" panose="020B0604020202020204" pitchFamily="34" charset="0"/>
              <a:buChar char="•"/>
            </a:pPr>
            <a:r>
              <a:rPr lang="tr" sz="1800" b="0" i="0" u="none" strike="noStrike">
                <a:solidFill>
                  <a:srgbClr val="000000"/>
                </a:solidFill>
                <a:highlight>
                  <a:srgbClr val="000000">
                    <a:alpha val="0"/>
                  </a:srgbClr>
                </a:highlight>
                <a:latin typeface="Calibri"/>
              </a:rPr>
              <a:t>Amaçlanan değişiklik türünü belirtmek üzere </a:t>
            </a:r>
            <a:r>
              <a:rPr lang="tr" sz="1800" b="1" i="0" u="none" strike="noStrike">
                <a:solidFill>
                  <a:srgbClr val="000000"/>
                </a:solidFill>
                <a:highlight>
                  <a:srgbClr val="000000">
                    <a:alpha val="0"/>
                  </a:srgbClr>
                </a:highlight>
                <a:latin typeface="Calibri"/>
              </a:rPr>
              <a:t>hedeflerin belirlenmesi</a:t>
            </a:r>
            <a:r>
              <a:rPr lang="tr" sz="1800" b="0" i="0" u="none" strike="noStrike">
                <a:solidFill>
                  <a:srgbClr val="000000"/>
                </a:solidFill>
                <a:highlight>
                  <a:srgbClr val="000000">
                    <a:alpha val="0"/>
                  </a:srgbClr>
                </a:highlight>
                <a:latin typeface="Calibri"/>
              </a:rPr>
              <a:t> (tüm ulaşım modlarını kapsayarak)</a:t>
            </a:r>
          </a:p>
          <a:p>
            <a:pPr marL="285750" indent="-285750" algn="just" rtl="0" fontAlgn="t">
              <a:lnSpc>
                <a:spcPct val="120000"/>
              </a:lnSpc>
              <a:spcBef>
                <a:spcPct val="0"/>
              </a:spcBef>
              <a:spcAft>
                <a:spcPts val="800"/>
              </a:spcAft>
              <a:buFont typeface="Arial" panose="020B0604020202020204" pitchFamily="34" charset="0"/>
              <a:buChar char="•"/>
            </a:pPr>
            <a:r>
              <a:rPr lang="tr" sz="1800" b="0" i="0" u="none" strike="noStrike">
                <a:solidFill>
                  <a:srgbClr val="000000"/>
                </a:solidFill>
                <a:highlight>
                  <a:srgbClr val="000000">
                    <a:alpha val="0"/>
                  </a:srgbClr>
                </a:highlight>
                <a:latin typeface="Calibri"/>
              </a:rPr>
              <a:t>Stratejik </a:t>
            </a:r>
            <a:r>
              <a:rPr lang="tr" sz="1800" b="1" i="0" u="none" strike="noStrike">
                <a:solidFill>
                  <a:srgbClr val="000000"/>
                </a:solidFill>
                <a:highlight>
                  <a:srgbClr val="000000">
                    <a:alpha val="0"/>
                  </a:srgbClr>
                </a:highlight>
                <a:latin typeface="Calibri"/>
              </a:rPr>
              <a:t>göstergelerin</a:t>
            </a:r>
            <a:r>
              <a:rPr lang="tr" sz="1800" b="0" i="0" u="none" strike="noStrike">
                <a:solidFill>
                  <a:srgbClr val="000000"/>
                </a:solidFill>
                <a:highlight>
                  <a:srgbClr val="000000">
                    <a:alpha val="0"/>
                  </a:srgbClr>
                </a:highlight>
                <a:latin typeface="Calibri"/>
              </a:rPr>
              <a:t> </a:t>
            </a:r>
            <a:r>
              <a:rPr lang="tr" sz="1800" b="1" i="0" u="none" strike="noStrike">
                <a:solidFill>
                  <a:srgbClr val="000000"/>
                </a:solidFill>
                <a:highlight>
                  <a:srgbClr val="000000">
                    <a:alpha val="0"/>
                  </a:srgbClr>
                </a:highlight>
                <a:latin typeface="Calibri"/>
              </a:rPr>
              <a:t>ve "SMART" alt hedeflerinin</a:t>
            </a:r>
            <a:r>
              <a:rPr lang="tr" sz="1800" b="0" i="0" u="none" strike="noStrike">
                <a:solidFill>
                  <a:srgbClr val="000000"/>
                </a:solidFill>
                <a:highlight>
                  <a:srgbClr val="000000">
                    <a:alpha val="0"/>
                  </a:srgbClr>
                </a:highlight>
                <a:latin typeface="Calibri"/>
              </a:rPr>
              <a:t> </a:t>
            </a:r>
            <a:r>
              <a:rPr lang="tr" sz="1800" b="1" i="0" u="none" strike="noStrike">
                <a:solidFill>
                  <a:srgbClr val="000000"/>
                </a:solidFill>
                <a:highlight>
                  <a:srgbClr val="000000">
                    <a:alpha val="0"/>
                  </a:srgbClr>
                </a:highlight>
                <a:latin typeface="Calibri"/>
              </a:rPr>
              <a:t>tanımlanması</a:t>
            </a:r>
            <a:r>
              <a:rPr lang="tr" sz="1800" b="0" i="0" u="none" strike="noStrike">
                <a:solidFill>
                  <a:srgbClr val="000000"/>
                </a:solidFill>
                <a:highlight>
                  <a:srgbClr val="000000">
                    <a:alpha val="0"/>
                  </a:srgbClr>
                </a:highlight>
                <a:latin typeface="Calibri"/>
              </a:rPr>
              <a:t> (her bir hedefin ilerlemesini izlemek için)</a:t>
            </a:r>
          </a:p>
        </p:txBody>
      </p:sp>
      <p:pic>
        <p:nvPicPr>
          <p:cNvPr id="17" name="Picture 16">
            <a:extLst>
              <a:ext uri="{FF2B5EF4-FFF2-40B4-BE49-F238E27FC236}">
                <a16:creationId xmlns:a16="http://schemas.microsoft.com/office/drawing/2014/main" id="{C6AE1B63-CB86-28AB-6592-3750A59E2445}"/>
              </a:ext>
            </a:extLst>
          </p:cNvPr>
          <p:cNvPicPr>
            <a:picLocks noChangeAspect="1"/>
          </p:cNvPicPr>
          <p:nvPr/>
        </p:nvPicPr>
        <p:blipFill>
          <a:blip r:embed="rId5"/>
          <a:stretch>
            <a:fillRect/>
          </a:stretch>
        </p:blipFill>
        <p:spPr>
          <a:xfrm>
            <a:off x="5921909" y="2096462"/>
            <a:ext cx="5696350" cy="1276440"/>
          </a:xfrm>
          <a:prstGeom prst="rect">
            <a:avLst/>
          </a:prstGeom>
        </p:spPr>
      </p:pic>
      <p:pic>
        <p:nvPicPr>
          <p:cNvPr id="18" name="Graphic 17" descr="Arrow Clockwise curve">
            <a:extLst>
              <a:ext uri="{FF2B5EF4-FFF2-40B4-BE49-F238E27FC236}">
                <a16:creationId xmlns:a16="http://schemas.microsoft.com/office/drawing/2014/main" id="{46615D50-3BB1-36D2-7B41-A6102BAB123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4351194" flipH="1">
            <a:off x="8242809" y="4945678"/>
            <a:ext cx="1462424" cy="1462424"/>
          </a:xfrm>
          <a:prstGeom prst="rect">
            <a:avLst/>
          </a:prstGeom>
        </p:spPr>
      </p:pic>
      <p:sp>
        <p:nvSpPr>
          <p:cNvPr id="19" name="Rectangle: Rounded Corners 18">
            <a:extLst>
              <a:ext uri="{FF2B5EF4-FFF2-40B4-BE49-F238E27FC236}">
                <a16:creationId xmlns:a16="http://schemas.microsoft.com/office/drawing/2014/main" id="{9EC5230E-EB19-4348-44A5-1DBB0748D584}"/>
              </a:ext>
            </a:extLst>
          </p:cNvPr>
          <p:cNvSpPr/>
          <p:nvPr/>
        </p:nvSpPr>
        <p:spPr>
          <a:xfrm>
            <a:off x="9702393" y="3580833"/>
            <a:ext cx="1796120" cy="2411745"/>
          </a:xfrm>
          <a:prstGeom prst="roundRect">
            <a:avLst>
              <a:gd name="adj" fmla="val 7023"/>
            </a:avLst>
          </a:prstGeom>
          <a:solidFill>
            <a:schemeClr val="bg1"/>
          </a:solidFill>
          <a:ln w="28575">
            <a:solidFill>
              <a:srgbClr val="8398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rtl="0" fontAlgn="t">
              <a:spcAft>
                <a:spcPts val="800"/>
              </a:spcAft>
            </a:pPr>
            <a:r>
              <a:rPr lang="tr" sz="1800" b="1" i="0" u="none" strike="noStrike">
                <a:solidFill>
                  <a:srgbClr val="000000"/>
                </a:solidFill>
                <a:highlight>
                  <a:srgbClr val="000000">
                    <a:alpha val="0"/>
                  </a:srgbClr>
                </a:highlight>
                <a:latin typeface="Calibri"/>
              </a:rPr>
              <a:t>SMART Alt Hedefleri:</a:t>
            </a:r>
          </a:p>
          <a:p>
            <a:pPr marL="285750" indent="-285750" rtl="0" fontAlgn="t">
              <a:spcAft>
                <a:spcPts val="800"/>
              </a:spcAft>
              <a:buFont typeface="Calibri" panose="020F0502020204030204" pitchFamily="34" charset="0"/>
              <a:buChar char="»"/>
            </a:pPr>
            <a:r>
              <a:rPr lang="tr" sz="1800" b="0" i="0" u="none" strike="noStrike">
                <a:solidFill>
                  <a:srgbClr val="000000"/>
                </a:solidFill>
                <a:highlight>
                  <a:srgbClr val="000000">
                    <a:alpha val="0"/>
                  </a:srgbClr>
                </a:highlight>
                <a:latin typeface="Calibri"/>
              </a:rPr>
              <a:t>Specific: Spesifik/Belirli </a:t>
            </a:r>
          </a:p>
          <a:p>
            <a:pPr marL="285750" indent="-285750" rtl="0" fontAlgn="t">
              <a:spcAft>
                <a:spcPts val="800"/>
              </a:spcAft>
              <a:buFont typeface="Calibri" panose="020F0502020204030204" pitchFamily="34" charset="0"/>
              <a:buChar char="»"/>
            </a:pPr>
            <a:r>
              <a:rPr lang="tr" sz="1800" b="0" i="0" u="none" strike="noStrike">
                <a:solidFill>
                  <a:srgbClr val="000000"/>
                </a:solidFill>
                <a:highlight>
                  <a:srgbClr val="000000">
                    <a:alpha val="0"/>
                  </a:srgbClr>
                </a:highlight>
                <a:latin typeface="Calibri"/>
              </a:rPr>
              <a:t>Measurable: Ölçülebilir </a:t>
            </a:r>
          </a:p>
          <a:p>
            <a:pPr marL="285750" indent="-285750" rtl="0" fontAlgn="t">
              <a:spcAft>
                <a:spcPts val="800"/>
              </a:spcAft>
              <a:buFont typeface="Calibri" panose="020F0502020204030204" pitchFamily="34" charset="0"/>
              <a:buChar char="»"/>
            </a:pPr>
            <a:r>
              <a:rPr lang="tr" sz="1800" b="0" i="0" u="none" strike="noStrike">
                <a:solidFill>
                  <a:srgbClr val="000000"/>
                </a:solidFill>
                <a:highlight>
                  <a:srgbClr val="000000">
                    <a:alpha val="0"/>
                  </a:srgbClr>
                </a:highlight>
                <a:latin typeface="Calibri"/>
              </a:rPr>
              <a:t>Achievable: Ulaşılabilir </a:t>
            </a:r>
          </a:p>
          <a:p>
            <a:pPr marL="285750" indent="-285750" rtl="0" fontAlgn="t">
              <a:spcAft>
                <a:spcPts val="800"/>
              </a:spcAft>
              <a:buFont typeface="Calibri" panose="020F0502020204030204" pitchFamily="34" charset="0"/>
              <a:buChar char="»"/>
            </a:pPr>
            <a:r>
              <a:rPr lang="tr" sz="1800" b="0" i="0" u="none" strike="noStrike">
                <a:solidFill>
                  <a:srgbClr val="000000"/>
                </a:solidFill>
                <a:highlight>
                  <a:srgbClr val="000000">
                    <a:alpha val="0"/>
                  </a:srgbClr>
                </a:highlight>
                <a:latin typeface="Calibri"/>
              </a:rPr>
              <a:t>Relevant: İlgili </a:t>
            </a:r>
          </a:p>
          <a:p>
            <a:pPr marL="285750" indent="-285750" rtl="0" fontAlgn="t">
              <a:spcAft>
                <a:spcPts val="800"/>
              </a:spcAft>
              <a:buFont typeface="Calibri" panose="020F0502020204030204" pitchFamily="34" charset="0"/>
              <a:buChar char="»"/>
            </a:pPr>
            <a:r>
              <a:rPr lang="tr" sz="1800" b="0" i="0" u="none" strike="noStrike">
                <a:solidFill>
                  <a:srgbClr val="000000"/>
                </a:solidFill>
                <a:highlight>
                  <a:srgbClr val="000000">
                    <a:alpha val="0"/>
                  </a:srgbClr>
                </a:highlight>
                <a:latin typeface="Calibri"/>
              </a:rPr>
              <a:t>Time-Bound: Zaman Sınırlı</a:t>
            </a:r>
          </a:p>
        </p:txBody>
      </p:sp>
    </p:spTree>
    <p:extLst>
      <p:ext uri="{BB962C8B-B14F-4D97-AF65-F5344CB8AC3E}">
        <p14:creationId xmlns:p14="http://schemas.microsoft.com/office/powerpoint/2010/main" val="215961418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920CA804-A6B8-B226-8DD3-FCCB78510E39}"/>
              </a:ext>
            </a:extLst>
          </p:cNvPr>
          <p:cNvSpPr>
            <a:spLocks noGrp="1"/>
          </p:cNvSpPr>
          <p:nvPr>
            <p:ph type="title"/>
          </p:nvPr>
        </p:nvSpPr>
        <p:spPr>
          <a:xfrm>
            <a:off x="600457" y="1011936"/>
            <a:ext cx="9716561" cy="1426464"/>
          </a:xfrm>
        </p:spPr>
        <p:txBody>
          <a:bodyPr>
            <a:noAutofit/>
          </a:bodyPr>
          <a:lstStyle/>
          <a:p>
            <a:pPr rtl="0"/>
            <a:r>
              <a:rPr lang="tr" sz="3200" b="1" i="0" u="none" strike="noStrike">
                <a:highlight>
                  <a:srgbClr val="000000">
                    <a:alpha val="0"/>
                  </a:srgbClr>
                </a:highlight>
                <a:latin typeface="Calibri Light"/>
              </a:rPr>
              <a:t>Sürdürülemez hareketliliğin sebepleri nelerdir?</a:t>
            </a:r>
            <a:endParaRPr lang="en-US" sz="1600" b="1"/>
          </a:p>
        </p:txBody>
      </p:sp>
      <p:sp>
        <p:nvSpPr>
          <p:cNvPr id="13" name="Slide Number Placeholder 1">
            <a:extLst>
              <a:ext uri="{FF2B5EF4-FFF2-40B4-BE49-F238E27FC236}">
                <a16:creationId xmlns:a16="http://schemas.microsoft.com/office/drawing/2014/main" id="{49B90477-7436-FF5B-E388-5CA2111BF3C6}"/>
              </a:ext>
            </a:extLst>
          </p:cNvPr>
          <p:cNvSpPr>
            <a:spLocks noGrp="1"/>
          </p:cNvSpPr>
          <p:nvPr>
            <p:ph type="sldNum" sz="quarter" idx="12"/>
          </p:nvPr>
        </p:nvSpPr>
        <p:spPr>
          <a:xfrm>
            <a:off x="11618259" y="6411412"/>
            <a:ext cx="421343" cy="365125"/>
          </a:xfrm>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highlight>
                  <a:srgbClr val="000000">
                    <a:alpha val="0"/>
                  </a:srgbClr>
                </a:highlight>
                <a:uLnTx/>
                <a:uFillTx/>
                <a:latin typeface="Calibri"/>
                <a:ea typeface="+mn-ea"/>
                <a:cs typeface="+mn-cs"/>
              </a:rPr>
              <a:t>4</a:t>
            </a: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Rectangle: Rounded Corners 1">
            <a:extLst>
              <a:ext uri="{FF2B5EF4-FFF2-40B4-BE49-F238E27FC236}">
                <a16:creationId xmlns:a16="http://schemas.microsoft.com/office/drawing/2014/main" id="{FC469E81-70E5-CC8C-F9CB-5FB2547277B4}"/>
              </a:ext>
            </a:extLst>
          </p:cNvPr>
          <p:cNvSpPr/>
          <p:nvPr/>
        </p:nvSpPr>
        <p:spPr>
          <a:xfrm>
            <a:off x="600457" y="3720332"/>
            <a:ext cx="11017802" cy="1284172"/>
          </a:xfrm>
          <a:prstGeom prst="roundRect">
            <a:avLst/>
          </a:prstGeom>
          <a:solidFill>
            <a:srgbClr val="45C0E9"/>
          </a:solidFill>
        </p:spPr>
        <p:style>
          <a:lnRef idx="0">
            <a:schemeClr val="accent5"/>
          </a:lnRef>
          <a:fillRef idx="3">
            <a:schemeClr val="accent5"/>
          </a:fillRef>
          <a:effectRef idx="3">
            <a:schemeClr val="accent5"/>
          </a:effectRef>
          <a:fontRef idx="minor">
            <a:schemeClr val="lt1"/>
          </a:fontRef>
        </p:style>
        <p:txBody>
          <a:bodyPr rtlCol="0" anchor="ctr">
            <a:noAutofit/>
          </a:bodyPr>
          <a:lstStyle/>
          <a:p>
            <a:pPr marL="0" indent="0" algn="ctr" rtl="0">
              <a:buNone/>
              <a:tabLst>
                <a:tab pos="4660900" algn="l"/>
              </a:tabLst>
            </a:pPr>
            <a:r>
              <a:rPr lang="tr" sz="2400" b="1" i="0" u="none" strike="noStrike">
                <a:solidFill>
                  <a:srgbClr val="000000"/>
                </a:solidFill>
                <a:highlight>
                  <a:srgbClr val="000000">
                    <a:alpha val="0"/>
                  </a:srgbClr>
                </a:highlight>
                <a:latin typeface="Calibri"/>
                <a:cs typeface="Poppins"/>
                <a:sym typeface="Red Hat Display Medium"/>
              </a:rPr>
              <a:t>Hareketlilik kentsel işleyişin sonuçlarından biridir</a:t>
            </a:r>
            <a:r>
              <a:rPr lang="tr" sz="2400" b="0" i="0" u="none" strike="noStrike">
                <a:solidFill>
                  <a:srgbClr val="000000"/>
                </a:solidFill>
                <a:highlight>
                  <a:srgbClr val="000000">
                    <a:alpha val="0"/>
                  </a:srgbClr>
                </a:highlight>
                <a:latin typeface="Calibri"/>
                <a:cs typeface="Poppins"/>
                <a:sym typeface="Red Hat Display Medium"/>
              </a:rPr>
              <a:t> (literatürde hareketlilik, genellikle bağlantılılığın bir göstergesi olarak anlaşılır) ve bu nedenle, kent planlamasının temel bir paradigması olarak görülmelidir.</a:t>
            </a:r>
            <a:endParaRPr lang="en-GB" sz="2400" i="1">
              <a:cs typeface="Poppins" panose="00000500000000000000" pitchFamily="2" charset="-70"/>
            </a:endParaRPr>
          </a:p>
        </p:txBody>
      </p:sp>
      <p:sp>
        <p:nvSpPr>
          <p:cNvPr id="3" name="TextBox 2">
            <a:extLst>
              <a:ext uri="{FF2B5EF4-FFF2-40B4-BE49-F238E27FC236}">
                <a16:creationId xmlns:a16="http://schemas.microsoft.com/office/drawing/2014/main" id="{E19D0CBE-2C17-41C1-3CAB-7174F61C023F}"/>
              </a:ext>
            </a:extLst>
          </p:cNvPr>
          <p:cNvSpPr txBox="1"/>
          <p:nvPr/>
        </p:nvSpPr>
        <p:spPr>
          <a:xfrm>
            <a:off x="600457" y="2118208"/>
            <a:ext cx="3472778" cy="408622"/>
          </a:xfrm>
          <a:prstGeom prst="roundRect">
            <a:avLst/>
          </a:prstGeom>
          <a:noFill/>
          <a:ln w="28575">
            <a:solidFill>
              <a:srgbClr val="FF3B45"/>
            </a:solidFill>
          </a:ln>
        </p:spPr>
        <p:txBody>
          <a:bodyPr wrap="square">
            <a:noAutofit/>
          </a:bodyPr>
          <a:lstStyle/>
          <a:p>
            <a:pPr algn="ctr" rtl="0"/>
            <a:r>
              <a:rPr lang="tr" sz="1800" b="1" i="0" u="none" strike="noStrike">
                <a:highlight>
                  <a:srgbClr val="000000">
                    <a:alpha val="0"/>
                  </a:srgbClr>
                </a:highlight>
                <a:latin typeface="Calibri"/>
              </a:rPr>
              <a:t>KENTSEL YAYILMA </a:t>
            </a:r>
          </a:p>
        </p:txBody>
      </p:sp>
      <p:sp>
        <p:nvSpPr>
          <p:cNvPr id="7" name="TextBox 6">
            <a:extLst>
              <a:ext uri="{FF2B5EF4-FFF2-40B4-BE49-F238E27FC236}">
                <a16:creationId xmlns:a16="http://schemas.microsoft.com/office/drawing/2014/main" id="{51C9B601-64F3-91EE-946C-53D644B21291}"/>
              </a:ext>
            </a:extLst>
          </p:cNvPr>
          <p:cNvSpPr txBox="1"/>
          <p:nvPr/>
        </p:nvSpPr>
        <p:spPr>
          <a:xfrm>
            <a:off x="7977648" y="2114787"/>
            <a:ext cx="3610378" cy="408622"/>
          </a:xfrm>
          <a:prstGeom prst="roundRect">
            <a:avLst/>
          </a:prstGeom>
          <a:noFill/>
          <a:ln w="28575">
            <a:solidFill>
              <a:srgbClr val="FF3B45"/>
            </a:solidFill>
          </a:ln>
        </p:spPr>
        <p:txBody>
          <a:bodyPr wrap="square">
            <a:noAutofit/>
          </a:bodyPr>
          <a:lstStyle/>
          <a:p>
            <a:pPr algn="ctr" rtl="0"/>
            <a:r>
              <a:rPr lang="tr" sz="1800" b="1" i="0" u="none" strike="noStrike">
                <a:highlight>
                  <a:srgbClr val="000000">
                    <a:alpha val="0"/>
                  </a:srgbClr>
                </a:highlight>
                <a:latin typeface="Calibri"/>
              </a:rPr>
              <a:t>HİZMETLERE ERİŞİMİN YETERSİZ OLMASI</a:t>
            </a:r>
          </a:p>
        </p:txBody>
      </p:sp>
      <p:sp>
        <p:nvSpPr>
          <p:cNvPr id="9" name="TextBox 8">
            <a:extLst>
              <a:ext uri="{FF2B5EF4-FFF2-40B4-BE49-F238E27FC236}">
                <a16:creationId xmlns:a16="http://schemas.microsoft.com/office/drawing/2014/main" id="{152B7579-DA9D-76AC-6FFE-8AF51D9C79AC}"/>
              </a:ext>
            </a:extLst>
          </p:cNvPr>
          <p:cNvSpPr txBox="1"/>
          <p:nvPr/>
        </p:nvSpPr>
        <p:spPr>
          <a:xfrm>
            <a:off x="7972659" y="2713911"/>
            <a:ext cx="3610378" cy="715089"/>
          </a:xfrm>
          <a:prstGeom prst="roundRect">
            <a:avLst/>
          </a:prstGeom>
          <a:noFill/>
          <a:ln w="28575">
            <a:solidFill>
              <a:srgbClr val="FF3B45"/>
            </a:solidFill>
          </a:ln>
        </p:spPr>
        <p:txBody>
          <a:bodyPr wrap="square">
            <a:noAutofit/>
          </a:bodyPr>
          <a:lstStyle/>
          <a:p>
            <a:pPr algn="ctr" rtl="0"/>
            <a:r>
              <a:rPr lang="tr" sz="1800" b="1" i="0" u="none" strike="noStrike">
                <a:highlight>
                  <a:srgbClr val="000000">
                    <a:alpha val="0"/>
                  </a:srgbClr>
                </a:highlight>
                <a:latin typeface="Calibri"/>
              </a:rPr>
              <a:t>AKTİF HAREKETLİLİK İÇİN ALTYAPI EKSİKLİĞİ/YETERSİZLİĞİ</a:t>
            </a:r>
          </a:p>
        </p:txBody>
      </p:sp>
      <p:sp>
        <p:nvSpPr>
          <p:cNvPr id="6" name="TextBox 5">
            <a:extLst>
              <a:ext uri="{FF2B5EF4-FFF2-40B4-BE49-F238E27FC236}">
                <a16:creationId xmlns:a16="http://schemas.microsoft.com/office/drawing/2014/main" id="{DAE5028B-16DE-7986-46D4-F67AB34F6DCE}"/>
              </a:ext>
            </a:extLst>
          </p:cNvPr>
          <p:cNvSpPr txBox="1"/>
          <p:nvPr/>
        </p:nvSpPr>
        <p:spPr>
          <a:xfrm>
            <a:off x="4210025" y="2118208"/>
            <a:ext cx="3610378" cy="408622"/>
          </a:xfrm>
          <a:prstGeom prst="roundRect">
            <a:avLst/>
          </a:prstGeom>
          <a:solidFill>
            <a:schemeClr val="bg1"/>
          </a:solidFill>
          <a:ln w="28575">
            <a:solidFill>
              <a:srgbClr val="FF3B45"/>
            </a:solidFill>
          </a:ln>
        </p:spPr>
        <p:txBody>
          <a:bodyPr wrap="square">
            <a:noAutofit/>
          </a:bodyPr>
          <a:lstStyle/>
          <a:p>
            <a:pPr algn="ctr" rtl="0"/>
            <a:r>
              <a:rPr lang="tr" sz="1800" b="1" i="0" u="none" strike="noStrike">
                <a:highlight>
                  <a:srgbClr val="000000">
                    <a:alpha val="0"/>
                  </a:srgbClr>
                </a:highlight>
                <a:latin typeface="Calibri"/>
              </a:rPr>
              <a:t>TEK İŞLEVLİLİK</a:t>
            </a:r>
          </a:p>
        </p:txBody>
      </p:sp>
      <p:sp>
        <p:nvSpPr>
          <p:cNvPr id="10" name="TextBox 9">
            <a:extLst>
              <a:ext uri="{FF2B5EF4-FFF2-40B4-BE49-F238E27FC236}">
                <a16:creationId xmlns:a16="http://schemas.microsoft.com/office/drawing/2014/main" id="{0F27AF2B-9B58-326C-D405-082C193F6FB7}"/>
              </a:ext>
            </a:extLst>
          </p:cNvPr>
          <p:cNvSpPr txBox="1"/>
          <p:nvPr/>
        </p:nvSpPr>
        <p:spPr>
          <a:xfrm>
            <a:off x="4210025" y="2717333"/>
            <a:ext cx="3610378" cy="715089"/>
          </a:xfrm>
          <a:prstGeom prst="roundRect">
            <a:avLst/>
          </a:prstGeom>
          <a:solidFill>
            <a:schemeClr val="bg1"/>
          </a:solidFill>
          <a:ln w="28575">
            <a:solidFill>
              <a:srgbClr val="FF3B45"/>
            </a:solidFill>
          </a:ln>
        </p:spPr>
        <p:txBody>
          <a:bodyPr wrap="square">
            <a:noAutofit/>
          </a:bodyPr>
          <a:lstStyle/>
          <a:p>
            <a:pPr algn="ctr" rtl="0"/>
            <a:r>
              <a:rPr lang="tr" sz="1800" b="1" i="0" u="none" strike="noStrike">
                <a:highlight>
                  <a:srgbClr val="000000">
                    <a:alpha val="0"/>
                  </a:srgbClr>
                </a:highlight>
                <a:latin typeface="Calibri"/>
              </a:rPr>
              <a:t>FARKLI MODLAR ARASINDA BÜTÜNLÜK EKSİKLİĞİ</a:t>
            </a:r>
            <a:endParaRPr lang="en-GB" b="1"/>
          </a:p>
        </p:txBody>
      </p:sp>
      <p:sp>
        <p:nvSpPr>
          <p:cNvPr id="11" name="TextBox 10">
            <a:extLst>
              <a:ext uri="{FF2B5EF4-FFF2-40B4-BE49-F238E27FC236}">
                <a16:creationId xmlns:a16="http://schemas.microsoft.com/office/drawing/2014/main" id="{34C94965-F3A1-DE4D-BE4D-E4E093F83EE6}"/>
              </a:ext>
            </a:extLst>
          </p:cNvPr>
          <p:cNvSpPr txBox="1"/>
          <p:nvPr/>
        </p:nvSpPr>
        <p:spPr>
          <a:xfrm>
            <a:off x="608963" y="2713911"/>
            <a:ext cx="3472778" cy="715089"/>
          </a:xfrm>
          <a:prstGeom prst="roundRect">
            <a:avLst/>
          </a:prstGeom>
          <a:solidFill>
            <a:schemeClr val="bg1"/>
          </a:solidFill>
          <a:ln w="28575">
            <a:solidFill>
              <a:srgbClr val="FF3B45"/>
            </a:solidFill>
          </a:ln>
        </p:spPr>
        <p:txBody>
          <a:bodyPr wrap="square">
            <a:noAutofit/>
          </a:bodyPr>
          <a:lstStyle/>
          <a:p>
            <a:pPr algn="ctr" rtl="0"/>
            <a:r>
              <a:rPr lang="tr" sz="1800" b="1" i="0" u="none" strike="noStrike">
                <a:highlight>
                  <a:srgbClr val="000000">
                    <a:alpha val="0"/>
                  </a:srgbClr>
                </a:highlight>
                <a:latin typeface="Calibri"/>
              </a:rPr>
              <a:t>GENEL OLARAK GÜVENLİK VE EMNİYET EKSİKLİĞİ</a:t>
            </a:r>
          </a:p>
        </p:txBody>
      </p:sp>
      <p:sp>
        <p:nvSpPr>
          <p:cNvPr id="12" name="Arrow: Down 11">
            <a:extLst>
              <a:ext uri="{FF2B5EF4-FFF2-40B4-BE49-F238E27FC236}">
                <a16:creationId xmlns:a16="http://schemas.microsoft.com/office/drawing/2014/main" id="{E9F06482-2FC1-A90B-ADEA-E870DCE699BC}"/>
              </a:ext>
            </a:extLst>
          </p:cNvPr>
          <p:cNvSpPr/>
          <p:nvPr/>
        </p:nvSpPr>
        <p:spPr>
          <a:xfrm>
            <a:off x="2228512" y="3438742"/>
            <a:ext cx="233680" cy="257722"/>
          </a:xfrm>
          <a:prstGeom prst="downArrow">
            <a:avLst/>
          </a:prstGeom>
          <a:solidFill>
            <a:srgbClr val="FF3B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lt-LT"/>
          </a:p>
        </p:txBody>
      </p:sp>
      <p:sp>
        <p:nvSpPr>
          <p:cNvPr id="20" name="Arrow: Down 19">
            <a:extLst>
              <a:ext uri="{FF2B5EF4-FFF2-40B4-BE49-F238E27FC236}">
                <a16:creationId xmlns:a16="http://schemas.microsoft.com/office/drawing/2014/main" id="{891E8542-5270-9B2B-C07D-B2555822C892}"/>
              </a:ext>
            </a:extLst>
          </p:cNvPr>
          <p:cNvSpPr/>
          <p:nvPr/>
        </p:nvSpPr>
        <p:spPr>
          <a:xfrm>
            <a:off x="5898374" y="3438940"/>
            <a:ext cx="233680" cy="257722"/>
          </a:xfrm>
          <a:prstGeom prst="downArrow">
            <a:avLst/>
          </a:prstGeom>
          <a:solidFill>
            <a:srgbClr val="FF3B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lt-LT"/>
          </a:p>
        </p:txBody>
      </p:sp>
      <p:sp>
        <p:nvSpPr>
          <p:cNvPr id="21" name="Arrow: Down 20">
            <a:extLst>
              <a:ext uri="{FF2B5EF4-FFF2-40B4-BE49-F238E27FC236}">
                <a16:creationId xmlns:a16="http://schemas.microsoft.com/office/drawing/2014/main" id="{33821849-8C29-2278-3D2D-3DC166A2A579}"/>
              </a:ext>
            </a:extLst>
          </p:cNvPr>
          <p:cNvSpPr/>
          <p:nvPr/>
        </p:nvSpPr>
        <p:spPr>
          <a:xfrm>
            <a:off x="9661008" y="3438742"/>
            <a:ext cx="233680" cy="257722"/>
          </a:xfrm>
          <a:prstGeom prst="downArrow">
            <a:avLst/>
          </a:prstGeom>
          <a:solidFill>
            <a:srgbClr val="FF3B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lt-LT"/>
          </a:p>
        </p:txBody>
      </p:sp>
      <p:sp>
        <p:nvSpPr>
          <p:cNvPr id="22" name="Title 2">
            <a:extLst>
              <a:ext uri="{FF2B5EF4-FFF2-40B4-BE49-F238E27FC236}">
                <a16:creationId xmlns:a16="http://schemas.microsoft.com/office/drawing/2014/main" id="{21BE7F4E-771A-1F6D-9E8A-32F919F505BA}"/>
              </a:ext>
            </a:extLst>
          </p:cNvPr>
          <p:cNvSpPr txBox="1"/>
          <p:nvPr/>
        </p:nvSpPr>
        <p:spPr>
          <a:xfrm>
            <a:off x="2811803" y="5028174"/>
            <a:ext cx="6849205" cy="10240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tr" sz="3200" b="1" i="0" u="none" strike="noStrike">
                <a:highlight>
                  <a:srgbClr val="000000">
                    <a:alpha val="0"/>
                  </a:srgbClr>
                </a:highlight>
                <a:latin typeface="Calibri Light"/>
              </a:rPr>
              <a:t>... peki ya sürdürülebilir bir şekilde işleyen bir kent nasıl bir yer olurdu?</a:t>
            </a:r>
            <a:endParaRPr lang="en-US" sz="1600" b="1"/>
          </a:p>
        </p:txBody>
      </p:sp>
    </p:spTree>
    <p:extLst>
      <p:ext uri="{BB962C8B-B14F-4D97-AF65-F5344CB8AC3E}">
        <p14:creationId xmlns:p14="http://schemas.microsoft.com/office/powerpoint/2010/main" val="13084283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920CA804-A6B8-B226-8DD3-FCCB78510E39}"/>
              </a:ext>
            </a:extLst>
          </p:cNvPr>
          <p:cNvSpPr>
            <a:spLocks noGrp="1"/>
          </p:cNvSpPr>
          <p:nvPr>
            <p:ph type="title"/>
          </p:nvPr>
        </p:nvSpPr>
        <p:spPr>
          <a:xfrm>
            <a:off x="600457" y="1011936"/>
            <a:ext cx="9716561" cy="1426464"/>
          </a:xfrm>
        </p:spPr>
        <p:txBody>
          <a:bodyPr>
            <a:noAutofit/>
          </a:bodyPr>
          <a:lstStyle/>
          <a:p>
            <a:pPr rtl="0"/>
            <a:r>
              <a:rPr lang="tr" sz="3200" b="1" i="0" u="none" strike="noStrike">
                <a:highlight>
                  <a:srgbClr val="000000">
                    <a:alpha val="0"/>
                  </a:srgbClr>
                </a:highlight>
                <a:latin typeface="Calibri Light"/>
              </a:rPr>
              <a:t>AEA ve diğer girişimlere göre sürdürülebilir kent:</a:t>
            </a:r>
            <a:endParaRPr lang="en-US" sz="1600" b="1"/>
          </a:p>
        </p:txBody>
      </p:sp>
      <p:sp>
        <p:nvSpPr>
          <p:cNvPr id="13" name="Slide Number Placeholder 1">
            <a:extLst>
              <a:ext uri="{FF2B5EF4-FFF2-40B4-BE49-F238E27FC236}">
                <a16:creationId xmlns:a16="http://schemas.microsoft.com/office/drawing/2014/main" id="{49B90477-7436-FF5B-E388-5CA2111BF3C6}"/>
              </a:ext>
            </a:extLst>
          </p:cNvPr>
          <p:cNvSpPr>
            <a:spLocks noGrp="1"/>
          </p:cNvSpPr>
          <p:nvPr>
            <p:ph type="sldNum" sz="quarter" idx="12"/>
          </p:nvPr>
        </p:nvSpPr>
        <p:spPr>
          <a:xfrm>
            <a:off x="11618259" y="6411412"/>
            <a:ext cx="421343" cy="365125"/>
          </a:xfrm>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highlight>
                  <a:srgbClr val="000000">
                    <a:alpha val="0"/>
                  </a:srgbClr>
                </a:highlight>
                <a:uLnTx/>
                <a:uFillTx/>
                <a:latin typeface="Calibri"/>
                <a:ea typeface="+mn-ea"/>
                <a:cs typeface="+mn-cs"/>
              </a:rPr>
              <a:t>5</a:t>
            </a: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pSp>
        <p:nvGrpSpPr>
          <p:cNvPr id="76" name="Group 75">
            <a:extLst>
              <a:ext uri="{FF2B5EF4-FFF2-40B4-BE49-F238E27FC236}">
                <a16:creationId xmlns:a16="http://schemas.microsoft.com/office/drawing/2014/main" id="{36E7DF8E-6262-1845-8130-30BD2A0DBC92}"/>
              </a:ext>
            </a:extLst>
          </p:cNvPr>
          <p:cNvGrpSpPr/>
          <p:nvPr/>
        </p:nvGrpSpPr>
        <p:grpSpPr>
          <a:xfrm>
            <a:off x="1702910" y="2219769"/>
            <a:ext cx="1610100" cy="1584900"/>
            <a:chOff x="2552170" y="2293386"/>
            <a:chExt cx="1610100" cy="1584900"/>
          </a:xfrm>
        </p:grpSpPr>
        <p:sp>
          <p:nvSpPr>
            <p:cNvPr id="9" name="Google Shape;224;p25">
              <a:extLst>
                <a:ext uri="{FF2B5EF4-FFF2-40B4-BE49-F238E27FC236}">
                  <a16:creationId xmlns:a16="http://schemas.microsoft.com/office/drawing/2014/main" id="{1B06A370-BB18-82CD-696B-D8669BCF2602}"/>
                </a:ext>
              </a:extLst>
            </p:cNvPr>
            <p:cNvSpPr/>
            <p:nvPr/>
          </p:nvSpPr>
          <p:spPr>
            <a:xfrm>
              <a:off x="2552170" y="2293386"/>
              <a:ext cx="1610100" cy="1584900"/>
            </a:xfrm>
            <a:prstGeom prst="ellipse">
              <a:avLst/>
            </a:prstGeom>
            <a:solidFill>
              <a:srgbClr val="FFFFFF"/>
            </a:solidFill>
            <a:ln w="19050" cap="flat" cmpd="sng">
              <a:solidFill>
                <a:srgbClr val="93C47D"/>
              </a:solidFill>
              <a:prstDash val="solid"/>
              <a:round/>
              <a:headEnd type="none" w="sm" len="sm"/>
              <a:tailEnd type="none" w="sm" len="sm"/>
            </a:ln>
          </p:spPr>
          <p:txBody>
            <a:bodyPr spcFirstLastPara="1" wrap="square" lIns="73325" tIns="73325" rIns="73325" bIns="73325" anchor="ctr" anchorCtr="0">
              <a:noAutofit/>
            </a:bodyPr>
            <a:lstStyle/>
            <a:p>
              <a:pPr marL="0" lvl="0" indent="0" algn="l" rtl="0">
                <a:spcBef>
                  <a:spcPct val="0"/>
                </a:spcBef>
                <a:spcAft>
                  <a:spcPct val="0"/>
                </a:spcAft>
                <a:buNone/>
              </a:pPr>
              <a:endParaRPr sz="1100">
                <a:solidFill>
                  <a:srgbClr val="FFD966"/>
                </a:solidFill>
              </a:endParaRPr>
            </a:p>
          </p:txBody>
        </p:sp>
        <p:sp>
          <p:nvSpPr>
            <p:cNvPr id="10" name="Google Shape;225;p25">
              <a:extLst>
                <a:ext uri="{FF2B5EF4-FFF2-40B4-BE49-F238E27FC236}">
                  <a16:creationId xmlns:a16="http://schemas.microsoft.com/office/drawing/2014/main" id="{1CBFB2C0-9A3A-0658-105A-49A2BCAE64F5}"/>
                </a:ext>
              </a:extLst>
            </p:cNvPr>
            <p:cNvSpPr txBox="1"/>
            <p:nvPr/>
          </p:nvSpPr>
          <p:spPr>
            <a:xfrm>
              <a:off x="2764293" y="2630287"/>
              <a:ext cx="1185854" cy="899100"/>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ct val="0"/>
                </a:spcBef>
                <a:spcAft>
                  <a:spcPct val="0"/>
                </a:spcAft>
                <a:buNone/>
              </a:pPr>
              <a:r>
                <a:rPr lang="tr" sz="1800" b="0" i="0" u="none" strike="noStrike">
                  <a:highlight>
                    <a:srgbClr val="FFFFFF"/>
                  </a:highlight>
                  <a:latin typeface="Roboto Medium"/>
                  <a:ea typeface="Roboto Medium"/>
                  <a:cs typeface="Roboto Medium"/>
                  <a:sym typeface="Roboto Medium"/>
                </a:rPr>
                <a:t>Yeşil kent</a:t>
              </a:r>
              <a:endParaRPr>
                <a:highlight>
                  <a:srgbClr val="FFFFFF"/>
                </a:highlight>
                <a:latin typeface="Roboto Medium"/>
                <a:ea typeface="Roboto Medium"/>
                <a:cs typeface="Roboto Medium"/>
                <a:sym typeface="Roboto Medium"/>
              </a:endParaRPr>
            </a:p>
          </p:txBody>
        </p:sp>
      </p:grpSp>
      <p:grpSp>
        <p:nvGrpSpPr>
          <p:cNvPr id="78" name="Group 77">
            <a:extLst>
              <a:ext uri="{FF2B5EF4-FFF2-40B4-BE49-F238E27FC236}">
                <a16:creationId xmlns:a16="http://schemas.microsoft.com/office/drawing/2014/main" id="{DCDAD978-FF43-FBB6-8CB0-0C38A7E7F7D6}"/>
              </a:ext>
            </a:extLst>
          </p:cNvPr>
          <p:cNvGrpSpPr/>
          <p:nvPr/>
        </p:nvGrpSpPr>
        <p:grpSpPr>
          <a:xfrm>
            <a:off x="5197154" y="2219769"/>
            <a:ext cx="1610100" cy="1584900"/>
            <a:chOff x="5711784" y="2293386"/>
            <a:chExt cx="1610100" cy="1584900"/>
          </a:xfrm>
        </p:grpSpPr>
        <p:sp>
          <p:nvSpPr>
            <p:cNvPr id="26" name="Google Shape;234;p25">
              <a:extLst>
                <a:ext uri="{FF2B5EF4-FFF2-40B4-BE49-F238E27FC236}">
                  <a16:creationId xmlns:a16="http://schemas.microsoft.com/office/drawing/2014/main" id="{AAFDFD16-5488-0378-9CDC-077A2EA9ACA2}"/>
                </a:ext>
              </a:extLst>
            </p:cNvPr>
            <p:cNvSpPr/>
            <p:nvPr/>
          </p:nvSpPr>
          <p:spPr>
            <a:xfrm>
              <a:off x="5711784" y="2293386"/>
              <a:ext cx="1610100" cy="1584900"/>
            </a:xfrm>
            <a:prstGeom prst="ellipse">
              <a:avLst/>
            </a:prstGeom>
            <a:solidFill>
              <a:srgbClr val="FFFFFF"/>
            </a:solidFill>
            <a:ln w="19050" cap="flat" cmpd="sng">
              <a:solidFill>
                <a:srgbClr val="8E7CC3"/>
              </a:solidFill>
              <a:prstDash val="solid"/>
              <a:round/>
              <a:headEnd type="none" w="sm" len="sm"/>
              <a:tailEnd type="none" w="sm" len="sm"/>
            </a:ln>
          </p:spPr>
          <p:txBody>
            <a:bodyPr spcFirstLastPara="1" wrap="square" lIns="73325" tIns="73325" rIns="73325" bIns="73325" anchor="ctr" anchorCtr="0">
              <a:noAutofit/>
            </a:bodyPr>
            <a:lstStyle/>
            <a:p>
              <a:pPr marL="0" lvl="0" indent="0" algn="l" rtl="0">
                <a:spcBef>
                  <a:spcPct val="0"/>
                </a:spcBef>
                <a:spcAft>
                  <a:spcPct val="0"/>
                </a:spcAft>
                <a:buNone/>
              </a:pPr>
              <a:endParaRPr sz="1100">
                <a:solidFill>
                  <a:srgbClr val="FFD966"/>
                </a:solidFill>
              </a:endParaRPr>
            </a:p>
          </p:txBody>
        </p:sp>
        <p:sp>
          <p:nvSpPr>
            <p:cNvPr id="27" name="Google Shape;235;p25">
              <a:extLst>
                <a:ext uri="{FF2B5EF4-FFF2-40B4-BE49-F238E27FC236}">
                  <a16:creationId xmlns:a16="http://schemas.microsoft.com/office/drawing/2014/main" id="{5AA39FF4-BD65-1290-6228-F97E87AD7E26}"/>
                </a:ext>
              </a:extLst>
            </p:cNvPr>
            <p:cNvSpPr txBox="1"/>
            <p:nvPr/>
          </p:nvSpPr>
          <p:spPr>
            <a:xfrm>
              <a:off x="5777435" y="2613827"/>
              <a:ext cx="1482900" cy="899100"/>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ct val="0"/>
                </a:spcBef>
                <a:spcAft>
                  <a:spcPct val="0"/>
                </a:spcAft>
                <a:buNone/>
              </a:pPr>
              <a:r>
                <a:rPr lang="tr" sz="1800" b="0" i="0" u="none" strike="noStrike">
                  <a:highlight>
                    <a:srgbClr val="FFFFFF"/>
                  </a:highlight>
                  <a:latin typeface="Roboto Medium"/>
                  <a:ea typeface="Roboto Medium"/>
                  <a:cs typeface="Roboto Medium"/>
                  <a:sym typeface="Roboto Medium"/>
                </a:rPr>
                <a:t>Dirençli kent</a:t>
              </a:r>
              <a:endParaRPr>
                <a:highlight>
                  <a:srgbClr val="FFFFFF"/>
                </a:highlight>
                <a:latin typeface="Roboto Medium"/>
                <a:ea typeface="Roboto Medium"/>
                <a:cs typeface="Roboto Medium"/>
                <a:sym typeface="Roboto Medium"/>
              </a:endParaRPr>
            </a:p>
          </p:txBody>
        </p:sp>
      </p:grpSp>
      <p:grpSp>
        <p:nvGrpSpPr>
          <p:cNvPr id="80" name="Group 79">
            <a:extLst>
              <a:ext uri="{FF2B5EF4-FFF2-40B4-BE49-F238E27FC236}">
                <a16:creationId xmlns:a16="http://schemas.microsoft.com/office/drawing/2014/main" id="{96EAF7AD-8022-AD16-6902-2D396FA4E904}"/>
              </a:ext>
            </a:extLst>
          </p:cNvPr>
          <p:cNvGrpSpPr/>
          <p:nvPr/>
        </p:nvGrpSpPr>
        <p:grpSpPr>
          <a:xfrm>
            <a:off x="8706918" y="2235152"/>
            <a:ext cx="1610100" cy="1584900"/>
            <a:chOff x="8871720" y="2293386"/>
            <a:chExt cx="1610100" cy="1584900"/>
          </a:xfrm>
        </p:grpSpPr>
        <p:sp>
          <p:nvSpPr>
            <p:cNvPr id="36" name="Google Shape;244;p25">
              <a:extLst>
                <a:ext uri="{FF2B5EF4-FFF2-40B4-BE49-F238E27FC236}">
                  <a16:creationId xmlns:a16="http://schemas.microsoft.com/office/drawing/2014/main" id="{71315F42-DB76-5AA2-700D-9BB5E44F7151}"/>
                </a:ext>
              </a:extLst>
            </p:cNvPr>
            <p:cNvSpPr/>
            <p:nvPr/>
          </p:nvSpPr>
          <p:spPr>
            <a:xfrm>
              <a:off x="8871720" y="2293386"/>
              <a:ext cx="1610100" cy="1584900"/>
            </a:xfrm>
            <a:prstGeom prst="ellipse">
              <a:avLst/>
            </a:prstGeom>
            <a:solidFill>
              <a:srgbClr val="FFFFFF"/>
            </a:solidFill>
            <a:ln w="19050" cap="flat" cmpd="sng">
              <a:solidFill>
                <a:srgbClr val="3C78D8"/>
              </a:solidFill>
              <a:prstDash val="solid"/>
              <a:round/>
              <a:headEnd type="none" w="sm" len="sm"/>
              <a:tailEnd type="none" w="sm" len="sm"/>
            </a:ln>
          </p:spPr>
          <p:txBody>
            <a:bodyPr spcFirstLastPara="1" wrap="square" lIns="73325" tIns="73325" rIns="73325" bIns="73325" anchor="ctr" anchorCtr="0">
              <a:noAutofit/>
            </a:bodyPr>
            <a:lstStyle/>
            <a:p>
              <a:pPr marL="0" lvl="0" indent="0" algn="l" rtl="0">
                <a:spcBef>
                  <a:spcPct val="0"/>
                </a:spcBef>
                <a:spcAft>
                  <a:spcPct val="0"/>
                </a:spcAft>
                <a:buNone/>
              </a:pPr>
              <a:endParaRPr sz="1100">
                <a:solidFill>
                  <a:srgbClr val="FFD966"/>
                </a:solidFill>
              </a:endParaRPr>
            </a:p>
          </p:txBody>
        </p:sp>
        <p:sp>
          <p:nvSpPr>
            <p:cNvPr id="37" name="Google Shape;245;p25">
              <a:extLst>
                <a:ext uri="{FF2B5EF4-FFF2-40B4-BE49-F238E27FC236}">
                  <a16:creationId xmlns:a16="http://schemas.microsoft.com/office/drawing/2014/main" id="{60C4D803-2E60-3859-23CD-909855BF72F4}"/>
                </a:ext>
              </a:extLst>
            </p:cNvPr>
            <p:cNvSpPr txBox="1"/>
            <p:nvPr/>
          </p:nvSpPr>
          <p:spPr>
            <a:xfrm>
              <a:off x="8937371" y="2613827"/>
              <a:ext cx="1482900" cy="899100"/>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ct val="0"/>
                </a:spcBef>
                <a:spcAft>
                  <a:spcPct val="0"/>
                </a:spcAft>
                <a:buNone/>
              </a:pPr>
              <a:r>
                <a:rPr lang="tr" sz="1800" b="0" i="0" u="none" strike="noStrike">
                  <a:highlight>
                    <a:srgbClr val="FFFFFF"/>
                  </a:highlight>
                  <a:latin typeface="Roboto Medium"/>
                  <a:ea typeface="Roboto Medium"/>
                  <a:cs typeface="Roboto Medium"/>
                  <a:sym typeface="Roboto Medium"/>
                </a:rPr>
                <a:t>Kapsayıcı kent</a:t>
              </a:r>
              <a:endParaRPr>
                <a:highlight>
                  <a:srgbClr val="FFFFFF"/>
                </a:highlight>
                <a:latin typeface="Roboto Medium"/>
                <a:ea typeface="Roboto Medium"/>
                <a:cs typeface="Roboto Medium"/>
                <a:sym typeface="Roboto Medium"/>
              </a:endParaRPr>
            </a:p>
          </p:txBody>
        </p:sp>
      </p:grpSp>
      <p:grpSp>
        <p:nvGrpSpPr>
          <p:cNvPr id="77" name="Group 76">
            <a:extLst>
              <a:ext uri="{FF2B5EF4-FFF2-40B4-BE49-F238E27FC236}">
                <a16:creationId xmlns:a16="http://schemas.microsoft.com/office/drawing/2014/main" id="{13507790-FB54-B48D-E4DB-4CF28A57CEC2}"/>
              </a:ext>
            </a:extLst>
          </p:cNvPr>
          <p:cNvGrpSpPr/>
          <p:nvPr/>
        </p:nvGrpSpPr>
        <p:grpSpPr>
          <a:xfrm>
            <a:off x="3442272" y="2235152"/>
            <a:ext cx="1610100" cy="1584900"/>
            <a:chOff x="2552170" y="4535916"/>
            <a:chExt cx="1610100" cy="1584900"/>
          </a:xfrm>
        </p:grpSpPr>
        <p:sp>
          <p:nvSpPr>
            <p:cNvPr id="46" name="Google Shape;254;p25">
              <a:extLst>
                <a:ext uri="{FF2B5EF4-FFF2-40B4-BE49-F238E27FC236}">
                  <a16:creationId xmlns:a16="http://schemas.microsoft.com/office/drawing/2014/main" id="{ED824237-849D-F42F-6436-F554F1095214}"/>
                </a:ext>
              </a:extLst>
            </p:cNvPr>
            <p:cNvSpPr/>
            <p:nvPr/>
          </p:nvSpPr>
          <p:spPr>
            <a:xfrm>
              <a:off x="2552170" y="4535916"/>
              <a:ext cx="1610100" cy="1584900"/>
            </a:xfrm>
            <a:prstGeom prst="ellipse">
              <a:avLst/>
            </a:prstGeom>
            <a:solidFill>
              <a:srgbClr val="FFFFFF"/>
            </a:solidFill>
            <a:ln w="19050" cap="flat" cmpd="sng">
              <a:solidFill>
                <a:srgbClr val="FFAB40"/>
              </a:solidFill>
              <a:prstDash val="solid"/>
              <a:round/>
              <a:headEnd type="none" w="sm" len="sm"/>
              <a:tailEnd type="none" w="sm" len="sm"/>
            </a:ln>
          </p:spPr>
          <p:txBody>
            <a:bodyPr spcFirstLastPara="1" wrap="square" lIns="73325" tIns="73325" rIns="73325" bIns="73325" anchor="ctr" anchorCtr="0">
              <a:noAutofit/>
            </a:bodyPr>
            <a:lstStyle/>
            <a:p>
              <a:pPr marL="0" lvl="0" indent="0" algn="l" rtl="0">
                <a:spcBef>
                  <a:spcPct val="0"/>
                </a:spcBef>
                <a:spcAft>
                  <a:spcPct val="0"/>
                </a:spcAft>
                <a:buNone/>
              </a:pPr>
              <a:endParaRPr sz="1100">
                <a:solidFill>
                  <a:srgbClr val="FFD966"/>
                </a:solidFill>
              </a:endParaRPr>
            </a:p>
          </p:txBody>
        </p:sp>
        <p:sp>
          <p:nvSpPr>
            <p:cNvPr id="47" name="Google Shape;255;p25">
              <a:extLst>
                <a:ext uri="{FF2B5EF4-FFF2-40B4-BE49-F238E27FC236}">
                  <a16:creationId xmlns:a16="http://schemas.microsoft.com/office/drawing/2014/main" id="{F98E8055-E7F5-2A3C-CD34-4798E55835EC}"/>
                </a:ext>
              </a:extLst>
            </p:cNvPr>
            <p:cNvSpPr txBox="1"/>
            <p:nvPr/>
          </p:nvSpPr>
          <p:spPr>
            <a:xfrm>
              <a:off x="2679243" y="4856353"/>
              <a:ext cx="1356000" cy="899100"/>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ct val="0"/>
                </a:spcBef>
                <a:spcAft>
                  <a:spcPct val="0"/>
                </a:spcAft>
                <a:buNone/>
              </a:pPr>
              <a:r>
                <a:rPr lang="tr" sz="1800" b="0" i="0" u="none" strike="noStrike">
                  <a:highlight>
                    <a:srgbClr val="FFFFFF"/>
                  </a:highlight>
                  <a:latin typeface="Roboto Medium"/>
                  <a:ea typeface="Roboto Medium"/>
                  <a:cs typeface="Roboto Medium"/>
                  <a:sym typeface="Roboto Medium"/>
                </a:rPr>
                <a:t>Sağlıklı kent</a:t>
              </a:r>
              <a:endParaRPr>
                <a:highlight>
                  <a:srgbClr val="FFFFFF"/>
                </a:highlight>
                <a:latin typeface="Roboto Medium"/>
                <a:ea typeface="Roboto Medium"/>
                <a:cs typeface="Roboto Medium"/>
                <a:sym typeface="Roboto Medium"/>
              </a:endParaRPr>
            </a:p>
          </p:txBody>
        </p:sp>
      </p:grpSp>
      <p:grpSp>
        <p:nvGrpSpPr>
          <p:cNvPr id="79" name="Group 78">
            <a:extLst>
              <a:ext uri="{FF2B5EF4-FFF2-40B4-BE49-F238E27FC236}">
                <a16:creationId xmlns:a16="http://schemas.microsoft.com/office/drawing/2014/main" id="{C87BBBDC-97F1-3304-8812-B49CC580BBCE}"/>
              </a:ext>
            </a:extLst>
          </p:cNvPr>
          <p:cNvGrpSpPr/>
          <p:nvPr/>
        </p:nvGrpSpPr>
        <p:grpSpPr>
          <a:xfrm>
            <a:off x="6952036" y="2235152"/>
            <a:ext cx="1610100" cy="1584900"/>
            <a:chOff x="5717304" y="4578432"/>
            <a:chExt cx="1610100" cy="1584900"/>
          </a:xfrm>
        </p:grpSpPr>
        <p:sp>
          <p:nvSpPr>
            <p:cNvPr id="56" name="Google Shape;264;p25">
              <a:extLst>
                <a:ext uri="{FF2B5EF4-FFF2-40B4-BE49-F238E27FC236}">
                  <a16:creationId xmlns:a16="http://schemas.microsoft.com/office/drawing/2014/main" id="{F76A6933-B863-B679-C32E-2821C517A6D8}"/>
                </a:ext>
              </a:extLst>
            </p:cNvPr>
            <p:cNvSpPr/>
            <p:nvPr/>
          </p:nvSpPr>
          <p:spPr>
            <a:xfrm>
              <a:off x="5717304" y="4578432"/>
              <a:ext cx="1610100" cy="1584900"/>
            </a:xfrm>
            <a:prstGeom prst="ellipse">
              <a:avLst/>
            </a:prstGeom>
            <a:solidFill>
              <a:srgbClr val="FFFFFF"/>
            </a:solidFill>
            <a:ln w="19050" cap="flat" cmpd="sng">
              <a:solidFill>
                <a:srgbClr val="E06666"/>
              </a:solidFill>
              <a:prstDash val="solid"/>
              <a:round/>
              <a:headEnd type="none" w="sm" len="sm"/>
              <a:tailEnd type="none" w="sm" len="sm"/>
            </a:ln>
          </p:spPr>
          <p:txBody>
            <a:bodyPr spcFirstLastPara="1" wrap="square" lIns="73325" tIns="73325" rIns="73325" bIns="73325" anchor="ctr" anchorCtr="0">
              <a:noAutofit/>
            </a:bodyPr>
            <a:lstStyle/>
            <a:p>
              <a:pPr marL="0" lvl="0" indent="0" algn="l" rtl="0">
                <a:spcBef>
                  <a:spcPct val="0"/>
                </a:spcBef>
                <a:spcAft>
                  <a:spcPct val="0"/>
                </a:spcAft>
                <a:buNone/>
              </a:pPr>
              <a:endParaRPr sz="1100">
                <a:solidFill>
                  <a:srgbClr val="FFD966"/>
                </a:solidFill>
              </a:endParaRPr>
            </a:p>
          </p:txBody>
        </p:sp>
        <p:sp>
          <p:nvSpPr>
            <p:cNvPr id="57" name="Google Shape;265;p25">
              <a:extLst>
                <a:ext uri="{FF2B5EF4-FFF2-40B4-BE49-F238E27FC236}">
                  <a16:creationId xmlns:a16="http://schemas.microsoft.com/office/drawing/2014/main" id="{04B6DD12-E209-099C-829C-6198923D3652}"/>
                </a:ext>
              </a:extLst>
            </p:cNvPr>
            <p:cNvSpPr txBox="1"/>
            <p:nvPr/>
          </p:nvSpPr>
          <p:spPr>
            <a:xfrm>
              <a:off x="5877782" y="4943795"/>
              <a:ext cx="1289143" cy="899100"/>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ct val="0"/>
                </a:spcBef>
                <a:spcAft>
                  <a:spcPct val="0"/>
                </a:spcAft>
                <a:buNone/>
              </a:pPr>
              <a:r>
                <a:rPr lang="tr" sz="1800" b="0" i="0" u="none" strike="noStrike">
                  <a:highlight>
                    <a:srgbClr val="FFFFFF"/>
                  </a:highlight>
                  <a:latin typeface="Roboto Medium"/>
                  <a:ea typeface="Roboto Medium"/>
                  <a:cs typeface="Roboto Medium"/>
                  <a:sym typeface="Roboto Medium"/>
                </a:rPr>
                <a:t>Döngüsel kent</a:t>
              </a:r>
              <a:endParaRPr>
                <a:highlight>
                  <a:srgbClr val="FFFFFF"/>
                </a:highlight>
                <a:latin typeface="Roboto Medium"/>
                <a:ea typeface="Roboto Medium"/>
                <a:cs typeface="Roboto Medium"/>
                <a:sym typeface="Roboto Medium"/>
              </a:endParaRPr>
            </a:p>
          </p:txBody>
        </p:sp>
      </p:grpSp>
      <p:grpSp>
        <p:nvGrpSpPr>
          <p:cNvPr id="81" name="Group 80">
            <a:extLst>
              <a:ext uri="{FF2B5EF4-FFF2-40B4-BE49-F238E27FC236}">
                <a16:creationId xmlns:a16="http://schemas.microsoft.com/office/drawing/2014/main" id="{A90EC96C-3E45-EFED-1843-819036846B53}"/>
              </a:ext>
            </a:extLst>
          </p:cNvPr>
          <p:cNvGrpSpPr/>
          <p:nvPr/>
        </p:nvGrpSpPr>
        <p:grpSpPr>
          <a:xfrm>
            <a:off x="8720882" y="3962482"/>
            <a:ext cx="1610100" cy="1584900"/>
            <a:chOff x="8796769" y="4401147"/>
            <a:chExt cx="1610100" cy="1584900"/>
          </a:xfrm>
        </p:grpSpPr>
        <p:sp>
          <p:nvSpPr>
            <p:cNvPr id="66" name="Google Shape;274;p25">
              <a:extLst>
                <a:ext uri="{FF2B5EF4-FFF2-40B4-BE49-F238E27FC236}">
                  <a16:creationId xmlns:a16="http://schemas.microsoft.com/office/drawing/2014/main" id="{7A295DE2-4D70-7DCF-6898-F18EECFD0982}"/>
                </a:ext>
              </a:extLst>
            </p:cNvPr>
            <p:cNvSpPr/>
            <p:nvPr/>
          </p:nvSpPr>
          <p:spPr>
            <a:xfrm>
              <a:off x="8796769" y="4401147"/>
              <a:ext cx="1610100" cy="1584900"/>
            </a:xfrm>
            <a:prstGeom prst="ellipse">
              <a:avLst/>
            </a:prstGeom>
            <a:solidFill>
              <a:srgbClr val="FFFFFF"/>
            </a:solidFill>
            <a:ln w="19050" cap="flat" cmpd="sng">
              <a:solidFill>
                <a:srgbClr val="6FA8DC"/>
              </a:solidFill>
              <a:prstDash val="solid"/>
              <a:round/>
              <a:headEnd type="none" w="sm" len="sm"/>
              <a:tailEnd type="none" w="sm" len="sm"/>
            </a:ln>
          </p:spPr>
          <p:txBody>
            <a:bodyPr spcFirstLastPara="1" wrap="square" lIns="73325" tIns="73325" rIns="73325" bIns="73325" anchor="ctr" anchorCtr="0">
              <a:noAutofit/>
            </a:bodyPr>
            <a:lstStyle/>
            <a:p>
              <a:pPr marL="0" lvl="0" indent="0" algn="l" rtl="0">
                <a:spcBef>
                  <a:spcPct val="0"/>
                </a:spcBef>
                <a:spcAft>
                  <a:spcPct val="0"/>
                </a:spcAft>
                <a:buNone/>
              </a:pPr>
              <a:endParaRPr sz="1100">
                <a:solidFill>
                  <a:schemeClr val="dk1"/>
                </a:solidFill>
              </a:endParaRPr>
            </a:p>
          </p:txBody>
        </p:sp>
        <p:sp>
          <p:nvSpPr>
            <p:cNvPr id="67" name="Google Shape;275;p25">
              <a:extLst>
                <a:ext uri="{FF2B5EF4-FFF2-40B4-BE49-F238E27FC236}">
                  <a16:creationId xmlns:a16="http://schemas.microsoft.com/office/drawing/2014/main" id="{2C6352B6-29B1-B9EC-0464-F7D8BE8F63E1}"/>
                </a:ext>
              </a:extLst>
            </p:cNvPr>
            <p:cNvSpPr txBox="1"/>
            <p:nvPr/>
          </p:nvSpPr>
          <p:spPr>
            <a:xfrm>
              <a:off x="8829619" y="4787242"/>
              <a:ext cx="1544400" cy="899100"/>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ct val="0"/>
                </a:spcBef>
                <a:spcAft>
                  <a:spcPct val="0"/>
                </a:spcAft>
                <a:buNone/>
              </a:pPr>
              <a:r>
                <a:rPr lang="tr" sz="1800" b="0" i="0" u="none" strike="noStrike">
                  <a:highlight>
                    <a:srgbClr val="FFFFFF"/>
                  </a:highlight>
                  <a:latin typeface="Roboto Medium"/>
                  <a:ea typeface="Roboto Medium"/>
                  <a:cs typeface="Roboto Medium"/>
                  <a:sym typeface="Roboto Medium"/>
                </a:rPr>
                <a:t>Düşük karbonlu kent</a:t>
              </a:r>
              <a:endParaRPr>
                <a:highlight>
                  <a:srgbClr val="FFFFFF"/>
                </a:highlight>
                <a:latin typeface="Roboto Medium"/>
                <a:ea typeface="Roboto Medium"/>
                <a:cs typeface="Roboto Medium"/>
                <a:sym typeface="Roboto Medium"/>
              </a:endParaRPr>
            </a:p>
          </p:txBody>
        </p:sp>
      </p:grpSp>
      <p:grpSp>
        <p:nvGrpSpPr>
          <p:cNvPr id="82" name="Group 81">
            <a:extLst>
              <a:ext uri="{FF2B5EF4-FFF2-40B4-BE49-F238E27FC236}">
                <a16:creationId xmlns:a16="http://schemas.microsoft.com/office/drawing/2014/main" id="{82BE81BF-58D7-649D-73E0-CECB0C9E650D}"/>
              </a:ext>
            </a:extLst>
          </p:cNvPr>
          <p:cNvGrpSpPr/>
          <p:nvPr/>
        </p:nvGrpSpPr>
        <p:grpSpPr>
          <a:xfrm>
            <a:off x="3442272" y="3958707"/>
            <a:ext cx="1610100" cy="1584900"/>
            <a:chOff x="2552170" y="2293386"/>
            <a:chExt cx="1610100" cy="1584900"/>
          </a:xfrm>
        </p:grpSpPr>
        <p:sp>
          <p:nvSpPr>
            <p:cNvPr id="83" name="Google Shape;224;p25">
              <a:extLst>
                <a:ext uri="{FF2B5EF4-FFF2-40B4-BE49-F238E27FC236}">
                  <a16:creationId xmlns:a16="http://schemas.microsoft.com/office/drawing/2014/main" id="{E33E2942-3B9E-6DA8-4C0A-FE8906D8D0D2}"/>
                </a:ext>
              </a:extLst>
            </p:cNvPr>
            <p:cNvSpPr/>
            <p:nvPr/>
          </p:nvSpPr>
          <p:spPr>
            <a:xfrm>
              <a:off x="2552170" y="2293386"/>
              <a:ext cx="1610100" cy="1584900"/>
            </a:xfrm>
            <a:prstGeom prst="ellipse">
              <a:avLst/>
            </a:prstGeom>
            <a:solidFill>
              <a:srgbClr val="FFFFFF"/>
            </a:solidFill>
            <a:ln w="19050" cap="flat" cmpd="sng">
              <a:solidFill>
                <a:srgbClr val="CAD448"/>
              </a:solidFill>
              <a:prstDash val="solid"/>
              <a:round/>
              <a:headEnd type="none" w="sm" len="sm"/>
              <a:tailEnd type="none" w="sm" len="sm"/>
            </a:ln>
          </p:spPr>
          <p:txBody>
            <a:bodyPr spcFirstLastPara="1" wrap="square" lIns="73325" tIns="73325" rIns="73325" bIns="73325" anchor="ctr" anchorCtr="0">
              <a:noAutofit/>
            </a:bodyPr>
            <a:lstStyle/>
            <a:p>
              <a:pPr marL="0" lvl="0" indent="0" algn="l" rtl="0">
                <a:spcBef>
                  <a:spcPct val="0"/>
                </a:spcBef>
                <a:spcAft>
                  <a:spcPct val="0"/>
                </a:spcAft>
                <a:buNone/>
              </a:pPr>
              <a:endParaRPr sz="1100">
                <a:solidFill>
                  <a:srgbClr val="FFD966"/>
                </a:solidFill>
              </a:endParaRPr>
            </a:p>
          </p:txBody>
        </p:sp>
        <p:sp>
          <p:nvSpPr>
            <p:cNvPr id="84" name="Google Shape;225;p25">
              <a:extLst>
                <a:ext uri="{FF2B5EF4-FFF2-40B4-BE49-F238E27FC236}">
                  <a16:creationId xmlns:a16="http://schemas.microsoft.com/office/drawing/2014/main" id="{674BF0D0-C0AA-0970-7B40-BCA7D55E9BD9}"/>
                </a:ext>
              </a:extLst>
            </p:cNvPr>
            <p:cNvSpPr txBox="1"/>
            <p:nvPr/>
          </p:nvSpPr>
          <p:spPr>
            <a:xfrm>
              <a:off x="2764293" y="2630287"/>
              <a:ext cx="1185854" cy="899100"/>
            </a:xfrm>
            <a:prstGeom prst="rect">
              <a:avLst/>
            </a:prstGeom>
            <a:noFill/>
            <a:ln>
              <a:noFill/>
            </a:ln>
          </p:spPr>
          <p:txBody>
            <a:bodyPr spcFirstLastPara="1" wrap="square" lIns="121900" tIns="121900" rIns="121900" bIns="121900" anchor="ctr" anchorCtr="0">
              <a:noAutofit/>
            </a:bodyPr>
            <a:lstStyle/>
            <a:p>
              <a:pPr lvl="0" algn="ctr" rtl="0"/>
              <a:r>
                <a:rPr lang="tr" sz="1800" b="0" i="0" u="none" strike="noStrike">
                  <a:highlight>
                    <a:srgbClr val="FFFFFF"/>
                  </a:highlight>
                  <a:latin typeface="Roboto Medium"/>
                  <a:ea typeface="Roboto Medium"/>
                  <a:cs typeface="Roboto Medium"/>
                  <a:sym typeface="Roboto Medium"/>
                </a:rPr>
                <a:t>Aktif hareketlilik kenti</a:t>
              </a:r>
              <a:endParaRPr>
                <a:highlight>
                  <a:srgbClr val="FFFFFF"/>
                </a:highlight>
                <a:latin typeface="Roboto Medium"/>
                <a:ea typeface="Roboto Medium"/>
                <a:cs typeface="Roboto Medium"/>
                <a:sym typeface="Roboto Medium"/>
              </a:endParaRPr>
            </a:p>
          </p:txBody>
        </p:sp>
      </p:grpSp>
      <p:grpSp>
        <p:nvGrpSpPr>
          <p:cNvPr id="85" name="Group 84">
            <a:extLst>
              <a:ext uri="{FF2B5EF4-FFF2-40B4-BE49-F238E27FC236}">
                <a16:creationId xmlns:a16="http://schemas.microsoft.com/office/drawing/2014/main" id="{9F455A2C-7364-0364-1DB0-A9FBE0A33052}"/>
              </a:ext>
            </a:extLst>
          </p:cNvPr>
          <p:cNvGrpSpPr/>
          <p:nvPr/>
        </p:nvGrpSpPr>
        <p:grpSpPr>
          <a:xfrm>
            <a:off x="1702910" y="3958707"/>
            <a:ext cx="1610100" cy="1584900"/>
            <a:chOff x="2552170" y="2293386"/>
            <a:chExt cx="1610100" cy="1584900"/>
          </a:xfrm>
        </p:grpSpPr>
        <p:sp>
          <p:nvSpPr>
            <p:cNvPr id="86" name="Google Shape;224;p25">
              <a:extLst>
                <a:ext uri="{FF2B5EF4-FFF2-40B4-BE49-F238E27FC236}">
                  <a16:creationId xmlns:a16="http://schemas.microsoft.com/office/drawing/2014/main" id="{7943DCD0-614E-89D0-176F-3F5C3DED8EED}"/>
                </a:ext>
              </a:extLst>
            </p:cNvPr>
            <p:cNvSpPr/>
            <p:nvPr/>
          </p:nvSpPr>
          <p:spPr>
            <a:xfrm>
              <a:off x="2552170" y="2293386"/>
              <a:ext cx="1610100" cy="1584900"/>
            </a:xfrm>
            <a:prstGeom prst="ellipse">
              <a:avLst/>
            </a:prstGeom>
            <a:solidFill>
              <a:srgbClr val="FFFFFF"/>
            </a:solidFill>
            <a:ln w="19050" cap="flat" cmpd="sng">
              <a:solidFill>
                <a:srgbClr val="004E66"/>
              </a:solidFill>
              <a:prstDash val="solid"/>
              <a:round/>
              <a:headEnd type="none" w="sm" len="sm"/>
              <a:tailEnd type="none" w="sm" len="sm"/>
            </a:ln>
          </p:spPr>
          <p:txBody>
            <a:bodyPr spcFirstLastPara="1" wrap="square" lIns="73325" tIns="73325" rIns="73325" bIns="73325" anchor="ctr" anchorCtr="0">
              <a:noAutofit/>
            </a:bodyPr>
            <a:lstStyle/>
            <a:p>
              <a:pPr marL="0" lvl="0" indent="0" algn="l" rtl="0">
                <a:spcBef>
                  <a:spcPct val="0"/>
                </a:spcBef>
                <a:spcAft>
                  <a:spcPct val="0"/>
                </a:spcAft>
                <a:buNone/>
              </a:pPr>
              <a:endParaRPr sz="1100">
                <a:solidFill>
                  <a:srgbClr val="FFD966"/>
                </a:solidFill>
              </a:endParaRPr>
            </a:p>
          </p:txBody>
        </p:sp>
        <p:sp>
          <p:nvSpPr>
            <p:cNvPr id="87" name="Google Shape;225;p25">
              <a:extLst>
                <a:ext uri="{FF2B5EF4-FFF2-40B4-BE49-F238E27FC236}">
                  <a16:creationId xmlns:a16="http://schemas.microsoft.com/office/drawing/2014/main" id="{29E1721C-97B6-F360-138D-B5218A56DEA5}"/>
                </a:ext>
              </a:extLst>
            </p:cNvPr>
            <p:cNvSpPr txBox="1"/>
            <p:nvPr/>
          </p:nvSpPr>
          <p:spPr>
            <a:xfrm>
              <a:off x="2764293" y="2630287"/>
              <a:ext cx="1185854" cy="899100"/>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ct val="0"/>
                </a:spcBef>
                <a:spcAft>
                  <a:spcPct val="0"/>
                </a:spcAft>
                <a:buNone/>
              </a:pPr>
              <a:r>
                <a:rPr lang="tr" sz="1800" b="0" i="0" u="none" strike="noStrike">
                  <a:highlight>
                    <a:srgbClr val="FFFFFF"/>
                  </a:highlight>
                  <a:latin typeface="Roboto Medium"/>
                  <a:ea typeface="Roboto Medium"/>
                  <a:cs typeface="Roboto Medium"/>
                  <a:sym typeface="Roboto Medium"/>
                </a:rPr>
                <a:t>Kompakt kent</a:t>
              </a:r>
              <a:endParaRPr>
                <a:highlight>
                  <a:srgbClr val="FFFFFF"/>
                </a:highlight>
                <a:latin typeface="Roboto Medium"/>
                <a:ea typeface="Roboto Medium"/>
                <a:cs typeface="Roboto Medium"/>
                <a:sym typeface="Roboto Medium"/>
              </a:endParaRPr>
            </a:p>
          </p:txBody>
        </p:sp>
      </p:grpSp>
      <p:grpSp>
        <p:nvGrpSpPr>
          <p:cNvPr id="88" name="Group 87">
            <a:extLst>
              <a:ext uri="{FF2B5EF4-FFF2-40B4-BE49-F238E27FC236}">
                <a16:creationId xmlns:a16="http://schemas.microsoft.com/office/drawing/2014/main" id="{57EF3356-B00B-7961-1C36-6909E9DE0322}"/>
              </a:ext>
            </a:extLst>
          </p:cNvPr>
          <p:cNvGrpSpPr/>
          <p:nvPr/>
        </p:nvGrpSpPr>
        <p:grpSpPr>
          <a:xfrm>
            <a:off x="5179810" y="3962482"/>
            <a:ext cx="1610100" cy="1584900"/>
            <a:chOff x="2552170" y="2293386"/>
            <a:chExt cx="1610100" cy="1584900"/>
          </a:xfrm>
        </p:grpSpPr>
        <p:sp>
          <p:nvSpPr>
            <p:cNvPr id="89" name="Google Shape;224;p25">
              <a:extLst>
                <a:ext uri="{FF2B5EF4-FFF2-40B4-BE49-F238E27FC236}">
                  <a16:creationId xmlns:a16="http://schemas.microsoft.com/office/drawing/2014/main" id="{B248C345-A6FF-42FD-C271-64E2D67DD8C8}"/>
                </a:ext>
              </a:extLst>
            </p:cNvPr>
            <p:cNvSpPr/>
            <p:nvPr/>
          </p:nvSpPr>
          <p:spPr>
            <a:xfrm>
              <a:off x="2552170" y="2293386"/>
              <a:ext cx="1610100" cy="1584900"/>
            </a:xfrm>
            <a:prstGeom prst="ellipse">
              <a:avLst/>
            </a:prstGeom>
            <a:solidFill>
              <a:srgbClr val="FFFFFF"/>
            </a:solidFill>
            <a:ln w="19050" cap="flat" cmpd="sng">
              <a:solidFill>
                <a:srgbClr val="D4972A"/>
              </a:solidFill>
              <a:prstDash val="solid"/>
              <a:round/>
              <a:headEnd type="none" w="sm" len="sm"/>
              <a:tailEnd type="none" w="sm" len="sm"/>
            </a:ln>
          </p:spPr>
          <p:txBody>
            <a:bodyPr spcFirstLastPara="1" wrap="square" lIns="73325" tIns="73325" rIns="73325" bIns="73325" anchor="ctr" anchorCtr="0">
              <a:noAutofit/>
            </a:bodyPr>
            <a:lstStyle/>
            <a:p>
              <a:pPr marL="0" lvl="0" indent="0" algn="l" rtl="0">
                <a:spcBef>
                  <a:spcPct val="0"/>
                </a:spcBef>
                <a:spcAft>
                  <a:spcPct val="0"/>
                </a:spcAft>
                <a:buNone/>
              </a:pPr>
              <a:endParaRPr sz="1100">
                <a:solidFill>
                  <a:srgbClr val="FFD966"/>
                </a:solidFill>
              </a:endParaRPr>
            </a:p>
          </p:txBody>
        </p:sp>
        <p:sp>
          <p:nvSpPr>
            <p:cNvPr id="90" name="Google Shape;225;p25">
              <a:extLst>
                <a:ext uri="{FF2B5EF4-FFF2-40B4-BE49-F238E27FC236}">
                  <a16:creationId xmlns:a16="http://schemas.microsoft.com/office/drawing/2014/main" id="{64E61AF1-5B78-B41C-1B05-B7842C7241BC}"/>
                </a:ext>
              </a:extLst>
            </p:cNvPr>
            <p:cNvSpPr txBox="1"/>
            <p:nvPr/>
          </p:nvSpPr>
          <p:spPr>
            <a:xfrm>
              <a:off x="2764293" y="2630287"/>
              <a:ext cx="1185854" cy="899100"/>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ct val="0"/>
                </a:spcBef>
                <a:spcAft>
                  <a:spcPct val="0"/>
                </a:spcAft>
                <a:buNone/>
              </a:pPr>
              <a:r>
                <a:rPr lang="tr" sz="1800" b="0" i="0" u="none" strike="noStrike">
                  <a:highlight>
                    <a:srgbClr val="FFFFFF"/>
                  </a:highlight>
                  <a:latin typeface="Roboto Medium"/>
                  <a:ea typeface="Roboto Medium"/>
                  <a:cs typeface="Roboto Medium"/>
                  <a:sym typeface="Roboto Medium"/>
                </a:rPr>
                <a:t>Canlı kent</a:t>
              </a:r>
              <a:endParaRPr>
                <a:highlight>
                  <a:srgbClr val="FFFFFF"/>
                </a:highlight>
                <a:latin typeface="Roboto Medium"/>
                <a:ea typeface="Roboto Medium"/>
                <a:cs typeface="Roboto Medium"/>
                <a:sym typeface="Roboto Medium"/>
              </a:endParaRPr>
            </a:p>
          </p:txBody>
        </p:sp>
      </p:grpSp>
      <p:grpSp>
        <p:nvGrpSpPr>
          <p:cNvPr id="91" name="Group 90">
            <a:extLst>
              <a:ext uri="{FF2B5EF4-FFF2-40B4-BE49-F238E27FC236}">
                <a16:creationId xmlns:a16="http://schemas.microsoft.com/office/drawing/2014/main" id="{B1FB609B-49AA-0C01-99C8-BD5DBAA86183}"/>
              </a:ext>
            </a:extLst>
          </p:cNvPr>
          <p:cNvGrpSpPr/>
          <p:nvPr/>
        </p:nvGrpSpPr>
        <p:grpSpPr>
          <a:xfrm>
            <a:off x="6950346" y="3962482"/>
            <a:ext cx="1610100" cy="1584900"/>
            <a:chOff x="5711784" y="2293386"/>
            <a:chExt cx="1610100" cy="1584900"/>
          </a:xfrm>
        </p:grpSpPr>
        <p:sp>
          <p:nvSpPr>
            <p:cNvPr id="92" name="Google Shape;234;p25">
              <a:extLst>
                <a:ext uri="{FF2B5EF4-FFF2-40B4-BE49-F238E27FC236}">
                  <a16:creationId xmlns:a16="http://schemas.microsoft.com/office/drawing/2014/main" id="{BEA02959-0FFE-D84E-F366-331FF8F47933}"/>
                </a:ext>
              </a:extLst>
            </p:cNvPr>
            <p:cNvSpPr/>
            <p:nvPr/>
          </p:nvSpPr>
          <p:spPr>
            <a:xfrm>
              <a:off x="5711784" y="2293386"/>
              <a:ext cx="1610100" cy="1584900"/>
            </a:xfrm>
            <a:prstGeom prst="ellipse">
              <a:avLst/>
            </a:prstGeom>
            <a:solidFill>
              <a:srgbClr val="FFFFFF"/>
            </a:solidFill>
            <a:ln w="19050" cap="flat" cmpd="sng">
              <a:solidFill>
                <a:srgbClr val="8E7CC3"/>
              </a:solidFill>
              <a:prstDash val="solid"/>
              <a:round/>
              <a:headEnd type="none" w="sm" len="sm"/>
              <a:tailEnd type="none" w="sm" len="sm"/>
            </a:ln>
          </p:spPr>
          <p:txBody>
            <a:bodyPr spcFirstLastPara="1" wrap="square" lIns="73325" tIns="73325" rIns="73325" bIns="73325" anchor="ctr" anchorCtr="0">
              <a:noAutofit/>
            </a:bodyPr>
            <a:lstStyle/>
            <a:p>
              <a:pPr marL="0" lvl="0" indent="0" algn="l" rtl="0">
                <a:spcBef>
                  <a:spcPct val="0"/>
                </a:spcBef>
                <a:spcAft>
                  <a:spcPct val="0"/>
                </a:spcAft>
                <a:buNone/>
              </a:pPr>
              <a:endParaRPr sz="1100">
                <a:solidFill>
                  <a:srgbClr val="FFD966"/>
                </a:solidFill>
              </a:endParaRPr>
            </a:p>
          </p:txBody>
        </p:sp>
        <p:sp>
          <p:nvSpPr>
            <p:cNvPr id="93" name="Google Shape;235;p25">
              <a:extLst>
                <a:ext uri="{FF2B5EF4-FFF2-40B4-BE49-F238E27FC236}">
                  <a16:creationId xmlns:a16="http://schemas.microsoft.com/office/drawing/2014/main" id="{C39C6E4D-FEAB-E434-0410-EBDE0FC01810}"/>
                </a:ext>
              </a:extLst>
            </p:cNvPr>
            <p:cNvSpPr txBox="1"/>
            <p:nvPr/>
          </p:nvSpPr>
          <p:spPr>
            <a:xfrm>
              <a:off x="5760091" y="2646060"/>
              <a:ext cx="1482900" cy="899100"/>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ct val="0"/>
                </a:spcBef>
                <a:spcAft>
                  <a:spcPct val="0"/>
                </a:spcAft>
                <a:buNone/>
              </a:pPr>
              <a:r>
                <a:rPr lang="tr" sz="1800" b="0" i="0" u="none" strike="noStrike">
                  <a:highlight>
                    <a:srgbClr val="FFFFFF"/>
                  </a:highlight>
                  <a:latin typeface="Roboto Medium"/>
                  <a:ea typeface="Roboto Medium"/>
                  <a:cs typeface="Roboto Medium"/>
                  <a:sym typeface="Roboto Medium"/>
                </a:rPr>
                <a:t>Verimli kent</a:t>
              </a:r>
              <a:endParaRPr>
                <a:highlight>
                  <a:srgbClr val="FFFFFF"/>
                </a:highlight>
                <a:latin typeface="Roboto Medium"/>
                <a:ea typeface="Roboto Medium"/>
                <a:cs typeface="Roboto Medium"/>
                <a:sym typeface="Roboto Medium"/>
              </a:endParaRPr>
            </a:p>
          </p:txBody>
        </p:sp>
      </p:grpSp>
    </p:spTree>
    <p:extLst>
      <p:ext uri="{BB962C8B-B14F-4D97-AF65-F5344CB8AC3E}">
        <p14:creationId xmlns:p14="http://schemas.microsoft.com/office/powerpoint/2010/main" val="140771070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920CA804-A6B8-B226-8DD3-FCCB78510E39}"/>
              </a:ext>
            </a:extLst>
          </p:cNvPr>
          <p:cNvSpPr>
            <a:spLocks noGrp="1"/>
          </p:cNvSpPr>
          <p:nvPr>
            <p:ph type="title"/>
          </p:nvPr>
        </p:nvSpPr>
        <p:spPr>
          <a:xfrm>
            <a:off x="600457" y="811342"/>
            <a:ext cx="10860023" cy="1426464"/>
          </a:xfrm>
        </p:spPr>
        <p:txBody>
          <a:bodyPr>
            <a:noAutofit/>
          </a:bodyPr>
          <a:lstStyle/>
          <a:p>
            <a:pPr rtl="0">
              <a:tabLst>
                <a:tab pos="5922963" algn="l"/>
                <a:tab pos="8788400" algn="l"/>
              </a:tabLst>
            </a:pPr>
            <a:r>
              <a:rPr lang="tr" sz="3200" b="1" i="0" u="none" strike="noStrike">
                <a:highlight>
                  <a:srgbClr val="000000">
                    <a:alpha val="0"/>
                  </a:srgbClr>
                </a:highlight>
                <a:latin typeface="Calibri Light"/>
              </a:rPr>
              <a:t>Kompakt kent</a:t>
            </a:r>
            <a:br>
              <a:rPr lang="tr" sz="3200" b="1" i="0" u="none" strike="noStrike">
                <a:highlight>
                  <a:srgbClr val="000000">
                    <a:alpha val="0"/>
                  </a:srgbClr>
                </a:highlight>
                <a:latin typeface="Calibri Light"/>
              </a:rPr>
            </a:br>
            <a:r>
              <a:rPr lang="tr" sz="1400" b="1" i="0" u="none" strike="noStrike">
                <a:highlight>
                  <a:srgbClr val="000000">
                    <a:alpha val="0"/>
                  </a:srgbClr>
                </a:highlight>
                <a:latin typeface="Calibri Light"/>
              </a:rPr>
              <a:t>ve hareketlilik</a:t>
            </a:r>
            <a:endParaRPr lang="en-US" sz="1600" b="1"/>
          </a:p>
        </p:txBody>
      </p:sp>
      <p:sp>
        <p:nvSpPr>
          <p:cNvPr id="13" name="Slide Number Placeholder 1">
            <a:extLst>
              <a:ext uri="{FF2B5EF4-FFF2-40B4-BE49-F238E27FC236}">
                <a16:creationId xmlns:a16="http://schemas.microsoft.com/office/drawing/2014/main" id="{49B90477-7436-FF5B-E388-5CA2111BF3C6}"/>
              </a:ext>
            </a:extLst>
          </p:cNvPr>
          <p:cNvSpPr>
            <a:spLocks noGrp="1"/>
          </p:cNvSpPr>
          <p:nvPr>
            <p:ph type="sldNum" sz="quarter" idx="12"/>
          </p:nvPr>
        </p:nvSpPr>
        <p:spPr>
          <a:xfrm>
            <a:off x="11618259" y="6411412"/>
            <a:ext cx="421343" cy="365125"/>
          </a:xfrm>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highlight>
                  <a:srgbClr val="000000">
                    <a:alpha val="0"/>
                  </a:srgbClr>
                </a:highlight>
                <a:uLnTx/>
                <a:uFillTx/>
                <a:latin typeface="Calibri"/>
                <a:ea typeface="+mn-ea"/>
                <a:cs typeface="+mn-cs"/>
              </a:rPr>
              <a:t>6</a:t>
            </a: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8" name="Table 2">
            <a:extLst>
              <a:ext uri="{FF2B5EF4-FFF2-40B4-BE49-F238E27FC236}">
                <a16:creationId xmlns:a16="http://schemas.microsoft.com/office/drawing/2014/main" id="{2165BC07-1FD6-35EE-2195-161A7E27534B}"/>
              </a:ext>
            </a:extLst>
          </p:cNvPr>
          <p:cNvGraphicFramePr>
            <a:graphicFrameLocks noGrp="1"/>
          </p:cNvGraphicFramePr>
          <p:nvPr>
            <p:extLst>
              <p:ext uri="{D42A27DB-BD31-4B8C-83A1-F6EECF244321}">
                <p14:modId xmlns:p14="http://schemas.microsoft.com/office/powerpoint/2010/main" val="2215888614"/>
              </p:ext>
            </p:extLst>
          </p:nvPr>
        </p:nvGraphicFramePr>
        <p:xfrm>
          <a:off x="600457" y="2083494"/>
          <a:ext cx="6674102" cy="1810077"/>
        </p:xfrm>
        <a:graphic>
          <a:graphicData uri="http://schemas.openxmlformats.org/drawingml/2006/table">
            <a:tbl>
              <a:tblPr firstRow="1" bandRow="1">
                <a:tableStyleId>{5C22544A-7EE6-4342-B048-85BDC9FD1C3A}</a:tableStyleId>
              </a:tblPr>
              <a:tblGrid>
                <a:gridCol w="6674102">
                  <a:extLst>
                    <a:ext uri="{9D8B030D-6E8A-4147-A177-3AD203B41FA5}">
                      <a16:colId xmlns:a16="http://schemas.microsoft.com/office/drawing/2014/main" val="2034179391"/>
                    </a:ext>
                  </a:extLst>
                </a:gridCol>
              </a:tblGrid>
              <a:tr h="712797">
                <a:tc>
                  <a:txBody>
                    <a:bodyPr/>
                    <a:lstStyle/>
                    <a:p>
                      <a:endParaRPr lang="en-US"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95785216"/>
                  </a:ext>
                </a:extLst>
              </a:tr>
              <a:tr h="1097280">
                <a:tc>
                  <a:txBody>
                    <a:bodyPr/>
                    <a:lstStyle/>
                    <a:p>
                      <a:pPr marL="0" indent="0" algn="just" defTabSz="914400" rtl="0" eaLnBrk="1" latinLnBrk="0" hangingPunct="1">
                        <a:spcAft>
                          <a:spcPts val="800"/>
                        </a:spcAft>
                        <a:buFont typeface="Arial" panose="020B0604020202020204" pitchFamily="34" charset="0"/>
                        <a:buNone/>
                        <a:tabLst>
                          <a:tab pos="4664075" algn="l"/>
                        </a:tabLst>
                      </a:pPr>
                      <a:r>
                        <a:rPr lang="tr" sz="1500" b="0" i="0" u="none" strike="noStrike" kern="1200" noProof="0">
                          <a:solidFill>
                            <a:srgbClr val="000000"/>
                          </a:solidFill>
                          <a:highlight>
                            <a:srgbClr val="000000">
                              <a:alpha val="0"/>
                            </a:srgbClr>
                          </a:highlight>
                          <a:latin typeface="Calibri"/>
                          <a:ea typeface="+mn-ea"/>
                          <a:cs typeface="+mn-cs"/>
                        </a:rPr>
                        <a:t>Rejeneratif kalkınma ve </a:t>
                      </a:r>
                      <a:r>
                        <a:rPr lang="tr" sz="1500" b="1" i="0" u="none" strike="noStrike" kern="1200" noProof="0">
                          <a:solidFill>
                            <a:srgbClr val="000000"/>
                          </a:solidFill>
                          <a:highlight>
                            <a:srgbClr val="000000">
                              <a:alpha val="0"/>
                            </a:srgbClr>
                          </a:highlight>
                          <a:latin typeface="Calibri"/>
                          <a:ea typeface="+mn-ea"/>
                          <a:cs typeface="+mn-cs"/>
                        </a:rPr>
                        <a:t>gelişmiş toplu taşıma </a:t>
                      </a:r>
                      <a:r>
                        <a:rPr lang="tr" sz="1500" b="0" i="0" u="none" strike="noStrike" kern="1200" noProof="0">
                          <a:solidFill>
                            <a:srgbClr val="000000"/>
                          </a:solidFill>
                          <a:highlight>
                            <a:srgbClr val="000000">
                              <a:alpha val="0"/>
                            </a:srgbClr>
                          </a:highlight>
                          <a:latin typeface="Calibri"/>
                          <a:ea typeface="+mn-ea"/>
                          <a:cs typeface="+mn-cs"/>
                        </a:rPr>
                        <a:t>odaklı,</a:t>
                      </a:r>
                      <a:r>
                        <a:rPr lang="tr" sz="1500" b="1" i="0" u="none" strike="noStrike" kern="1200" noProof="0">
                          <a:solidFill>
                            <a:srgbClr val="000000"/>
                          </a:solidFill>
                          <a:highlight>
                            <a:srgbClr val="000000">
                              <a:alpha val="0"/>
                            </a:srgbClr>
                          </a:highlight>
                          <a:latin typeface="Calibri"/>
                          <a:ea typeface="+mn-ea"/>
                          <a:cs typeface="+mn-cs"/>
                        </a:rPr>
                        <a:t> çok işlevli kentsel yapılarda </a:t>
                      </a:r>
                      <a:r>
                        <a:rPr lang="tr" sz="1500" b="0" i="0" u="none" strike="noStrike" kern="1200" noProof="0">
                          <a:solidFill>
                            <a:srgbClr val="000000"/>
                          </a:solidFill>
                          <a:highlight>
                            <a:srgbClr val="000000">
                              <a:alpha val="0"/>
                            </a:srgbClr>
                          </a:highlight>
                          <a:latin typeface="Calibri"/>
                          <a:ea typeface="+mn-ea"/>
                          <a:cs typeface="+mn-cs"/>
                        </a:rPr>
                        <a:t>hizmetlerin</a:t>
                      </a:r>
                      <a:r>
                        <a:rPr lang="tr" sz="1500" b="1" i="0" u="none" strike="noStrike" kern="1200" noProof="0">
                          <a:solidFill>
                            <a:srgbClr val="000000"/>
                          </a:solidFill>
                          <a:highlight>
                            <a:srgbClr val="000000">
                              <a:alpha val="0"/>
                            </a:srgbClr>
                          </a:highlight>
                          <a:latin typeface="Calibri"/>
                          <a:ea typeface="+mn-ea"/>
                          <a:cs typeface="+mn-cs"/>
                        </a:rPr>
                        <a:t> yoğun ve yerelleştirilmiş </a:t>
                      </a:r>
                      <a:r>
                        <a:rPr lang="tr" sz="1500" b="0" i="0" u="none" strike="noStrike" kern="1200" noProof="0">
                          <a:solidFill>
                            <a:srgbClr val="000000"/>
                          </a:solidFill>
                          <a:highlight>
                            <a:srgbClr val="000000">
                              <a:alpha val="0"/>
                            </a:srgbClr>
                          </a:highlight>
                          <a:latin typeface="Calibri"/>
                          <a:ea typeface="+mn-ea"/>
                          <a:cs typeface="+mn-cs"/>
                        </a:rPr>
                        <a:t>kullanımı ile nitelendirilen bir kenttir. Ayrıca</a:t>
                      </a:r>
                      <a:r>
                        <a:rPr lang="tr" sz="1500" b="1" i="0" u="none" strike="noStrike" kern="1200" noProof="0">
                          <a:solidFill>
                            <a:srgbClr val="000000"/>
                          </a:solidFill>
                          <a:highlight>
                            <a:srgbClr val="000000">
                              <a:alpha val="0"/>
                            </a:srgbClr>
                          </a:highlight>
                          <a:latin typeface="Calibri"/>
                          <a:ea typeface="+mn-ea"/>
                          <a:cs typeface="+mn-cs"/>
                        </a:rPr>
                        <a:t> bisiklet kullanımına, yürümeye veya diğer çevre dostu ulaşım yöntemlerine öncelik vererek olumsuz çevresel etkileri azaltır</a:t>
                      </a:r>
                      <a:r>
                        <a:rPr lang="tr" sz="1500" b="0" i="0" u="none" strike="noStrike" kern="1200" noProof="0">
                          <a:solidFill>
                            <a:srgbClr val="000000"/>
                          </a:solidFill>
                          <a:highlight>
                            <a:srgbClr val="000000">
                              <a:alpha val="0"/>
                            </a:srgbClr>
                          </a:highlight>
                          <a:latin typeface="Calibri"/>
                          <a:ea typeface="+mn-ea"/>
                          <a:cs typeface="+mn-cs"/>
                        </a:rPr>
                        <a:t>.</a:t>
                      </a:r>
                      <a:endParaRPr lang="en-US"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10482356"/>
                  </a:ext>
                </a:extLst>
              </a:tr>
            </a:tbl>
          </a:graphicData>
        </a:graphic>
      </p:graphicFrame>
      <p:grpSp>
        <p:nvGrpSpPr>
          <p:cNvPr id="15" name="Group 14">
            <a:extLst>
              <a:ext uri="{FF2B5EF4-FFF2-40B4-BE49-F238E27FC236}">
                <a16:creationId xmlns:a16="http://schemas.microsoft.com/office/drawing/2014/main" id="{CBE4084B-2C13-BCEC-BF0B-7E95F5920B00}"/>
              </a:ext>
            </a:extLst>
          </p:cNvPr>
          <p:cNvGrpSpPr/>
          <p:nvPr/>
        </p:nvGrpSpPr>
        <p:grpSpPr>
          <a:xfrm>
            <a:off x="726755" y="2122556"/>
            <a:ext cx="2177698" cy="646331"/>
            <a:chOff x="700641" y="2493699"/>
            <a:chExt cx="2177698" cy="646331"/>
          </a:xfrm>
        </p:grpSpPr>
        <p:cxnSp>
          <p:nvCxnSpPr>
            <p:cNvPr id="16" name="Straight Connector 15">
              <a:extLst>
                <a:ext uri="{FF2B5EF4-FFF2-40B4-BE49-F238E27FC236}">
                  <a16:creationId xmlns:a16="http://schemas.microsoft.com/office/drawing/2014/main" id="{C2A3B311-501A-065A-D955-08CAF32B62EF}"/>
                </a:ext>
              </a:extLst>
            </p:cNvPr>
            <p:cNvCxnSpPr/>
            <p:nvPr/>
          </p:nvCxnSpPr>
          <p:spPr>
            <a:xfrm flipH="1">
              <a:off x="700641" y="2559418"/>
              <a:ext cx="0" cy="514894"/>
            </a:xfrm>
            <a:prstGeom prst="line">
              <a:avLst/>
            </a:prstGeom>
            <a:ln w="38100">
              <a:solidFill>
                <a:srgbClr val="75B549"/>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3862D16-C4C1-ED1D-5BF2-F48479697FAC}"/>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75B549"/>
                  </a:solidFill>
                  <a:highlight>
                    <a:srgbClr val="000000">
                      <a:alpha val="0"/>
                    </a:srgbClr>
                  </a:highlight>
                  <a:latin typeface="Calibri"/>
                </a:rPr>
                <a:t>Kompakt kent ile ne kastediliyor?</a:t>
              </a:r>
            </a:p>
          </p:txBody>
        </p:sp>
      </p:grpSp>
      <p:grpSp>
        <p:nvGrpSpPr>
          <p:cNvPr id="18" name="Group 17">
            <a:extLst>
              <a:ext uri="{FF2B5EF4-FFF2-40B4-BE49-F238E27FC236}">
                <a16:creationId xmlns:a16="http://schemas.microsoft.com/office/drawing/2014/main" id="{0BCE739C-7DDD-2E2F-514E-93AB982557F0}"/>
              </a:ext>
            </a:extLst>
          </p:cNvPr>
          <p:cNvGrpSpPr/>
          <p:nvPr/>
        </p:nvGrpSpPr>
        <p:grpSpPr>
          <a:xfrm>
            <a:off x="726756" y="4265716"/>
            <a:ext cx="2177698" cy="646331"/>
            <a:chOff x="700641" y="2493699"/>
            <a:chExt cx="2177698" cy="646331"/>
          </a:xfrm>
        </p:grpSpPr>
        <p:cxnSp>
          <p:nvCxnSpPr>
            <p:cNvPr id="19" name="Straight Connector 18">
              <a:extLst>
                <a:ext uri="{FF2B5EF4-FFF2-40B4-BE49-F238E27FC236}">
                  <a16:creationId xmlns:a16="http://schemas.microsoft.com/office/drawing/2014/main" id="{134A2E0E-5575-771F-DD6D-C4C280F025E3}"/>
                </a:ext>
              </a:extLst>
            </p:cNvPr>
            <p:cNvCxnSpPr/>
            <p:nvPr/>
          </p:nvCxnSpPr>
          <p:spPr>
            <a:xfrm flipH="1">
              <a:off x="700641" y="2559418"/>
              <a:ext cx="0" cy="514894"/>
            </a:xfrm>
            <a:prstGeom prst="line">
              <a:avLst/>
            </a:prstGeom>
            <a:ln w="38100">
              <a:solidFill>
                <a:srgbClr val="55C3CF"/>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0980D64-2A81-9320-F29D-460EDE8BF00D}"/>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55C3CF"/>
                  </a:solidFill>
                  <a:highlight>
                    <a:srgbClr val="000000">
                      <a:alpha val="0"/>
                    </a:srgbClr>
                  </a:highlight>
                  <a:latin typeface="Calibri"/>
                </a:rPr>
                <a:t>Hareketlilikle ilgili amaçlar/hedefler</a:t>
              </a:r>
              <a:endParaRPr lang="lt-LT" b="1">
                <a:solidFill>
                  <a:srgbClr val="55C3CF"/>
                </a:solidFill>
              </a:endParaRPr>
            </a:p>
          </p:txBody>
        </p:sp>
      </p:grpSp>
      <p:grpSp>
        <p:nvGrpSpPr>
          <p:cNvPr id="21" name="Group 20">
            <a:extLst>
              <a:ext uri="{FF2B5EF4-FFF2-40B4-BE49-F238E27FC236}">
                <a16:creationId xmlns:a16="http://schemas.microsoft.com/office/drawing/2014/main" id="{689F2409-F2FF-E69F-E805-65725E833427}"/>
              </a:ext>
            </a:extLst>
          </p:cNvPr>
          <p:cNvGrpSpPr/>
          <p:nvPr/>
        </p:nvGrpSpPr>
        <p:grpSpPr>
          <a:xfrm>
            <a:off x="3852770" y="4287520"/>
            <a:ext cx="2177698" cy="646331"/>
            <a:chOff x="700641" y="2493699"/>
            <a:chExt cx="2177698" cy="646331"/>
          </a:xfrm>
        </p:grpSpPr>
        <p:cxnSp>
          <p:nvCxnSpPr>
            <p:cNvPr id="22" name="Straight Connector 21">
              <a:extLst>
                <a:ext uri="{FF2B5EF4-FFF2-40B4-BE49-F238E27FC236}">
                  <a16:creationId xmlns:a16="http://schemas.microsoft.com/office/drawing/2014/main" id="{7BADCAF8-64CD-0167-7E67-154773F7AEBE}"/>
                </a:ext>
              </a:extLst>
            </p:cNvPr>
            <p:cNvCxnSpPr/>
            <p:nvPr/>
          </p:nvCxnSpPr>
          <p:spPr>
            <a:xfrm flipH="1">
              <a:off x="700641" y="2559418"/>
              <a:ext cx="0" cy="514894"/>
            </a:xfrm>
            <a:prstGeom prst="line">
              <a:avLst/>
            </a:prstGeom>
            <a:ln w="38100">
              <a:solidFill>
                <a:srgbClr val="D4972A"/>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9A2B44B-5B5E-7AD1-0133-72C32E764930}"/>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D4972A"/>
                  </a:solidFill>
                  <a:highlight>
                    <a:srgbClr val="000000">
                      <a:alpha val="0"/>
                    </a:srgbClr>
                  </a:highlight>
                  <a:latin typeface="Calibri"/>
                </a:rPr>
                <a:t>Hareketlilikle ilgili göstergeler</a:t>
              </a:r>
              <a:endParaRPr lang="lt-LT" b="1">
                <a:solidFill>
                  <a:srgbClr val="D4972A"/>
                </a:solidFill>
              </a:endParaRPr>
            </a:p>
          </p:txBody>
        </p:sp>
      </p:grpSp>
      <p:pic>
        <p:nvPicPr>
          <p:cNvPr id="1030" name="Picture 6">
            <a:extLst>
              <a:ext uri="{FF2B5EF4-FFF2-40B4-BE49-F238E27FC236}">
                <a16:creationId xmlns:a16="http://schemas.microsoft.com/office/drawing/2014/main" id="{8EAE0023-C4E1-C63D-9339-F99E76C323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7102" t="5987" r="17273" b="5612"/>
          <a:stretch>
            <a:fillRect/>
          </a:stretch>
        </p:blipFill>
        <p:spPr bwMode="auto">
          <a:xfrm>
            <a:off x="7335520" y="800968"/>
            <a:ext cx="4704082" cy="422654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4" name="Table 2">
            <a:extLst>
              <a:ext uri="{FF2B5EF4-FFF2-40B4-BE49-F238E27FC236}">
                <a16:creationId xmlns:a16="http://schemas.microsoft.com/office/drawing/2014/main" id="{2F67B4C7-5481-9DFB-E612-CF82A0549A27}"/>
              </a:ext>
            </a:extLst>
          </p:cNvPr>
          <p:cNvGraphicFramePr>
            <a:graphicFrameLocks noGrp="1"/>
          </p:cNvGraphicFramePr>
          <p:nvPr>
            <p:extLst>
              <p:ext uri="{D42A27DB-BD31-4B8C-83A1-F6EECF244321}">
                <p14:modId xmlns:p14="http://schemas.microsoft.com/office/powerpoint/2010/main" val="2061340838"/>
              </p:ext>
            </p:extLst>
          </p:nvPr>
        </p:nvGraphicFramePr>
        <p:xfrm>
          <a:off x="600457" y="4667338"/>
          <a:ext cx="10753028" cy="1706880"/>
        </p:xfrm>
        <a:graphic>
          <a:graphicData uri="http://schemas.openxmlformats.org/drawingml/2006/table">
            <a:tbl>
              <a:tblPr firstRow="1" bandRow="1">
                <a:tableStyleId>{5C22544A-7EE6-4342-B048-85BDC9FD1C3A}</a:tableStyleId>
              </a:tblPr>
              <a:tblGrid>
                <a:gridCol w="3522166">
                  <a:extLst>
                    <a:ext uri="{9D8B030D-6E8A-4147-A177-3AD203B41FA5}">
                      <a16:colId xmlns:a16="http://schemas.microsoft.com/office/drawing/2014/main" val="2034179391"/>
                    </a:ext>
                  </a:extLst>
                </a:gridCol>
                <a:gridCol w="7230862">
                  <a:extLst>
                    <a:ext uri="{9D8B030D-6E8A-4147-A177-3AD203B41FA5}">
                      <a16:colId xmlns:a16="http://schemas.microsoft.com/office/drawing/2014/main" val="1494058946"/>
                    </a:ext>
                  </a:extLst>
                </a:gridCol>
              </a:tblGrid>
              <a:tr h="0">
                <a:tc>
                  <a:txBody>
                    <a:bodyPr/>
                    <a:lstStyle/>
                    <a:p>
                      <a:pPr marL="0" indent="0" algn="just" defTabSz="914400" rtl="0" eaLnBrk="1" latinLnBrk="0" hangingPunct="1">
                        <a:spcAft>
                          <a:spcPts val="800"/>
                        </a:spcAft>
                        <a:buFont typeface="Arial" panose="020B0604020202020204" pitchFamily="34" charset="0"/>
                        <a:buNone/>
                        <a:tabLst>
                          <a:tab pos="4664075" algn="l"/>
                        </a:tabLst>
                      </a:pPr>
                      <a:endParaRPr lang="en-US"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0" indent="0" algn="l" defTabSz="914400" rtl="0" eaLnBrk="1" latinLnBrk="0" hangingPunct="1">
                        <a:spcAft>
                          <a:spcPts val="800"/>
                        </a:spcAft>
                        <a:buFont typeface="Arial" panose="020B0604020202020204" pitchFamily="34" charset="0"/>
                        <a:buNone/>
                      </a:pPr>
                      <a:endParaRPr lang="en-US"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62029371"/>
                  </a:ext>
                </a:extLst>
              </a:tr>
              <a:tr h="1179742">
                <a:tc>
                  <a:txBody>
                    <a:bodyPr/>
                    <a:lstStyle/>
                    <a:p>
                      <a:pPr marL="285750" indent="-285750" algn="l" defTabSz="914400" rtl="0" eaLnBrk="1" latinLnBrk="0" hangingPunct="1">
                        <a:spcAft>
                          <a:spcPts val="4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Kısa mesafeler kenti</a:t>
                      </a:r>
                    </a:p>
                    <a:p>
                      <a:pPr marL="285750" indent="-285750" algn="l" defTabSz="914400" rtl="0" eaLnBrk="1" latinLnBrk="0" hangingPunct="1">
                        <a:spcAft>
                          <a:spcPts val="4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Günlük gidilecek yerlerin 15 dakikada ulaşılabilir mesafede olması</a:t>
                      </a:r>
                    </a:p>
                    <a:p>
                      <a:pPr marL="285750" indent="-285750" algn="l" defTabSz="914400" rtl="0" eaLnBrk="1" latinLnBrk="0" hangingPunct="1">
                        <a:spcAft>
                          <a:spcPts val="4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Park yönetimi</a:t>
                      </a:r>
                      <a:endParaRPr lang="en-US"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Sosyal ve ticari altyapıya (eğitim tesisleri, tıbbi tesisler, eğlence tesisleri, tedarik, yemek tesisleri, diğer hizmetler) maksimum mesafe</a:t>
                      </a: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Her türlü modu kullanarak işe (eğitim tesisine) gidip gelme süresi</a:t>
                      </a:r>
                      <a:endParaRPr lang="lt-LT" sz="1500" kern="1200" noProof="0">
                        <a:solidFill>
                          <a:schemeClr val="dk1"/>
                        </a:solidFill>
                        <a:latin typeface="+mn-lt"/>
                        <a:ea typeface="+mn-ea"/>
                        <a:cs typeface="+mn-cs"/>
                      </a:endParaRP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Park fiyatlandırma stratejileri ve park alanlarının kullanım oranı</a:t>
                      </a:r>
                      <a:endParaRPr lang="lt-LT" sz="1500" kern="1200" noProof="0">
                        <a:solidFill>
                          <a:schemeClr val="dk1"/>
                        </a:solidFill>
                        <a:latin typeface="+mn-lt"/>
                        <a:ea typeface="+mn-ea"/>
                        <a:cs typeface="+mn-cs"/>
                      </a:endParaRPr>
                    </a:p>
                    <a:p>
                      <a:pPr marL="285750" indent="-285750" algn="l" defTabSz="914400" rtl="0" eaLnBrk="1" latinLnBrk="0" hangingPunct="1">
                        <a:spcAft>
                          <a:spcPts val="400"/>
                        </a:spcAft>
                        <a:buFont typeface="Arial" panose="020B0604020202020204" pitchFamily="34" charset="0"/>
                        <a:buChar char="•"/>
                      </a:pPr>
                      <a:endParaRPr lang="en-US"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15179949"/>
                  </a:ext>
                </a:extLst>
              </a:tr>
            </a:tbl>
          </a:graphicData>
        </a:graphic>
      </p:graphicFrame>
      <p:sp>
        <p:nvSpPr>
          <p:cNvPr id="26" name="TextBox 25">
            <a:extLst>
              <a:ext uri="{FF2B5EF4-FFF2-40B4-BE49-F238E27FC236}">
                <a16:creationId xmlns:a16="http://schemas.microsoft.com/office/drawing/2014/main" id="{41484420-34E0-3FB5-30EA-CDF11E09D38B}"/>
              </a:ext>
            </a:extLst>
          </p:cNvPr>
          <p:cNvSpPr txBox="1"/>
          <p:nvPr/>
        </p:nvSpPr>
        <p:spPr>
          <a:xfrm>
            <a:off x="10018443" y="4750509"/>
            <a:ext cx="2029310" cy="276999"/>
          </a:xfrm>
          <a:prstGeom prst="rect">
            <a:avLst/>
          </a:prstGeom>
          <a:noFill/>
        </p:spPr>
        <p:txBody>
          <a:bodyPr wrap="square">
            <a:noAutofit/>
          </a:bodyPr>
          <a:lstStyle/>
          <a:p>
            <a:pPr algn="r" rtl="0"/>
            <a:r>
              <a:rPr lang="tr" sz="1200" b="0" i="1" u="none" strike="noStrike">
                <a:solidFill>
                  <a:srgbClr val="808080"/>
                </a:solidFill>
                <a:highlight>
                  <a:srgbClr val="000000">
                    <a:alpha val="0"/>
                  </a:srgbClr>
                </a:highlight>
                <a:latin typeface="Calibri"/>
              </a:rPr>
              <a:t>Görsel kaynağı: Buro Happold</a:t>
            </a:r>
            <a:endParaRPr lang="lt-LT" sz="1200" i="1">
              <a:solidFill>
                <a:schemeClr val="bg1">
                  <a:lumMod val="50000"/>
                </a:schemeClr>
              </a:solidFill>
            </a:endParaRPr>
          </a:p>
        </p:txBody>
      </p:sp>
    </p:spTree>
    <p:extLst>
      <p:ext uri="{BB962C8B-B14F-4D97-AF65-F5344CB8AC3E}">
        <p14:creationId xmlns:p14="http://schemas.microsoft.com/office/powerpoint/2010/main" val="212227039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920CA804-A6B8-B226-8DD3-FCCB78510E39}"/>
              </a:ext>
            </a:extLst>
          </p:cNvPr>
          <p:cNvSpPr>
            <a:spLocks noGrp="1"/>
          </p:cNvSpPr>
          <p:nvPr>
            <p:ph type="title"/>
          </p:nvPr>
        </p:nvSpPr>
        <p:spPr>
          <a:xfrm>
            <a:off x="600457" y="655272"/>
            <a:ext cx="10860023" cy="1426464"/>
          </a:xfrm>
        </p:spPr>
        <p:txBody>
          <a:bodyPr>
            <a:noAutofit/>
          </a:bodyPr>
          <a:lstStyle/>
          <a:p>
            <a:pPr rtl="0">
              <a:tabLst>
                <a:tab pos="5922963" algn="l"/>
                <a:tab pos="8788400" algn="l"/>
              </a:tabLst>
            </a:pPr>
            <a:r>
              <a:rPr lang="tr" sz="3200" b="1" i="0" u="none" strike="noStrike">
                <a:highlight>
                  <a:srgbClr val="000000">
                    <a:alpha val="0"/>
                  </a:srgbClr>
                </a:highlight>
                <a:latin typeface="Calibri Light"/>
              </a:rPr>
              <a:t>Kapsayıcı kent</a:t>
            </a:r>
            <a:br>
              <a:rPr lang="tr" sz="3200" b="1" i="0" u="none" strike="noStrike">
                <a:highlight>
                  <a:srgbClr val="000000">
                    <a:alpha val="0"/>
                  </a:srgbClr>
                </a:highlight>
                <a:latin typeface="Calibri Light"/>
              </a:rPr>
            </a:br>
            <a:r>
              <a:rPr lang="tr" sz="1400" b="1" i="0" u="none" strike="noStrike">
                <a:highlight>
                  <a:srgbClr val="000000">
                    <a:alpha val="0"/>
                  </a:srgbClr>
                </a:highlight>
                <a:latin typeface="Calibri Light"/>
              </a:rPr>
              <a:t>ve hareketlilik</a:t>
            </a:r>
            <a:endParaRPr lang="en-US" sz="1600" b="1"/>
          </a:p>
        </p:txBody>
      </p:sp>
      <p:sp>
        <p:nvSpPr>
          <p:cNvPr id="13" name="Slide Number Placeholder 1">
            <a:extLst>
              <a:ext uri="{FF2B5EF4-FFF2-40B4-BE49-F238E27FC236}">
                <a16:creationId xmlns:a16="http://schemas.microsoft.com/office/drawing/2014/main" id="{49B90477-7436-FF5B-E388-5CA2111BF3C6}"/>
              </a:ext>
            </a:extLst>
          </p:cNvPr>
          <p:cNvSpPr>
            <a:spLocks noGrp="1"/>
          </p:cNvSpPr>
          <p:nvPr>
            <p:ph type="sldNum" sz="quarter" idx="12"/>
          </p:nvPr>
        </p:nvSpPr>
        <p:spPr>
          <a:xfrm>
            <a:off x="11618259" y="6411412"/>
            <a:ext cx="421343" cy="365125"/>
          </a:xfrm>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highlight>
                  <a:srgbClr val="000000">
                    <a:alpha val="0"/>
                  </a:srgbClr>
                </a:highlight>
                <a:uLnTx/>
                <a:uFillTx/>
                <a:latin typeface="Calibri"/>
                <a:ea typeface="+mn-ea"/>
                <a:cs typeface="+mn-cs"/>
              </a:rPr>
              <a:t>7</a:t>
            </a: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8" name="Table 2">
            <a:extLst>
              <a:ext uri="{FF2B5EF4-FFF2-40B4-BE49-F238E27FC236}">
                <a16:creationId xmlns:a16="http://schemas.microsoft.com/office/drawing/2014/main" id="{2165BC07-1FD6-35EE-2195-161A7E27534B}"/>
              </a:ext>
            </a:extLst>
          </p:cNvPr>
          <p:cNvGraphicFramePr>
            <a:graphicFrameLocks noGrp="1"/>
          </p:cNvGraphicFramePr>
          <p:nvPr>
            <p:extLst>
              <p:ext uri="{D42A27DB-BD31-4B8C-83A1-F6EECF244321}">
                <p14:modId xmlns:p14="http://schemas.microsoft.com/office/powerpoint/2010/main" val="1077974259"/>
              </p:ext>
            </p:extLst>
          </p:nvPr>
        </p:nvGraphicFramePr>
        <p:xfrm>
          <a:off x="600458" y="1979603"/>
          <a:ext cx="5765662" cy="1810077"/>
        </p:xfrm>
        <a:graphic>
          <a:graphicData uri="http://schemas.openxmlformats.org/drawingml/2006/table">
            <a:tbl>
              <a:tblPr firstRow="1" bandRow="1">
                <a:tableStyleId>{5C22544A-7EE6-4342-B048-85BDC9FD1C3A}</a:tableStyleId>
              </a:tblPr>
              <a:tblGrid>
                <a:gridCol w="5765662">
                  <a:extLst>
                    <a:ext uri="{9D8B030D-6E8A-4147-A177-3AD203B41FA5}">
                      <a16:colId xmlns:a16="http://schemas.microsoft.com/office/drawing/2014/main" val="2034179391"/>
                    </a:ext>
                  </a:extLst>
                </a:gridCol>
              </a:tblGrid>
              <a:tr h="712797">
                <a:tc>
                  <a:txBody>
                    <a:bodyPr/>
                    <a:lstStyle/>
                    <a:p>
                      <a:endParaRPr lang="en-US"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95785216"/>
                  </a:ext>
                </a:extLst>
              </a:tr>
              <a:tr h="1097280">
                <a:tc>
                  <a:txBody>
                    <a:bodyPr/>
                    <a:lstStyle/>
                    <a:p>
                      <a:pPr marL="0" indent="0" algn="just" defTabSz="914400" rtl="0" eaLnBrk="1" latinLnBrk="0" hangingPunct="1">
                        <a:spcAft>
                          <a:spcPts val="800"/>
                        </a:spcAft>
                        <a:buFont typeface="Arial" panose="020B0604020202020204" pitchFamily="34" charset="0"/>
                        <a:buNone/>
                        <a:tabLst>
                          <a:tab pos="4664075" algn="l"/>
                        </a:tabLst>
                      </a:pPr>
                      <a:r>
                        <a:rPr lang="tr" sz="1500" b="0" i="0" u="none" strike="noStrike" kern="1200" noProof="0">
                          <a:solidFill>
                            <a:srgbClr val="000000"/>
                          </a:solidFill>
                          <a:highlight>
                            <a:srgbClr val="000000">
                              <a:alpha val="0"/>
                            </a:srgbClr>
                          </a:highlight>
                          <a:latin typeface="Calibri"/>
                          <a:ea typeface="+mn-ea"/>
                          <a:cs typeface="+mn-cs"/>
                        </a:rPr>
                        <a:t>Sosyoekonomik durumları, yaşları, cinsiyetleri, etnik kökenleri veya fiziksel yetenekleri ne olursa olsun tüm sakinlerinin ihtiyaçlarına ve iyi olma haline öncelik veren bir kenttir. </a:t>
                      </a:r>
                      <a:r>
                        <a:rPr lang="tr" sz="1500" b="1" i="0" u="none" strike="noStrike" kern="1200" noProof="0">
                          <a:solidFill>
                            <a:srgbClr val="000000"/>
                          </a:solidFill>
                          <a:highlight>
                            <a:srgbClr val="000000">
                              <a:alpha val="0"/>
                            </a:srgbClr>
                          </a:highlight>
                          <a:latin typeface="Calibri"/>
                          <a:ea typeface="+mn-ea"/>
                          <a:cs typeface="+mn-cs"/>
                        </a:rPr>
                        <a:t>Herkes için erişilebilir, adil ve sürdürülebilir bir çevre yaratmayı</a:t>
                      </a:r>
                      <a:r>
                        <a:rPr lang="tr" sz="1500" b="0" i="0" u="none" strike="noStrike" kern="1200" noProof="0">
                          <a:solidFill>
                            <a:srgbClr val="000000"/>
                          </a:solidFill>
                          <a:highlight>
                            <a:srgbClr val="000000">
                              <a:alpha val="0"/>
                            </a:srgbClr>
                          </a:highlight>
                          <a:latin typeface="Calibri"/>
                          <a:ea typeface="+mn-ea"/>
                          <a:cs typeface="+mn-cs"/>
                        </a:rPr>
                        <a:t> amaçlar. </a:t>
                      </a:r>
                      <a:endParaRPr lang="en-US" sz="1500" b="1" kern="1200" noProof="0">
                        <a:solidFill>
                          <a:schemeClr val="dk1"/>
                        </a:solidFill>
                        <a:highlight>
                          <a:srgbClr val="FFFF00"/>
                        </a:highlight>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10482356"/>
                  </a:ext>
                </a:extLst>
              </a:tr>
            </a:tbl>
          </a:graphicData>
        </a:graphic>
      </p:graphicFrame>
      <p:grpSp>
        <p:nvGrpSpPr>
          <p:cNvPr id="15" name="Group 14">
            <a:extLst>
              <a:ext uri="{FF2B5EF4-FFF2-40B4-BE49-F238E27FC236}">
                <a16:creationId xmlns:a16="http://schemas.microsoft.com/office/drawing/2014/main" id="{CBE4084B-2C13-BCEC-BF0B-7E95F5920B00}"/>
              </a:ext>
            </a:extLst>
          </p:cNvPr>
          <p:cNvGrpSpPr/>
          <p:nvPr/>
        </p:nvGrpSpPr>
        <p:grpSpPr>
          <a:xfrm>
            <a:off x="726756" y="2018665"/>
            <a:ext cx="2473644" cy="646331"/>
            <a:chOff x="700641" y="2493699"/>
            <a:chExt cx="2473644" cy="646331"/>
          </a:xfrm>
        </p:grpSpPr>
        <p:cxnSp>
          <p:nvCxnSpPr>
            <p:cNvPr id="16" name="Straight Connector 15">
              <a:extLst>
                <a:ext uri="{FF2B5EF4-FFF2-40B4-BE49-F238E27FC236}">
                  <a16:creationId xmlns:a16="http://schemas.microsoft.com/office/drawing/2014/main" id="{C2A3B311-501A-065A-D955-08CAF32B62EF}"/>
                </a:ext>
              </a:extLst>
            </p:cNvPr>
            <p:cNvCxnSpPr/>
            <p:nvPr/>
          </p:nvCxnSpPr>
          <p:spPr>
            <a:xfrm flipH="1">
              <a:off x="700641" y="2559418"/>
              <a:ext cx="0" cy="514894"/>
            </a:xfrm>
            <a:prstGeom prst="line">
              <a:avLst/>
            </a:prstGeom>
            <a:ln w="38100">
              <a:solidFill>
                <a:srgbClr val="75B549"/>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3862D16-C4C1-ED1D-5BF2-F48479697FAC}"/>
                </a:ext>
              </a:extLst>
            </p:cNvPr>
            <p:cNvSpPr txBox="1"/>
            <p:nvPr/>
          </p:nvSpPr>
          <p:spPr>
            <a:xfrm>
              <a:off x="812401" y="2493699"/>
              <a:ext cx="2361884" cy="646331"/>
            </a:xfrm>
            <a:prstGeom prst="rect">
              <a:avLst/>
            </a:prstGeom>
            <a:noFill/>
            <a:ln>
              <a:noFill/>
            </a:ln>
          </p:spPr>
          <p:txBody>
            <a:bodyPr wrap="square" rtlCol="0">
              <a:noAutofit/>
            </a:bodyPr>
            <a:lstStyle/>
            <a:p>
              <a:pPr rtl="0"/>
              <a:r>
                <a:rPr lang="tr" sz="1800" b="1" i="0" u="none" strike="noStrike">
                  <a:solidFill>
                    <a:srgbClr val="75B549"/>
                  </a:solidFill>
                  <a:highlight>
                    <a:srgbClr val="000000">
                      <a:alpha val="0"/>
                    </a:srgbClr>
                  </a:highlight>
                  <a:latin typeface="Calibri"/>
                </a:rPr>
                <a:t>Kapsayıcı kent ile ne kastediliyor?</a:t>
              </a:r>
            </a:p>
          </p:txBody>
        </p:sp>
      </p:grpSp>
      <p:grpSp>
        <p:nvGrpSpPr>
          <p:cNvPr id="18" name="Group 17">
            <a:extLst>
              <a:ext uri="{FF2B5EF4-FFF2-40B4-BE49-F238E27FC236}">
                <a16:creationId xmlns:a16="http://schemas.microsoft.com/office/drawing/2014/main" id="{0BCE739C-7DDD-2E2F-514E-93AB982557F0}"/>
              </a:ext>
            </a:extLst>
          </p:cNvPr>
          <p:cNvGrpSpPr/>
          <p:nvPr/>
        </p:nvGrpSpPr>
        <p:grpSpPr>
          <a:xfrm>
            <a:off x="726756" y="4042196"/>
            <a:ext cx="2177698" cy="646331"/>
            <a:chOff x="700641" y="2493699"/>
            <a:chExt cx="2177698" cy="646331"/>
          </a:xfrm>
        </p:grpSpPr>
        <p:cxnSp>
          <p:nvCxnSpPr>
            <p:cNvPr id="19" name="Straight Connector 18">
              <a:extLst>
                <a:ext uri="{FF2B5EF4-FFF2-40B4-BE49-F238E27FC236}">
                  <a16:creationId xmlns:a16="http://schemas.microsoft.com/office/drawing/2014/main" id="{134A2E0E-5575-771F-DD6D-C4C280F025E3}"/>
                </a:ext>
              </a:extLst>
            </p:cNvPr>
            <p:cNvCxnSpPr/>
            <p:nvPr/>
          </p:nvCxnSpPr>
          <p:spPr>
            <a:xfrm flipH="1">
              <a:off x="700641" y="2559418"/>
              <a:ext cx="0" cy="514894"/>
            </a:xfrm>
            <a:prstGeom prst="line">
              <a:avLst/>
            </a:prstGeom>
            <a:ln w="38100">
              <a:solidFill>
                <a:srgbClr val="55C3CF"/>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0980D64-2A81-9320-F29D-460EDE8BF00D}"/>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55C3CF"/>
                  </a:solidFill>
                  <a:highlight>
                    <a:srgbClr val="000000">
                      <a:alpha val="0"/>
                    </a:srgbClr>
                  </a:highlight>
                  <a:latin typeface="Calibri"/>
                </a:rPr>
                <a:t>Hareketlilikle ilgili amaçlar/hedefler</a:t>
              </a:r>
              <a:endParaRPr lang="lt-LT" b="1">
                <a:solidFill>
                  <a:srgbClr val="55C3CF"/>
                </a:solidFill>
              </a:endParaRPr>
            </a:p>
          </p:txBody>
        </p:sp>
      </p:grpSp>
      <p:grpSp>
        <p:nvGrpSpPr>
          <p:cNvPr id="21" name="Group 20">
            <a:extLst>
              <a:ext uri="{FF2B5EF4-FFF2-40B4-BE49-F238E27FC236}">
                <a16:creationId xmlns:a16="http://schemas.microsoft.com/office/drawing/2014/main" id="{689F2409-F2FF-E69F-E805-65725E833427}"/>
              </a:ext>
            </a:extLst>
          </p:cNvPr>
          <p:cNvGrpSpPr/>
          <p:nvPr/>
        </p:nvGrpSpPr>
        <p:grpSpPr>
          <a:xfrm>
            <a:off x="4284062" y="4107915"/>
            <a:ext cx="2177698" cy="646331"/>
            <a:chOff x="700641" y="2493699"/>
            <a:chExt cx="2177698" cy="646331"/>
          </a:xfrm>
        </p:grpSpPr>
        <p:cxnSp>
          <p:nvCxnSpPr>
            <p:cNvPr id="22" name="Straight Connector 21">
              <a:extLst>
                <a:ext uri="{FF2B5EF4-FFF2-40B4-BE49-F238E27FC236}">
                  <a16:creationId xmlns:a16="http://schemas.microsoft.com/office/drawing/2014/main" id="{7BADCAF8-64CD-0167-7E67-154773F7AEBE}"/>
                </a:ext>
              </a:extLst>
            </p:cNvPr>
            <p:cNvCxnSpPr/>
            <p:nvPr/>
          </p:nvCxnSpPr>
          <p:spPr>
            <a:xfrm flipH="1">
              <a:off x="700641" y="2559418"/>
              <a:ext cx="0" cy="514894"/>
            </a:xfrm>
            <a:prstGeom prst="line">
              <a:avLst/>
            </a:prstGeom>
            <a:ln w="38100">
              <a:solidFill>
                <a:srgbClr val="D4972A"/>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9A2B44B-5B5E-7AD1-0133-72C32E764930}"/>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D4972A"/>
                  </a:solidFill>
                  <a:highlight>
                    <a:srgbClr val="000000">
                      <a:alpha val="0"/>
                    </a:srgbClr>
                  </a:highlight>
                  <a:latin typeface="Calibri"/>
                </a:rPr>
                <a:t>Hareketlilikle ilgili göstergeler</a:t>
              </a:r>
              <a:endParaRPr lang="lt-LT" b="1">
                <a:solidFill>
                  <a:srgbClr val="D4972A"/>
                </a:solidFill>
              </a:endParaRPr>
            </a:p>
          </p:txBody>
        </p:sp>
      </p:grpSp>
      <p:graphicFrame>
        <p:nvGraphicFramePr>
          <p:cNvPr id="24" name="Table 2">
            <a:extLst>
              <a:ext uri="{FF2B5EF4-FFF2-40B4-BE49-F238E27FC236}">
                <a16:creationId xmlns:a16="http://schemas.microsoft.com/office/drawing/2014/main" id="{2F67B4C7-5481-9DFB-E612-CF82A0549A27}"/>
              </a:ext>
            </a:extLst>
          </p:cNvPr>
          <p:cNvGraphicFramePr>
            <a:graphicFrameLocks noGrp="1"/>
          </p:cNvGraphicFramePr>
          <p:nvPr>
            <p:extLst>
              <p:ext uri="{D42A27DB-BD31-4B8C-83A1-F6EECF244321}">
                <p14:modId xmlns:p14="http://schemas.microsoft.com/office/powerpoint/2010/main" val="664467872"/>
              </p:ext>
            </p:extLst>
          </p:nvPr>
        </p:nvGraphicFramePr>
        <p:xfrm>
          <a:off x="600457" y="4426814"/>
          <a:ext cx="11337543" cy="1706880"/>
        </p:xfrm>
        <a:graphic>
          <a:graphicData uri="http://schemas.openxmlformats.org/drawingml/2006/table">
            <a:tbl>
              <a:tblPr firstRow="1" bandRow="1">
                <a:tableStyleId>{5C22544A-7EE6-4342-B048-85BDC9FD1C3A}</a:tableStyleId>
              </a:tblPr>
              <a:tblGrid>
                <a:gridCol w="3565143">
                  <a:extLst>
                    <a:ext uri="{9D8B030D-6E8A-4147-A177-3AD203B41FA5}">
                      <a16:colId xmlns:a16="http://schemas.microsoft.com/office/drawing/2014/main" val="2034179391"/>
                    </a:ext>
                  </a:extLst>
                </a:gridCol>
                <a:gridCol w="7772400">
                  <a:extLst>
                    <a:ext uri="{9D8B030D-6E8A-4147-A177-3AD203B41FA5}">
                      <a16:colId xmlns:a16="http://schemas.microsoft.com/office/drawing/2014/main" val="1494058946"/>
                    </a:ext>
                  </a:extLst>
                </a:gridCol>
              </a:tblGrid>
              <a:tr h="0">
                <a:tc>
                  <a:txBody>
                    <a:bodyPr/>
                    <a:lstStyle/>
                    <a:p>
                      <a:pPr marL="0" indent="0" algn="just" defTabSz="914400" rtl="0" eaLnBrk="1" latinLnBrk="0" hangingPunct="1">
                        <a:spcAft>
                          <a:spcPts val="800"/>
                        </a:spcAft>
                        <a:buFont typeface="Arial" panose="020B0604020202020204" pitchFamily="34" charset="0"/>
                        <a:buNone/>
                        <a:tabLst>
                          <a:tab pos="4664075" algn="l"/>
                        </a:tabLst>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0" indent="0" algn="l" defTabSz="914400" rtl="0" eaLnBrk="1" latinLnBrk="0" hangingPunct="1">
                        <a:spcAft>
                          <a:spcPts val="800"/>
                        </a:spcAft>
                        <a:buFont typeface="Arial" panose="020B0604020202020204" pitchFamily="34" charset="0"/>
                        <a:buNone/>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62029371"/>
                  </a:ext>
                </a:extLst>
              </a:tr>
              <a:tr h="1179742">
                <a:tc>
                  <a:txBody>
                    <a:bodyPr/>
                    <a:lstStyle/>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Sosyal içerme</a:t>
                      </a:r>
                    </a:p>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Evrensel tasarım</a:t>
                      </a:r>
                    </a:p>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Hareketlilik hizmetlerinin erişilebilirliği</a:t>
                      </a:r>
                    </a:p>
                    <a:p>
                      <a:pPr marL="285750" indent="-285750" algn="l" defTabSz="914400" rtl="0" eaLnBrk="1" latinLnBrk="0" hangingPunct="1">
                        <a:spcAft>
                          <a:spcPts val="800"/>
                        </a:spcAft>
                        <a:buFont typeface="Arial" panose="020B0604020202020204" pitchFamily="34" charset="0"/>
                        <a:buChar char="•"/>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Toplu taşıma binişi (sınırsız aylık seyahat veya muadili) satın almak için gereken hanehalkı bütçesinde nüfusun en yoksul çeyreğinin payı</a:t>
                      </a:r>
                      <a:endParaRPr lang="lt-LT" sz="1500" kern="1200" noProof="0">
                        <a:solidFill>
                          <a:schemeClr val="dk1"/>
                        </a:solidFill>
                        <a:latin typeface="+mn-lt"/>
                        <a:ea typeface="+mn-ea"/>
                        <a:cs typeface="+mn-cs"/>
                      </a:endParaRP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Toplu taşıma hizmetlerinin özel ihtiyaç sahibi kişilere erişilebilirliği</a:t>
                      </a: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Ulaşım altyapısında evrensel tasarım ilkelerine uygunluk</a:t>
                      </a: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Hareketlilik hizmetlerine yeterli erişime sahip nüfusun payı (toplu taşıma)</a:t>
                      </a:r>
                      <a:endParaRPr lang="en-GB" sz="1500" kern="1200" noProof="0">
                        <a:solidFill>
                          <a:schemeClr val="dk1"/>
                        </a:solidFill>
                        <a:highlight>
                          <a:srgbClr val="FFFF00"/>
                        </a:highlight>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15179949"/>
                  </a:ext>
                </a:extLst>
              </a:tr>
            </a:tbl>
          </a:graphicData>
        </a:graphic>
      </p:graphicFrame>
      <p:sp>
        <p:nvSpPr>
          <p:cNvPr id="2" name="TextBox 1">
            <a:extLst>
              <a:ext uri="{FF2B5EF4-FFF2-40B4-BE49-F238E27FC236}">
                <a16:creationId xmlns:a16="http://schemas.microsoft.com/office/drawing/2014/main" id="{5A94056B-078B-70E3-F7F4-A00C31C94079}"/>
              </a:ext>
            </a:extLst>
          </p:cNvPr>
          <p:cNvSpPr txBox="1"/>
          <p:nvPr/>
        </p:nvSpPr>
        <p:spPr>
          <a:xfrm>
            <a:off x="6136077" y="3830916"/>
            <a:ext cx="5765661" cy="276999"/>
          </a:xfrm>
          <a:prstGeom prst="rect">
            <a:avLst/>
          </a:prstGeom>
          <a:noFill/>
        </p:spPr>
        <p:txBody>
          <a:bodyPr wrap="square">
            <a:noAutofit/>
          </a:bodyPr>
          <a:lstStyle/>
          <a:p>
            <a:pPr algn="r" rtl="0"/>
            <a:r>
              <a:rPr lang="tr" sz="1200" b="0" i="1" u="none" strike="noStrike">
                <a:solidFill>
                  <a:srgbClr val="808080"/>
                </a:solidFill>
                <a:highlight>
                  <a:srgbClr val="000000">
                    <a:alpha val="0"/>
                  </a:srgbClr>
                </a:highlight>
                <a:latin typeface="Calibri"/>
              </a:rPr>
              <a:t>Görsel kaynağı: https://www.stm.info/en/info/universal-accessibility/inclusive-mobility</a:t>
            </a:r>
            <a:endParaRPr lang="lt-LT" sz="1200" i="1">
              <a:solidFill>
                <a:schemeClr val="bg1">
                  <a:lumMod val="50000"/>
                </a:schemeClr>
              </a:solidFill>
            </a:endParaRPr>
          </a:p>
        </p:txBody>
      </p:sp>
      <p:pic>
        <p:nvPicPr>
          <p:cNvPr id="6146" name="Picture 2">
            <a:extLst>
              <a:ext uri="{FF2B5EF4-FFF2-40B4-BE49-F238E27FC236}">
                <a16:creationId xmlns:a16="http://schemas.microsoft.com/office/drawing/2014/main" id="{A156832C-EAE2-1A04-16C8-8308912E41DD}"/>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426339" y="2142118"/>
            <a:ext cx="5765661" cy="16712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088799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920CA804-A6B8-B226-8DD3-FCCB78510E39}"/>
              </a:ext>
            </a:extLst>
          </p:cNvPr>
          <p:cNvSpPr>
            <a:spLocks noGrp="1"/>
          </p:cNvSpPr>
          <p:nvPr>
            <p:ph type="title"/>
          </p:nvPr>
        </p:nvSpPr>
        <p:spPr>
          <a:xfrm>
            <a:off x="600457" y="655272"/>
            <a:ext cx="10860023" cy="1426464"/>
          </a:xfrm>
        </p:spPr>
        <p:txBody>
          <a:bodyPr>
            <a:noAutofit/>
          </a:bodyPr>
          <a:lstStyle/>
          <a:p>
            <a:pPr rtl="0">
              <a:tabLst>
                <a:tab pos="5922963" algn="l"/>
                <a:tab pos="8788400" algn="l"/>
              </a:tabLst>
            </a:pPr>
            <a:r>
              <a:rPr lang="tr" sz="3200" b="1" i="0" u="none" strike="noStrike">
                <a:highlight>
                  <a:srgbClr val="000000">
                    <a:alpha val="0"/>
                  </a:srgbClr>
                </a:highlight>
                <a:latin typeface="Calibri Light"/>
              </a:rPr>
              <a:t>Yeşil kent</a:t>
            </a:r>
            <a:br>
              <a:rPr lang="tr" sz="3200" b="1" i="0" u="none" strike="noStrike">
                <a:highlight>
                  <a:srgbClr val="000000">
                    <a:alpha val="0"/>
                  </a:srgbClr>
                </a:highlight>
                <a:latin typeface="Calibri Light"/>
              </a:rPr>
            </a:br>
            <a:r>
              <a:rPr lang="tr" sz="1400" b="1" i="0" u="none" strike="noStrike">
                <a:highlight>
                  <a:srgbClr val="000000">
                    <a:alpha val="0"/>
                  </a:srgbClr>
                </a:highlight>
                <a:latin typeface="Calibri Light"/>
              </a:rPr>
              <a:t>ve hareketlilik</a:t>
            </a:r>
            <a:endParaRPr lang="en-US" sz="1600" b="1"/>
          </a:p>
        </p:txBody>
      </p:sp>
      <p:sp>
        <p:nvSpPr>
          <p:cNvPr id="13" name="Slide Number Placeholder 1">
            <a:extLst>
              <a:ext uri="{FF2B5EF4-FFF2-40B4-BE49-F238E27FC236}">
                <a16:creationId xmlns:a16="http://schemas.microsoft.com/office/drawing/2014/main" id="{49B90477-7436-FF5B-E388-5CA2111BF3C6}"/>
              </a:ext>
            </a:extLst>
          </p:cNvPr>
          <p:cNvSpPr>
            <a:spLocks noGrp="1"/>
          </p:cNvSpPr>
          <p:nvPr>
            <p:ph type="sldNum" sz="quarter" idx="12"/>
          </p:nvPr>
        </p:nvSpPr>
        <p:spPr>
          <a:xfrm>
            <a:off x="11618259" y="6411412"/>
            <a:ext cx="421343" cy="365125"/>
          </a:xfrm>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highlight>
                  <a:srgbClr val="000000">
                    <a:alpha val="0"/>
                  </a:srgbClr>
                </a:highlight>
                <a:uLnTx/>
                <a:uFillTx/>
                <a:latin typeface="Calibri"/>
                <a:ea typeface="+mn-ea"/>
                <a:cs typeface="+mn-cs"/>
              </a:rPr>
              <a:t>8</a:t>
            </a: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8" name="Table 2">
            <a:extLst>
              <a:ext uri="{FF2B5EF4-FFF2-40B4-BE49-F238E27FC236}">
                <a16:creationId xmlns:a16="http://schemas.microsoft.com/office/drawing/2014/main" id="{2165BC07-1FD6-35EE-2195-161A7E27534B}"/>
              </a:ext>
            </a:extLst>
          </p:cNvPr>
          <p:cNvGraphicFramePr>
            <a:graphicFrameLocks noGrp="1"/>
          </p:cNvGraphicFramePr>
          <p:nvPr>
            <p:extLst>
              <p:ext uri="{D42A27DB-BD31-4B8C-83A1-F6EECF244321}">
                <p14:modId xmlns:p14="http://schemas.microsoft.com/office/powerpoint/2010/main" val="1067024470"/>
              </p:ext>
            </p:extLst>
          </p:nvPr>
        </p:nvGraphicFramePr>
        <p:xfrm>
          <a:off x="600458" y="1979603"/>
          <a:ext cx="6257542" cy="1810077"/>
        </p:xfrm>
        <a:graphic>
          <a:graphicData uri="http://schemas.openxmlformats.org/drawingml/2006/table">
            <a:tbl>
              <a:tblPr firstRow="1" bandRow="1">
                <a:tableStyleId>{5C22544A-7EE6-4342-B048-85BDC9FD1C3A}</a:tableStyleId>
              </a:tblPr>
              <a:tblGrid>
                <a:gridCol w="6257542">
                  <a:extLst>
                    <a:ext uri="{9D8B030D-6E8A-4147-A177-3AD203B41FA5}">
                      <a16:colId xmlns:a16="http://schemas.microsoft.com/office/drawing/2014/main" val="2034179391"/>
                    </a:ext>
                  </a:extLst>
                </a:gridCol>
              </a:tblGrid>
              <a:tr h="712797">
                <a:tc>
                  <a:txBody>
                    <a:bodyPr/>
                    <a:lstStyle/>
                    <a:p>
                      <a:endParaRPr lang="en-US"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95785216"/>
                  </a:ext>
                </a:extLst>
              </a:tr>
              <a:tr h="1097280">
                <a:tc>
                  <a:txBody>
                    <a:bodyPr/>
                    <a:lstStyle/>
                    <a:p>
                      <a:pPr marL="0" indent="0" algn="just" defTabSz="914400" rtl="0" eaLnBrk="1" latinLnBrk="0" hangingPunct="1">
                        <a:spcAft>
                          <a:spcPts val="800"/>
                        </a:spcAft>
                        <a:buFont typeface="Arial" panose="020B0604020202020204" pitchFamily="34" charset="0"/>
                        <a:buNone/>
                        <a:tabLst>
                          <a:tab pos="4664075" algn="l"/>
                        </a:tabLst>
                      </a:pPr>
                      <a:r>
                        <a:rPr lang="tr" sz="1500" b="0" i="0" u="none" strike="noStrike" kern="1200" noProof="0">
                          <a:solidFill>
                            <a:srgbClr val="000000"/>
                          </a:solidFill>
                          <a:highlight>
                            <a:srgbClr val="000000">
                              <a:alpha val="0"/>
                            </a:srgbClr>
                          </a:highlight>
                          <a:latin typeface="Calibri"/>
                          <a:ea typeface="+mn-ea"/>
                          <a:cs typeface="+mn-cs"/>
                        </a:rPr>
                        <a:t>Güvenli, kapsayıcı, erişilebilir, yeşil ve kaliteli kamusal alanlar geliştiren bir kenttir. Doğal çevrenin korunup geliştirilmesini güçlendirir ve pekiştirir; ayrıca </a:t>
                      </a:r>
                      <a:r>
                        <a:rPr lang="tr" sz="1500" b="1" i="0" u="none" strike="noStrike" kern="1200" noProof="0">
                          <a:solidFill>
                            <a:srgbClr val="000000"/>
                          </a:solidFill>
                          <a:highlight>
                            <a:srgbClr val="000000">
                              <a:alpha val="0"/>
                            </a:srgbClr>
                          </a:highlight>
                          <a:latin typeface="Calibri"/>
                          <a:ea typeface="+mn-ea"/>
                          <a:cs typeface="+mn-cs"/>
                        </a:rPr>
                        <a:t>insanların alanlara yürüyerek erişmelerine ve doğal kamusal alanları rekreasyon ve aktif eğlence faaliyetleri için kullanmalarına olanak sağlar</a:t>
                      </a:r>
                      <a:r>
                        <a:rPr lang="tr" sz="1500" b="0" i="0" u="none" strike="noStrike" kern="1200" noProof="0">
                          <a:solidFill>
                            <a:srgbClr val="000000"/>
                          </a:solidFill>
                          <a:highlight>
                            <a:srgbClr val="000000">
                              <a:alpha val="0"/>
                            </a:srgbClr>
                          </a:highlight>
                          <a:latin typeface="Calibri"/>
                          <a:ea typeface="+mn-ea"/>
                          <a:cs typeface="+mn-cs"/>
                        </a:rPr>
                        <a:t>.</a:t>
                      </a:r>
                      <a:endParaRPr lang="en-US" sz="1500" kern="1200" noProof="0">
                        <a:solidFill>
                          <a:schemeClr val="dk1"/>
                        </a:solidFill>
                        <a:highlight>
                          <a:srgbClr val="FFFF00"/>
                        </a:highlight>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10482356"/>
                  </a:ext>
                </a:extLst>
              </a:tr>
            </a:tbl>
          </a:graphicData>
        </a:graphic>
      </p:graphicFrame>
      <p:grpSp>
        <p:nvGrpSpPr>
          <p:cNvPr id="15" name="Group 14">
            <a:extLst>
              <a:ext uri="{FF2B5EF4-FFF2-40B4-BE49-F238E27FC236}">
                <a16:creationId xmlns:a16="http://schemas.microsoft.com/office/drawing/2014/main" id="{CBE4084B-2C13-BCEC-BF0B-7E95F5920B00}"/>
              </a:ext>
            </a:extLst>
          </p:cNvPr>
          <p:cNvGrpSpPr/>
          <p:nvPr/>
        </p:nvGrpSpPr>
        <p:grpSpPr>
          <a:xfrm>
            <a:off x="726756" y="2018665"/>
            <a:ext cx="2697164" cy="646331"/>
            <a:chOff x="700641" y="2493699"/>
            <a:chExt cx="2697164" cy="646331"/>
          </a:xfrm>
        </p:grpSpPr>
        <p:cxnSp>
          <p:nvCxnSpPr>
            <p:cNvPr id="16" name="Straight Connector 15">
              <a:extLst>
                <a:ext uri="{FF2B5EF4-FFF2-40B4-BE49-F238E27FC236}">
                  <a16:creationId xmlns:a16="http://schemas.microsoft.com/office/drawing/2014/main" id="{C2A3B311-501A-065A-D955-08CAF32B62EF}"/>
                </a:ext>
              </a:extLst>
            </p:cNvPr>
            <p:cNvCxnSpPr/>
            <p:nvPr/>
          </p:nvCxnSpPr>
          <p:spPr>
            <a:xfrm flipH="1">
              <a:off x="700641" y="2559418"/>
              <a:ext cx="0" cy="514894"/>
            </a:xfrm>
            <a:prstGeom prst="line">
              <a:avLst/>
            </a:prstGeom>
            <a:ln w="38100">
              <a:solidFill>
                <a:srgbClr val="75B549"/>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3862D16-C4C1-ED1D-5BF2-F48479697FAC}"/>
                </a:ext>
              </a:extLst>
            </p:cNvPr>
            <p:cNvSpPr txBox="1"/>
            <p:nvPr/>
          </p:nvSpPr>
          <p:spPr>
            <a:xfrm>
              <a:off x="812400" y="2493699"/>
              <a:ext cx="2585405" cy="646331"/>
            </a:xfrm>
            <a:prstGeom prst="rect">
              <a:avLst/>
            </a:prstGeom>
            <a:noFill/>
            <a:ln>
              <a:noFill/>
            </a:ln>
          </p:spPr>
          <p:txBody>
            <a:bodyPr wrap="square" rtlCol="0">
              <a:noAutofit/>
            </a:bodyPr>
            <a:lstStyle/>
            <a:p>
              <a:pPr rtl="0"/>
              <a:r>
                <a:rPr lang="tr" sz="1800" b="1" i="0" u="none" strike="noStrike">
                  <a:solidFill>
                    <a:srgbClr val="75B549"/>
                  </a:solidFill>
                  <a:highlight>
                    <a:srgbClr val="000000">
                      <a:alpha val="0"/>
                    </a:srgbClr>
                  </a:highlight>
                  <a:latin typeface="Calibri"/>
                </a:rPr>
                <a:t>Yeşil kent ile ne kastediliyor?</a:t>
              </a:r>
            </a:p>
          </p:txBody>
        </p:sp>
      </p:grpSp>
      <p:grpSp>
        <p:nvGrpSpPr>
          <p:cNvPr id="18" name="Group 17">
            <a:extLst>
              <a:ext uri="{FF2B5EF4-FFF2-40B4-BE49-F238E27FC236}">
                <a16:creationId xmlns:a16="http://schemas.microsoft.com/office/drawing/2014/main" id="{0BCE739C-7DDD-2E2F-514E-93AB982557F0}"/>
              </a:ext>
            </a:extLst>
          </p:cNvPr>
          <p:cNvGrpSpPr/>
          <p:nvPr/>
        </p:nvGrpSpPr>
        <p:grpSpPr>
          <a:xfrm>
            <a:off x="726756" y="4042196"/>
            <a:ext cx="2177698" cy="646331"/>
            <a:chOff x="700641" y="2493699"/>
            <a:chExt cx="2177698" cy="646331"/>
          </a:xfrm>
        </p:grpSpPr>
        <p:cxnSp>
          <p:nvCxnSpPr>
            <p:cNvPr id="19" name="Straight Connector 18">
              <a:extLst>
                <a:ext uri="{FF2B5EF4-FFF2-40B4-BE49-F238E27FC236}">
                  <a16:creationId xmlns:a16="http://schemas.microsoft.com/office/drawing/2014/main" id="{134A2E0E-5575-771F-DD6D-C4C280F025E3}"/>
                </a:ext>
              </a:extLst>
            </p:cNvPr>
            <p:cNvCxnSpPr/>
            <p:nvPr/>
          </p:nvCxnSpPr>
          <p:spPr>
            <a:xfrm flipH="1">
              <a:off x="700641" y="2559418"/>
              <a:ext cx="0" cy="514894"/>
            </a:xfrm>
            <a:prstGeom prst="line">
              <a:avLst/>
            </a:prstGeom>
            <a:ln w="38100">
              <a:solidFill>
                <a:srgbClr val="55C3CF"/>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0980D64-2A81-9320-F29D-460EDE8BF00D}"/>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55C3CF"/>
                  </a:solidFill>
                  <a:highlight>
                    <a:srgbClr val="000000">
                      <a:alpha val="0"/>
                    </a:srgbClr>
                  </a:highlight>
                  <a:latin typeface="Calibri"/>
                </a:rPr>
                <a:t>Hareketlilikle ilgili amaçlar/hedefler</a:t>
              </a:r>
              <a:endParaRPr lang="lt-LT" b="1">
                <a:solidFill>
                  <a:srgbClr val="55C3CF"/>
                </a:solidFill>
              </a:endParaRPr>
            </a:p>
          </p:txBody>
        </p:sp>
      </p:grpSp>
      <p:grpSp>
        <p:nvGrpSpPr>
          <p:cNvPr id="21" name="Group 20">
            <a:extLst>
              <a:ext uri="{FF2B5EF4-FFF2-40B4-BE49-F238E27FC236}">
                <a16:creationId xmlns:a16="http://schemas.microsoft.com/office/drawing/2014/main" id="{689F2409-F2FF-E69F-E805-65725E833427}"/>
              </a:ext>
            </a:extLst>
          </p:cNvPr>
          <p:cNvGrpSpPr/>
          <p:nvPr/>
        </p:nvGrpSpPr>
        <p:grpSpPr>
          <a:xfrm>
            <a:off x="4284062" y="4107915"/>
            <a:ext cx="2177698" cy="646331"/>
            <a:chOff x="700641" y="2493699"/>
            <a:chExt cx="2177698" cy="646331"/>
          </a:xfrm>
        </p:grpSpPr>
        <p:cxnSp>
          <p:nvCxnSpPr>
            <p:cNvPr id="22" name="Straight Connector 21">
              <a:extLst>
                <a:ext uri="{FF2B5EF4-FFF2-40B4-BE49-F238E27FC236}">
                  <a16:creationId xmlns:a16="http://schemas.microsoft.com/office/drawing/2014/main" id="{7BADCAF8-64CD-0167-7E67-154773F7AEBE}"/>
                </a:ext>
              </a:extLst>
            </p:cNvPr>
            <p:cNvCxnSpPr/>
            <p:nvPr/>
          </p:nvCxnSpPr>
          <p:spPr>
            <a:xfrm flipH="1">
              <a:off x="700641" y="2559418"/>
              <a:ext cx="0" cy="514894"/>
            </a:xfrm>
            <a:prstGeom prst="line">
              <a:avLst/>
            </a:prstGeom>
            <a:ln w="38100">
              <a:solidFill>
                <a:srgbClr val="D4972A"/>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9A2B44B-5B5E-7AD1-0133-72C32E764930}"/>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D4972A"/>
                  </a:solidFill>
                  <a:highlight>
                    <a:srgbClr val="000000">
                      <a:alpha val="0"/>
                    </a:srgbClr>
                  </a:highlight>
                  <a:latin typeface="Calibri"/>
                </a:rPr>
                <a:t>Hareketlilikle ilgili göstergeler</a:t>
              </a:r>
              <a:endParaRPr lang="lt-LT" b="1">
                <a:solidFill>
                  <a:srgbClr val="D4972A"/>
                </a:solidFill>
              </a:endParaRPr>
            </a:p>
          </p:txBody>
        </p:sp>
      </p:grpSp>
      <p:graphicFrame>
        <p:nvGraphicFramePr>
          <p:cNvPr id="24" name="Table 2">
            <a:extLst>
              <a:ext uri="{FF2B5EF4-FFF2-40B4-BE49-F238E27FC236}">
                <a16:creationId xmlns:a16="http://schemas.microsoft.com/office/drawing/2014/main" id="{2F67B4C7-5481-9DFB-E612-CF82A0549A27}"/>
              </a:ext>
            </a:extLst>
          </p:cNvPr>
          <p:cNvGraphicFramePr>
            <a:graphicFrameLocks noGrp="1"/>
          </p:cNvGraphicFramePr>
          <p:nvPr>
            <p:extLst>
              <p:ext uri="{D42A27DB-BD31-4B8C-83A1-F6EECF244321}">
                <p14:modId xmlns:p14="http://schemas.microsoft.com/office/powerpoint/2010/main" val="948876430"/>
              </p:ext>
            </p:extLst>
          </p:nvPr>
        </p:nvGraphicFramePr>
        <p:xfrm>
          <a:off x="600457" y="4431496"/>
          <a:ext cx="11337543" cy="1757680"/>
        </p:xfrm>
        <a:graphic>
          <a:graphicData uri="http://schemas.openxmlformats.org/drawingml/2006/table">
            <a:tbl>
              <a:tblPr firstRow="1" bandRow="1">
                <a:tableStyleId>{5C22544A-7EE6-4342-B048-85BDC9FD1C3A}</a:tableStyleId>
              </a:tblPr>
              <a:tblGrid>
                <a:gridCol w="3565143">
                  <a:extLst>
                    <a:ext uri="{9D8B030D-6E8A-4147-A177-3AD203B41FA5}">
                      <a16:colId xmlns:a16="http://schemas.microsoft.com/office/drawing/2014/main" val="2034179391"/>
                    </a:ext>
                  </a:extLst>
                </a:gridCol>
                <a:gridCol w="7772400">
                  <a:extLst>
                    <a:ext uri="{9D8B030D-6E8A-4147-A177-3AD203B41FA5}">
                      <a16:colId xmlns:a16="http://schemas.microsoft.com/office/drawing/2014/main" val="1494058946"/>
                    </a:ext>
                  </a:extLst>
                </a:gridCol>
              </a:tblGrid>
              <a:tr h="0">
                <a:tc>
                  <a:txBody>
                    <a:bodyPr/>
                    <a:lstStyle/>
                    <a:p>
                      <a:pPr marL="0" indent="0" algn="just" defTabSz="914400" rtl="0" eaLnBrk="1" latinLnBrk="0" hangingPunct="1">
                        <a:spcAft>
                          <a:spcPts val="800"/>
                        </a:spcAft>
                        <a:buFont typeface="Arial" panose="020B0604020202020204" pitchFamily="34" charset="0"/>
                        <a:buNone/>
                        <a:tabLst>
                          <a:tab pos="4664075" algn="l"/>
                        </a:tabLst>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0" indent="0" algn="l" defTabSz="914400" rtl="0" eaLnBrk="1" latinLnBrk="0" hangingPunct="1">
                        <a:spcAft>
                          <a:spcPts val="800"/>
                        </a:spcAft>
                        <a:buFont typeface="Arial" panose="020B0604020202020204" pitchFamily="34" charset="0"/>
                        <a:buNone/>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62029371"/>
                  </a:ext>
                </a:extLst>
              </a:tr>
              <a:tr h="1179742">
                <a:tc>
                  <a:txBody>
                    <a:bodyPr/>
                    <a:lstStyle/>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Erişilebilir kamusal ve yeşil alanlar</a:t>
                      </a:r>
                    </a:p>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Hava kalitesi/Düşük emisyon bölgeleri</a:t>
                      </a:r>
                    </a:p>
                    <a:p>
                      <a:pPr marL="285750" indent="-285750" algn="l" defTabSz="914400" rtl="0" eaLnBrk="1" latinLnBrk="0" hangingPunct="1">
                        <a:spcAft>
                          <a:spcPts val="8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Elektrikli hareketlilik</a:t>
                      </a: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285750" indent="-285750" algn="l" defTabSz="914400" rtl="0" eaLnBrk="1" latinLnBrk="0" hangingPunct="1">
                        <a:spcAft>
                          <a:spcPts val="400"/>
                        </a:spcAft>
                        <a:buFont typeface="Arial" panose="020B0604020202020204" pitchFamily="34" charset="0"/>
                        <a:buChar char="•"/>
                      </a:pPr>
                      <a:r>
                        <a:rPr lang="tr" sz="1500" b="0" i="0" u="none" strike="noStrike" kern="1200" noProof="0">
                          <a:solidFill>
                            <a:srgbClr val="000000"/>
                          </a:solidFill>
                          <a:highlight>
                            <a:srgbClr val="000000">
                              <a:alpha val="0"/>
                            </a:srgbClr>
                          </a:highlight>
                          <a:latin typeface="Calibri"/>
                          <a:ea typeface="+mn-ea"/>
                          <a:cs typeface="+mn-cs"/>
                        </a:rPr>
                        <a:t>Kamusal alanlara ve yeşil altyapıya maksimum mesafe</a:t>
                      </a: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Kirlilik seviyeleri (eğitim, sağlık tesislerinin çevresi, kamusal alanlar, yerleşim alanları vb.)</a:t>
                      </a: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Ulaşım filosundaki elektrikli araçların yüzdesi, elektrikli bisikletlerin ulaşılabilirliği ve kullanımı</a:t>
                      </a: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endParaRPr lang="en-GB" sz="1500" kern="1200" noProof="0">
                        <a:solidFill>
                          <a:schemeClr val="dk1"/>
                        </a:solidFill>
                        <a:latin typeface="+mn-lt"/>
                        <a:ea typeface="+mn-ea"/>
                        <a:cs typeface="+mn-cs"/>
                      </a:endParaRPr>
                    </a:p>
                    <a:p>
                      <a:pPr marL="285750" indent="-285750" algn="l" defTabSz="914400" rtl="0" eaLnBrk="1" latinLnBrk="0" hangingPunct="1">
                        <a:spcAft>
                          <a:spcPts val="400"/>
                        </a:spcAft>
                        <a:buFont typeface="Arial" panose="020B0604020202020204" pitchFamily="34" charset="0"/>
                        <a:buChar char="•"/>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15179949"/>
                  </a:ext>
                </a:extLst>
              </a:tr>
            </a:tbl>
          </a:graphicData>
        </a:graphic>
      </p:graphicFrame>
      <p:pic>
        <p:nvPicPr>
          <p:cNvPr id="3" name="Picture 2">
            <a:extLst>
              <a:ext uri="{FF2B5EF4-FFF2-40B4-BE49-F238E27FC236}">
                <a16:creationId xmlns:a16="http://schemas.microsoft.com/office/drawing/2014/main" id="{1F433193-78EB-171F-1E21-B47B5A62F3A8}"/>
              </a:ext>
            </a:extLst>
          </p:cNvPr>
          <p:cNvPicPr>
            <a:picLocks noChangeAspect="1"/>
          </p:cNvPicPr>
          <p:nvPr/>
        </p:nvPicPr>
        <p:blipFill>
          <a:blip r:embed="rId4"/>
          <a:stretch>
            <a:fillRect/>
          </a:stretch>
        </p:blipFill>
        <p:spPr>
          <a:xfrm>
            <a:off x="6823845" y="965248"/>
            <a:ext cx="5318817" cy="3076948"/>
          </a:xfrm>
          <a:prstGeom prst="rect">
            <a:avLst/>
          </a:prstGeom>
        </p:spPr>
      </p:pic>
    </p:spTree>
    <p:extLst>
      <p:ext uri="{BB962C8B-B14F-4D97-AF65-F5344CB8AC3E}">
        <p14:creationId xmlns:p14="http://schemas.microsoft.com/office/powerpoint/2010/main" val="339594768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920CA804-A6B8-B226-8DD3-FCCB78510E39}"/>
              </a:ext>
            </a:extLst>
          </p:cNvPr>
          <p:cNvSpPr>
            <a:spLocks noGrp="1"/>
          </p:cNvSpPr>
          <p:nvPr>
            <p:ph type="title"/>
          </p:nvPr>
        </p:nvSpPr>
        <p:spPr>
          <a:xfrm>
            <a:off x="600457" y="655272"/>
            <a:ext cx="10860023" cy="1426464"/>
          </a:xfrm>
        </p:spPr>
        <p:txBody>
          <a:bodyPr>
            <a:noAutofit/>
          </a:bodyPr>
          <a:lstStyle/>
          <a:p>
            <a:pPr rtl="0">
              <a:tabLst>
                <a:tab pos="5922963" algn="l"/>
                <a:tab pos="8788400" algn="l"/>
              </a:tabLst>
            </a:pPr>
            <a:r>
              <a:rPr lang="tr" sz="3200" b="1" i="0" u="none" strike="noStrike">
                <a:highlight>
                  <a:srgbClr val="000000">
                    <a:alpha val="0"/>
                  </a:srgbClr>
                </a:highlight>
                <a:latin typeface="Calibri Light"/>
              </a:rPr>
              <a:t>Sağlıklı kent</a:t>
            </a:r>
            <a:br>
              <a:rPr lang="tr" sz="3200" b="1" i="0" u="none" strike="noStrike">
                <a:highlight>
                  <a:srgbClr val="000000">
                    <a:alpha val="0"/>
                  </a:srgbClr>
                </a:highlight>
                <a:latin typeface="Calibri Light"/>
              </a:rPr>
            </a:br>
            <a:r>
              <a:rPr lang="tr" sz="1400" b="1" i="0" u="none" strike="noStrike">
                <a:highlight>
                  <a:srgbClr val="000000">
                    <a:alpha val="0"/>
                  </a:srgbClr>
                </a:highlight>
                <a:latin typeface="Calibri Light"/>
              </a:rPr>
              <a:t>ve hareketlilik</a:t>
            </a:r>
            <a:endParaRPr lang="en-US" sz="1600" b="1"/>
          </a:p>
        </p:txBody>
      </p:sp>
      <p:sp>
        <p:nvSpPr>
          <p:cNvPr id="13" name="Slide Number Placeholder 1">
            <a:extLst>
              <a:ext uri="{FF2B5EF4-FFF2-40B4-BE49-F238E27FC236}">
                <a16:creationId xmlns:a16="http://schemas.microsoft.com/office/drawing/2014/main" id="{49B90477-7436-FF5B-E388-5CA2111BF3C6}"/>
              </a:ext>
            </a:extLst>
          </p:cNvPr>
          <p:cNvSpPr>
            <a:spLocks noGrp="1"/>
          </p:cNvSpPr>
          <p:nvPr>
            <p:ph type="sldNum" sz="quarter" idx="12"/>
          </p:nvPr>
        </p:nvSpPr>
        <p:spPr>
          <a:xfrm>
            <a:off x="11618259" y="6411412"/>
            <a:ext cx="421343" cy="365125"/>
          </a:xfrm>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highlight>
                  <a:srgbClr val="000000">
                    <a:alpha val="0"/>
                  </a:srgbClr>
                </a:highlight>
                <a:uLnTx/>
                <a:uFillTx/>
                <a:latin typeface="Calibri"/>
                <a:ea typeface="+mn-ea"/>
                <a:cs typeface="+mn-cs"/>
              </a:rPr>
              <a:t>9</a:t>
            </a: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8" name="Table 2">
            <a:extLst>
              <a:ext uri="{FF2B5EF4-FFF2-40B4-BE49-F238E27FC236}">
                <a16:creationId xmlns:a16="http://schemas.microsoft.com/office/drawing/2014/main" id="{2165BC07-1FD6-35EE-2195-161A7E27534B}"/>
              </a:ext>
            </a:extLst>
          </p:cNvPr>
          <p:cNvGraphicFramePr>
            <a:graphicFrameLocks noGrp="1"/>
          </p:cNvGraphicFramePr>
          <p:nvPr>
            <p:extLst>
              <p:ext uri="{D42A27DB-BD31-4B8C-83A1-F6EECF244321}">
                <p14:modId xmlns:p14="http://schemas.microsoft.com/office/powerpoint/2010/main" val="3580012802"/>
              </p:ext>
            </p:extLst>
          </p:nvPr>
        </p:nvGraphicFramePr>
        <p:xfrm>
          <a:off x="600458" y="1979603"/>
          <a:ext cx="7328696" cy="1947237"/>
        </p:xfrm>
        <a:graphic>
          <a:graphicData uri="http://schemas.openxmlformats.org/drawingml/2006/table">
            <a:tbl>
              <a:tblPr firstRow="1" bandRow="1">
                <a:tableStyleId>{5C22544A-7EE6-4342-B048-85BDC9FD1C3A}</a:tableStyleId>
              </a:tblPr>
              <a:tblGrid>
                <a:gridCol w="7328696">
                  <a:extLst>
                    <a:ext uri="{9D8B030D-6E8A-4147-A177-3AD203B41FA5}">
                      <a16:colId xmlns:a16="http://schemas.microsoft.com/office/drawing/2014/main" val="2034179391"/>
                    </a:ext>
                  </a:extLst>
                </a:gridCol>
              </a:tblGrid>
              <a:tr h="712797">
                <a:tc>
                  <a:txBody>
                    <a:bodyPr/>
                    <a:lstStyle/>
                    <a:p>
                      <a:endParaRPr lang="en-US" noProof="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95785216"/>
                  </a:ext>
                </a:extLst>
              </a:tr>
              <a:tr h="1097280">
                <a:tc>
                  <a:txBody>
                    <a:bodyPr/>
                    <a:lstStyle/>
                    <a:p>
                      <a:pPr marL="0" indent="0" algn="just" defTabSz="914400" rtl="0" eaLnBrk="1" latinLnBrk="0" hangingPunct="1">
                        <a:spcAft>
                          <a:spcPts val="800"/>
                        </a:spcAft>
                        <a:buFont typeface="Arial" panose="020B0604020202020204" pitchFamily="34" charset="0"/>
                        <a:buNone/>
                        <a:tabLst>
                          <a:tab pos="4664075" algn="l"/>
                        </a:tabLst>
                      </a:pPr>
                      <a:r>
                        <a:rPr lang="tr" sz="1500" b="1" i="0" u="none" strike="noStrike" kern="1200" noProof="0" dirty="0">
                          <a:solidFill>
                            <a:srgbClr val="000000"/>
                          </a:solidFill>
                          <a:highlight>
                            <a:srgbClr val="000000">
                              <a:alpha val="0"/>
                            </a:srgbClr>
                          </a:highlight>
                          <a:latin typeface="Calibri"/>
                          <a:ea typeface="+mn-ea"/>
                          <a:cs typeface="+mn-cs"/>
                        </a:rPr>
                        <a:t>Sağlıklı bir kent, sürdürülebilir ve insan merkezli ulaşım sistemleri yoluyla sakinlerinin özellikle iyi olma haline ve sağlığına öncelik veren bir kenti ifade eder.</a:t>
                      </a:r>
                      <a:r>
                        <a:rPr lang="tr" sz="1500" b="0" i="0" u="none" strike="noStrike" kern="1200" noProof="0" dirty="0">
                          <a:solidFill>
                            <a:srgbClr val="000000"/>
                          </a:solidFill>
                          <a:highlight>
                            <a:srgbClr val="000000">
                              <a:alpha val="0"/>
                            </a:srgbClr>
                          </a:highlight>
                          <a:latin typeface="Calibri"/>
                          <a:ea typeface="+mn-ea"/>
                          <a:cs typeface="+mn-cs"/>
                        </a:rPr>
                        <a:t> </a:t>
                      </a:r>
                      <a:r>
                        <a:rPr lang="tr" sz="1500" b="1" i="0" u="none" strike="noStrike" kern="1200" noProof="0" dirty="0">
                          <a:solidFill>
                            <a:srgbClr val="000000"/>
                          </a:solidFill>
                          <a:highlight>
                            <a:srgbClr val="000000">
                              <a:alpha val="0"/>
                            </a:srgbClr>
                          </a:highlight>
                          <a:latin typeface="Calibri"/>
                          <a:ea typeface="+mn-ea"/>
                          <a:cs typeface="+mn-cs"/>
                        </a:rPr>
                        <a:t>Fiziksel aktiviteyi teşvik eden, kirliliği azaltan, güvenliği artıran ve genel yaşam kalitesini iyileştiren bir ortam yaratmaya çabalayarak kentsel hareketlilik ve halk sağlığı arasındaki hayati bağlantıya </a:t>
                      </a:r>
                      <a:r>
                        <a:rPr lang="tr" sz="1500" b="0" i="0" u="none" strike="noStrike" kern="1200" noProof="0" dirty="0">
                          <a:solidFill>
                            <a:srgbClr val="000000"/>
                          </a:solidFill>
                          <a:highlight>
                            <a:srgbClr val="000000">
                              <a:alpha val="0"/>
                            </a:srgbClr>
                          </a:highlight>
                          <a:latin typeface="Calibri"/>
                          <a:ea typeface="+mn-ea"/>
                          <a:cs typeface="+mn-cs"/>
                        </a:rPr>
                        <a:t>dikkat çeker.</a:t>
                      </a:r>
                      <a:endParaRPr lang="en-US" sz="1500" b="0" kern="1200" noProof="0" dirty="0">
                        <a:solidFill>
                          <a:schemeClr val="dk1"/>
                        </a:solidFill>
                        <a:highlight>
                          <a:srgbClr val="FFFF00"/>
                        </a:highlight>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10482356"/>
                  </a:ext>
                </a:extLst>
              </a:tr>
            </a:tbl>
          </a:graphicData>
        </a:graphic>
      </p:graphicFrame>
      <p:grpSp>
        <p:nvGrpSpPr>
          <p:cNvPr id="15" name="Group 14">
            <a:extLst>
              <a:ext uri="{FF2B5EF4-FFF2-40B4-BE49-F238E27FC236}">
                <a16:creationId xmlns:a16="http://schemas.microsoft.com/office/drawing/2014/main" id="{CBE4084B-2C13-BCEC-BF0B-7E95F5920B00}"/>
              </a:ext>
            </a:extLst>
          </p:cNvPr>
          <p:cNvGrpSpPr/>
          <p:nvPr/>
        </p:nvGrpSpPr>
        <p:grpSpPr>
          <a:xfrm>
            <a:off x="726756" y="2018665"/>
            <a:ext cx="2473644" cy="646331"/>
            <a:chOff x="700641" y="2493699"/>
            <a:chExt cx="2473644" cy="646331"/>
          </a:xfrm>
        </p:grpSpPr>
        <p:cxnSp>
          <p:nvCxnSpPr>
            <p:cNvPr id="16" name="Straight Connector 15">
              <a:extLst>
                <a:ext uri="{FF2B5EF4-FFF2-40B4-BE49-F238E27FC236}">
                  <a16:creationId xmlns:a16="http://schemas.microsoft.com/office/drawing/2014/main" id="{C2A3B311-501A-065A-D955-08CAF32B62EF}"/>
                </a:ext>
              </a:extLst>
            </p:cNvPr>
            <p:cNvCxnSpPr/>
            <p:nvPr/>
          </p:nvCxnSpPr>
          <p:spPr>
            <a:xfrm flipH="1">
              <a:off x="700641" y="2559418"/>
              <a:ext cx="0" cy="514894"/>
            </a:xfrm>
            <a:prstGeom prst="line">
              <a:avLst/>
            </a:prstGeom>
            <a:ln w="38100">
              <a:solidFill>
                <a:srgbClr val="75B549"/>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3862D16-C4C1-ED1D-5BF2-F48479697FAC}"/>
                </a:ext>
              </a:extLst>
            </p:cNvPr>
            <p:cNvSpPr txBox="1"/>
            <p:nvPr/>
          </p:nvSpPr>
          <p:spPr>
            <a:xfrm>
              <a:off x="812401" y="2493699"/>
              <a:ext cx="2361884" cy="646331"/>
            </a:xfrm>
            <a:prstGeom prst="rect">
              <a:avLst/>
            </a:prstGeom>
            <a:noFill/>
            <a:ln>
              <a:noFill/>
            </a:ln>
          </p:spPr>
          <p:txBody>
            <a:bodyPr wrap="square" rtlCol="0">
              <a:noAutofit/>
            </a:bodyPr>
            <a:lstStyle/>
            <a:p>
              <a:pPr rtl="0"/>
              <a:r>
                <a:rPr lang="tr" sz="1800" b="1" i="0" u="none" strike="noStrike">
                  <a:solidFill>
                    <a:srgbClr val="75B549"/>
                  </a:solidFill>
                  <a:highlight>
                    <a:srgbClr val="000000">
                      <a:alpha val="0"/>
                    </a:srgbClr>
                  </a:highlight>
                  <a:latin typeface="Calibri"/>
                </a:rPr>
                <a:t>Sağlıklı kent ile ne kastediliyor?</a:t>
              </a:r>
            </a:p>
          </p:txBody>
        </p:sp>
      </p:grpSp>
      <p:grpSp>
        <p:nvGrpSpPr>
          <p:cNvPr id="18" name="Group 17">
            <a:extLst>
              <a:ext uri="{FF2B5EF4-FFF2-40B4-BE49-F238E27FC236}">
                <a16:creationId xmlns:a16="http://schemas.microsoft.com/office/drawing/2014/main" id="{0BCE739C-7DDD-2E2F-514E-93AB982557F0}"/>
              </a:ext>
            </a:extLst>
          </p:cNvPr>
          <p:cNvGrpSpPr/>
          <p:nvPr/>
        </p:nvGrpSpPr>
        <p:grpSpPr>
          <a:xfrm>
            <a:off x="726756" y="4042196"/>
            <a:ext cx="2177698" cy="646331"/>
            <a:chOff x="700641" y="2493699"/>
            <a:chExt cx="2177698" cy="646331"/>
          </a:xfrm>
        </p:grpSpPr>
        <p:cxnSp>
          <p:nvCxnSpPr>
            <p:cNvPr id="19" name="Straight Connector 18">
              <a:extLst>
                <a:ext uri="{FF2B5EF4-FFF2-40B4-BE49-F238E27FC236}">
                  <a16:creationId xmlns:a16="http://schemas.microsoft.com/office/drawing/2014/main" id="{134A2E0E-5575-771F-DD6D-C4C280F025E3}"/>
                </a:ext>
              </a:extLst>
            </p:cNvPr>
            <p:cNvCxnSpPr/>
            <p:nvPr/>
          </p:nvCxnSpPr>
          <p:spPr>
            <a:xfrm flipH="1">
              <a:off x="700641" y="2559418"/>
              <a:ext cx="0" cy="514894"/>
            </a:xfrm>
            <a:prstGeom prst="line">
              <a:avLst/>
            </a:prstGeom>
            <a:ln w="38100">
              <a:solidFill>
                <a:srgbClr val="55C3CF"/>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E0980D64-2A81-9320-F29D-460EDE8BF00D}"/>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55C3CF"/>
                  </a:solidFill>
                  <a:highlight>
                    <a:srgbClr val="000000">
                      <a:alpha val="0"/>
                    </a:srgbClr>
                  </a:highlight>
                  <a:latin typeface="Calibri"/>
                </a:rPr>
                <a:t>Hareketlilikle ilgili amaçlar/hedefler</a:t>
              </a:r>
              <a:endParaRPr lang="lt-LT" b="1">
                <a:solidFill>
                  <a:srgbClr val="55C3CF"/>
                </a:solidFill>
              </a:endParaRPr>
            </a:p>
          </p:txBody>
        </p:sp>
      </p:grpSp>
      <p:grpSp>
        <p:nvGrpSpPr>
          <p:cNvPr id="21" name="Group 20">
            <a:extLst>
              <a:ext uri="{FF2B5EF4-FFF2-40B4-BE49-F238E27FC236}">
                <a16:creationId xmlns:a16="http://schemas.microsoft.com/office/drawing/2014/main" id="{689F2409-F2FF-E69F-E805-65725E833427}"/>
              </a:ext>
            </a:extLst>
          </p:cNvPr>
          <p:cNvGrpSpPr/>
          <p:nvPr/>
        </p:nvGrpSpPr>
        <p:grpSpPr>
          <a:xfrm>
            <a:off x="4284062" y="4107915"/>
            <a:ext cx="2177698" cy="646331"/>
            <a:chOff x="700641" y="2493699"/>
            <a:chExt cx="2177698" cy="646331"/>
          </a:xfrm>
        </p:grpSpPr>
        <p:cxnSp>
          <p:nvCxnSpPr>
            <p:cNvPr id="22" name="Straight Connector 21">
              <a:extLst>
                <a:ext uri="{FF2B5EF4-FFF2-40B4-BE49-F238E27FC236}">
                  <a16:creationId xmlns:a16="http://schemas.microsoft.com/office/drawing/2014/main" id="{7BADCAF8-64CD-0167-7E67-154773F7AEBE}"/>
                </a:ext>
              </a:extLst>
            </p:cNvPr>
            <p:cNvCxnSpPr/>
            <p:nvPr/>
          </p:nvCxnSpPr>
          <p:spPr>
            <a:xfrm flipH="1">
              <a:off x="700641" y="2559418"/>
              <a:ext cx="0" cy="514894"/>
            </a:xfrm>
            <a:prstGeom prst="line">
              <a:avLst/>
            </a:prstGeom>
            <a:ln w="38100">
              <a:solidFill>
                <a:srgbClr val="D4972A"/>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9A2B44B-5B5E-7AD1-0133-72C32E764930}"/>
                </a:ext>
              </a:extLst>
            </p:cNvPr>
            <p:cNvSpPr txBox="1"/>
            <p:nvPr/>
          </p:nvSpPr>
          <p:spPr>
            <a:xfrm>
              <a:off x="812400" y="2493699"/>
              <a:ext cx="2065939" cy="646331"/>
            </a:xfrm>
            <a:prstGeom prst="rect">
              <a:avLst/>
            </a:prstGeom>
            <a:noFill/>
            <a:ln>
              <a:noFill/>
            </a:ln>
          </p:spPr>
          <p:txBody>
            <a:bodyPr wrap="square" rtlCol="0">
              <a:noAutofit/>
            </a:bodyPr>
            <a:lstStyle/>
            <a:p>
              <a:pPr rtl="0"/>
              <a:r>
                <a:rPr lang="tr" sz="1800" b="1" i="0" u="none" strike="noStrike">
                  <a:solidFill>
                    <a:srgbClr val="D4972A"/>
                  </a:solidFill>
                  <a:highlight>
                    <a:srgbClr val="000000">
                      <a:alpha val="0"/>
                    </a:srgbClr>
                  </a:highlight>
                  <a:latin typeface="Calibri"/>
                </a:rPr>
                <a:t>Hareketlilikle ilgili göstergeler</a:t>
              </a:r>
              <a:endParaRPr lang="lt-LT" b="1">
                <a:solidFill>
                  <a:srgbClr val="D4972A"/>
                </a:solidFill>
              </a:endParaRPr>
            </a:p>
          </p:txBody>
        </p:sp>
      </p:grpSp>
      <p:graphicFrame>
        <p:nvGraphicFramePr>
          <p:cNvPr id="24" name="Table 2">
            <a:extLst>
              <a:ext uri="{FF2B5EF4-FFF2-40B4-BE49-F238E27FC236}">
                <a16:creationId xmlns:a16="http://schemas.microsoft.com/office/drawing/2014/main" id="{2F67B4C7-5481-9DFB-E612-CF82A0549A27}"/>
              </a:ext>
            </a:extLst>
          </p:cNvPr>
          <p:cNvGraphicFramePr>
            <a:graphicFrameLocks noGrp="1"/>
          </p:cNvGraphicFramePr>
          <p:nvPr>
            <p:extLst>
              <p:ext uri="{D42A27DB-BD31-4B8C-83A1-F6EECF244321}">
                <p14:modId xmlns:p14="http://schemas.microsoft.com/office/powerpoint/2010/main" val="1016989040"/>
              </p:ext>
            </p:extLst>
          </p:nvPr>
        </p:nvGraphicFramePr>
        <p:xfrm>
          <a:off x="600457" y="4426814"/>
          <a:ext cx="11337543" cy="1554480"/>
        </p:xfrm>
        <a:graphic>
          <a:graphicData uri="http://schemas.openxmlformats.org/drawingml/2006/table">
            <a:tbl>
              <a:tblPr firstRow="1" bandRow="1">
                <a:tableStyleId>{5C22544A-7EE6-4342-B048-85BDC9FD1C3A}</a:tableStyleId>
              </a:tblPr>
              <a:tblGrid>
                <a:gridCol w="3565143">
                  <a:extLst>
                    <a:ext uri="{9D8B030D-6E8A-4147-A177-3AD203B41FA5}">
                      <a16:colId xmlns:a16="http://schemas.microsoft.com/office/drawing/2014/main" val="2034179391"/>
                    </a:ext>
                  </a:extLst>
                </a:gridCol>
                <a:gridCol w="7772400">
                  <a:extLst>
                    <a:ext uri="{9D8B030D-6E8A-4147-A177-3AD203B41FA5}">
                      <a16:colId xmlns:a16="http://schemas.microsoft.com/office/drawing/2014/main" val="1494058946"/>
                    </a:ext>
                  </a:extLst>
                </a:gridCol>
              </a:tblGrid>
              <a:tr h="0">
                <a:tc>
                  <a:txBody>
                    <a:bodyPr/>
                    <a:lstStyle/>
                    <a:p>
                      <a:pPr marL="0" indent="0" algn="just" defTabSz="914400" rtl="0" eaLnBrk="1" latinLnBrk="0" hangingPunct="1">
                        <a:spcAft>
                          <a:spcPts val="800"/>
                        </a:spcAft>
                        <a:buFont typeface="Arial" panose="020B0604020202020204" pitchFamily="34" charset="0"/>
                        <a:buNone/>
                        <a:tabLst>
                          <a:tab pos="4664075" algn="l"/>
                        </a:tabLst>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0" indent="0" algn="l" defTabSz="914400" rtl="0" eaLnBrk="1" latinLnBrk="0" hangingPunct="1">
                        <a:spcAft>
                          <a:spcPts val="800"/>
                        </a:spcAft>
                        <a:buFont typeface="Arial" panose="020B0604020202020204" pitchFamily="34" charset="0"/>
                        <a:buNone/>
                      </a:pP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62029371"/>
                  </a:ext>
                </a:extLst>
              </a:tr>
              <a:tr h="1179742">
                <a:tc>
                  <a:txBody>
                    <a:bodyPr/>
                    <a:lstStyle/>
                    <a:p>
                      <a:pPr marL="285750" marR="0" lvl="0" indent="-285750" algn="l" defTabSz="914400" rtl="0" eaLnBrk="1" fontAlgn="auto" latinLnBrk="0" hangingPunct="1">
                        <a:lnSpc>
                          <a:spcPct val="100000"/>
                        </a:lnSpc>
                        <a:spcBef>
                          <a:spcPct val="0"/>
                        </a:spcBef>
                        <a:spcAft>
                          <a:spcPts val="6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Hava kalitesi/Düşük emisyon bölgeleri</a:t>
                      </a:r>
                    </a:p>
                    <a:p>
                      <a:pPr marL="285750" marR="0" lvl="0" indent="-285750" algn="l" defTabSz="914400" rtl="0" eaLnBrk="1" fontAlgn="auto" latinLnBrk="0" hangingPunct="1">
                        <a:lnSpc>
                          <a:spcPct val="100000"/>
                        </a:lnSpc>
                        <a:spcBef>
                          <a:spcPct val="0"/>
                        </a:spcBef>
                        <a:spcAft>
                          <a:spcPts val="6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Gürültü engelleme</a:t>
                      </a:r>
                      <a:endParaRPr lang="lt-LT" sz="1500" kern="1200" noProof="0">
                        <a:solidFill>
                          <a:schemeClr val="dk1"/>
                        </a:solidFill>
                        <a:latin typeface="+mn-lt"/>
                        <a:ea typeface="+mn-ea"/>
                        <a:cs typeface="+mn-cs"/>
                      </a:endParaRPr>
                    </a:p>
                    <a:p>
                      <a:pPr marL="285750" marR="0" lvl="0" indent="-285750" algn="l" defTabSz="914400" rtl="0" eaLnBrk="1" fontAlgn="auto" latinLnBrk="0" hangingPunct="1">
                        <a:lnSpc>
                          <a:spcPct val="100000"/>
                        </a:lnSpc>
                        <a:spcBef>
                          <a:spcPct val="0"/>
                        </a:spcBef>
                        <a:spcAft>
                          <a:spcPts val="6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Fiziksel aktivite</a:t>
                      </a:r>
                    </a:p>
                    <a:p>
                      <a:pPr marL="285750" marR="0" lvl="0" indent="-285750" algn="l" defTabSz="914400" rtl="0" eaLnBrk="1" fontAlgn="auto" latinLnBrk="0" hangingPunct="1">
                        <a:lnSpc>
                          <a:spcPct val="100000"/>
                        </a:lnSpc>
                        <a:spcBef>
                          <a:spcPct val="0"/>
                        </a:spcBef>
                        <a:spcAft>
                          <a:spcPts val="6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Güvenlik</a:t>
                      </a:r>
                      <a:endParaRPr lang="en-GB" sz="1500" kern="1200" noProof="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Kentsel ulaşımdan kaynaklanan aşırı kirlilik içinde yaşayan nüfusun payı</a:t>
                      </a: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Kentsel ulaşımdan kaynaklanan aşırı gürültü içinde yaşayan nüfusun payı</a:t>
                      </a:r>
                      <a:endParaRPr lang="lt-LT" sz="1500" kern="1200" noProof="0">
                        <a:solidFill>
                          <a:schemeClr val="dk1"/>
                        </a:solidFill>
                        <a:highlight>
                          <a:srgbClr val="FFFF00"/>
                        </a:highlight>
                        <a:latin typeface="+mn-lt"/>
                        <a:ea typeface="+mn-ea"/>
                        <a:cs typeface="+mn-cs"/>
                      </a:endParaRP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Günlük aktif ulaşım için harcanan ortalama süre</a:t>
                      </a:r>
                      <a:endParaRPr lang="lt-LT" sz="1500" kern="1200" noProof="0">
                        <a:solidFill>
                          <a:schemeClr val="dk1"/>
                        </a:solidFill>
                        <a:latin typeface="+mn-lt"/>
                        <a:ea typeface="+mn-ea"/>
                        <a:cs typeface="+mn-cs"/>
                      </a:endParaRPr>
                    </a:p>
                    <a:p>
                      <a:pPr marL="285750" marR="0" lvl="0" indent="-285750" algn="l" defTabSz="914400" rtl="0" eaLnBrk="1" fontAlgn="auto" latinLnBrk="0" hangingPunct="1">
                        <a:lnSpc>
                          <a:spcPct val="100000"/>
                        </a:lnSpc>
                        <a:spcBef>
                          <a:spcPct val="0"/>
                        </a:spcBef>
                        <a:spcAft>
                          <a:spcPts val="400"/>
                        </a:spcAft>
                        <a:buClrTx/>
                        <a:buSzTx/>
                        <a:buFont typeface="Arial" panose="020B0604020202020204" pitchFamily="34" charset="0"/>
                        <a:buChar char="•"/>
                        <a:defRPr/>
                      </a:pPr>
                      <a:r>
                        <a:rPr lang="tr" sz="1500" b="0" i="0" u="none" strike="noStrike" kern="1200" noProof="0">
                          <a:solidFill>
                            <a:srgbClr val="000000"/>
                          </a:solidFill>
                          <a:highlight>
                            <a:srgbClr val="000000">
                              <a:alpha val="0"/>
                            </a:srgbClr>
                          </a:highlight>
                          <a:latin typeface="Calibri"/>
                          <a:ea typeface="+mn-ea"/>
                          <a:cs typeface="+mn-cs"/>
                        </a:rPr>
                        <a:t>Trafikle ilgili yaralanma ve ölümlerin sayısı</a:t>
                      </a:r>
                      <a:endParaRPr lang="en-GB" sz="1500" kern="1200" noProof="0">
                        <a:solidFill>
                          <a:schemeClr val="dk1"/>
                        </a:solidFill>
                        <a:highlight>
                          <a:srgbClr val="FFFF00"/>
                        </a:highlight>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15179949"/>
                  </a:ext>
                </a:extLst>
              </a:tr>
            </a:tbl>
          </a:graphicData>
        </a:graphic>
      </p:graphicFrame>
      <p:pic>
        <p:nvPicPr>
          <p:cNvPr id="4" name="Picture 3">
            <a:extLst>
              <a:ext uri="{FF2B5EF4-FFF2-40B4-BE49-F238E27FC236}">
                <a16:creationId xmlns:a16="http://schemas.microsoft.com/office/drawing/2014/main" id="{9EBC67E6-43EF-BFB7-6DEE-8AF6904D84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9427" y="738994"/>
            <a:ext cx="4005806" cy="4286213"/>
          </a:xfrm>
          <a:prstGeom prst="rect">
            <a:avLst/>
          </a:prstGeom>
        </p:spPr>
      </p:pic>
    </p:spTree>
    <p:extLst>
      <p:ext uri="{BB962C8B-B14F-4D97-AF65-F5344CB8AC3E}">
        <p14:creationId xmlns:p14="http://schemas.microsoft.com/office/powerpoint/2010/main" val="3933098412"/>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3.1.12"/>
  <p:tag name="AS_OS" val="Unix 5.4.209.116"/>
  <p:tag name="AS_RELEASE_DATE" val="2020.03.14"/>
  <p:tag name="AS_TITLE" val="Aspose.Slides for .NET Standard 2.0"/>
  <p:tag name="AS_VERSION" val="20.3"/>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7AE9AADD9055F48A76998BB8EEE9D03" ma:contentTypeVersion="16" ma:contentTypeDescription="Create a new document." ma:contentTypeScope="" ma:versionID="92cc8c224dee57cc6095b87c01b97cd4">
  <xsd:schema xmlns:xsd="http://www.w3.org/2001/XMLSchema" xmlns:xs="http://www.w3.org/2001/XMLSchema" xmlns:p="http://schemas.microsoft.com/office/2006/metadata/properties" xmlns:ns2="11876741-4e3d-41e4-924e-432c5fed92e0" xmlns:ns3="0fb846bb-49da-442d-ac44-1711760f675e" targetNamespace="http://schemas.microsoft.com/office/2006/metadata/properties" ma:root="true" ma:fieldsID="996d42f018d4a339266994aa9a0dbccf" ns2:_="" ns3:_="">
    <xsd:import namespace="11876741-4e3d-41e4-924e-432c5fed92e0"/>
    <xsd:import namespace="0fb846bb-49da-442d-ac44-1711760f675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ObjectDetectorVersions" minOccurs="0"/>
                <xsd:element ref="ns2:Tes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876741-4e3d-41e4-924e-432c5fed92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43e14187-b4d4-4fc9-8c4a-20dc3ccbfd5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Test" ma:index="21" nillable="true" ma:displayName="Test" ma:format="Dropdown" ma:internalName="Test">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fb846bb-49da-442d-ac44-1711760f675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5cadf01-7365-4aa7-ab17-dc142bd71c8a}" ma:internalName="TaxCatchAll" ma:showField="CatchAllData" ma:web="0fb846bb-49da-442d-ac44-1711760f675e">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1876741-4e3d-41e4-924e-432c5fed92e0">
      <Terms xmlns="http://schemas.microsoft.com/office/infopath/2007/PartnerControls"/>
    </lcf76f155ced4ddcb4097134ff3c332f>
    <TaxCatchAll xmlns="0fb846bb-49da-442d-ac44-1711760f675e" xsi:nil="true"/>
    <Test xmlns="11876741-4e3d-41e4-924e-432c5fed92e0" xsi:nil="true"/>
  </documentManagement>
</p:properties>
</file>

<file path=customXml/itemProps1.xml><?xml version="1.0" encoding="utf-8"?>
<ds:datastoreItem xmlns:ds="http://schemas.openxmlformats.org/officeDocument/2006/customXml" ds:itemID="{6DEF6EE1-CC66-4703-9FBA-4E60550AB2DD}">
  <ds:schemaRefs>
    <ds:schemaRef ds:uri="http://schemas.microsoft.com/sharepoint/v3/contenttype/forms"/>
  </ds:schemaRefs>
</ds:datastoreItem>
</file>

<file path=customXml/itemProps2.xml><?xml version="1.0" encoding="utf-8"?>
<ds:datastoreItem xmlns:ds="http://schemas.openxmlformats.org/officeDocument/2006/customXml" ds:itemID="{9E080A07-0DF6-4792-A79C-B466FA014EFA}"/>
</file>

<file path=customXml/itemProps3.xml><?xml version="1.0" encoding="utf-8"?>
<ds:datastoreItem xmlns:ds="http://schemas.openxmlformats.org/officeDocument/2006/customXml" ds:itemID="{2364E724-E9EA-42A2-9943-6EB4ABFB2F37}">
  <ds:schemaRefs>
    <ds:schemaRef ds:uri="98fb1052-efce-47a9-af7c-c36567212bfc"/>
    <ds:schemaRef ds:uri="f800e531-2d2f-4cf8-ae34-1d6c9d9d518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337</TotalTime>
  <Words>2242</Words>
  <Application>Microsoft Office PowerPoint</Application>
  <PresentationFormat>Widescreen</PresentationFormat>
  <Paragraphs>296</Paragraphs>
  <Slides>28</Slides>
  <Notes>23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28</vt:i4>
      </vt:variant>
    </vt:vector>
  </HeadingPairs>
  <TitlesOfParts>
    <vt:vector size="35" baseType="lpstr">
      <vt:lpstr>Arial</vt:lpstr>
      <vt:lpstr>Calibri</vt:lpstr>
      <vt:lpstr>Calibri Light</vt:lpstr>
      <vt:lpstr>Myriad Pro</vt:lpstr>
      <vt:lpstr>Roboto Medium</vt:lpstr>
      <vt:lpstr>1_Office Theme</vt:lpstr>
      <vt:lpstr>1_Office Theme</vt:lpstr>
      <vt:lpstr>PowerPoint Presentation</vt:lpstr>
      <vt:lpstr>Sürdürülebilir Kentsel Hareketlilik Planlamasının temel unsurları Her bir aşamadaki temel adımlar:</vt:lpstr>
      <vt:lpstr>Strateji geliştirme aşaması</vt:lpstr>
      <vt:lpstr>Sürdürülemez hareketliliğin sebepleri nelerdir?</vt:lpstr>
      <vt:lpstr>AEA ve diğer girişimlere göre sürdürülebilir kent:</vt:lpstr>
      <vt:lpstr>Kompakt kent ve hareketlilik</vt:lpstr>
      <vt:lpstr>Kapsayıcı kent ve hareketlilik</vt:lpstr>
      <vt:lpstr>Yeşil kent ve hareketlilik</vt:lpstr>
      <vt:lpstr>Sağlıklı kent ve hareketlilik</vt:lpstr>
      <vt:lpstr>Dirençli kent ve hareketlilik</vt:lpstr>
      <vt:lpstr>Döngüsel kent ve hareketlilik</vt:lpstr>
      <vt:lpstr>Aktif hareketlilik kenti ve hareketlilik</vt:lpstr>
      <vt:lpstr>Canlı kent ve hareketlilik</vt:lpstr>
      <vt:lpstr>Verimli kent ve hareketlilik</vt:lpstr>
      <vt:lpstr>Düşük karbonlu kent ve hareketlilik</vt:lpstr>
      <vt:lpstr>PowerPoint Presentation</vt:lpstr>
      <vt:lpstr>PowerPoint Presentation</vt:lpstr>
      <vt:lpstr>PowerPoint Presentation</vt:lpstr>
      <vt:lpstr>Hedef, gösterge ve alt hedeflere giriş</vt:lpstr>
      <vt:lpstr>Hedeflerden göstergelere</vt:lpstr>
      <vt:lpstr>Standart göstergeler</vt:lpstr>
      <vt:lpstr>SKU göstergeleri</vt:lpstr>
      <vt:lpstr>Alt Hedefler</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SLIDE</dc:title>
  <dc:creator>Marija Frolova</dc:creator>
  <cp:lastModifiedBy>Özlem Yuvarlak</cp:lastModifiedBy>
  <cp:revision>4</cp:revision>
  <cp:lastPrinted>2023-05-19T11:14:16Z</cp:lastPrinted>
  <dcterms:created xsi:type="dcterms:W3CDTF">2023-05-11T09:31:37Z</dcterms:created>
  <dcterms:modified xsi:type="dcterms:W3CDTF">2023-06-14T13:53:25Z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0x01010007AE9AADD9055F48A76998BB8EEE9D03</vt:lpwstr>
  </property>
  <property fmtid="{D5CDD505-2E9C-101B-9397-08002B2CF9AE}" pid="3" name="MediaServiceImageTags">
    <vt:lpwstr/>
  </property>
</Properties>
</file>