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69"/>
  </p:notesMasterIdLst>
  <p:sldIdLst>
    <p:sldId id="263" r:id="rId4"/>
    <p:sldId id="276" r:id="rId5"/>
    <p:sldId id="553" r:id="rId6"/>
    <p:sldId id="554" r:id="rId7"/>
    <p:sldId id="557" r:id="rId8"/>
    <p:sldId id="564" r:id="rId9"/>
    <p:sldId id="565" r:id="rId10"/>
    <p:sldId id="572" r:id="rId11"/>
    <p:sldId id="576" r:id="rId12"/>
    <p:sldId id="575" r:id="rId13"/>
    <p:sldId id="573" r:id="rId14"/>
    <p:sldId id="574" r:id="rId15"/>
    <p:sldId id="560" r:id="rId16"/>
    <p:sldId id="566" r:id="rId17"/>
    <p:sldId id="561" r:id="rId18"/>
    <p:sldId id="562" r:id="rId19"/>
    <p:sldId id="570" r:id="rId20"/>
    <p:sldId id="569" r:id="rId21"/>
    <p:sldId id="567" r:id="rId22"/>
    <p:sldId id="568" r:id="rId23"/>
    <p:sldId id="559" r:id="rId24"/>
    <p:sldId id="577" r:id="rId25"/>
    <p:sldId id="537" r:id="rId26"/>
    <p:sldId id="580" r:id="rId27"/>
    <p:sldId id="578" r:id="rId28"/>
    <p:sldId id="581" r:id="rId29"/>
    <p:sldId id="586" r:id="rId30"/>
    <p:sldId id="582" r:id="rId31"/>
    <p:sldId id="583" r:id="rId32"/>
    <p:sldId id="584" r:id="rId33"/>
    <p:sldId id="585" r:id="rId34"/>
    <p:sldId id="587" r:id="rId35"/>
    <p:sldId id="588" r:id="rId36"/>
    <p:sldId id="589" r:id="rId37"/>
    <p:sldId id="590" r:id="rId38"/>
    <p:sldId id="591" r:id="rId39"/>
    <p:sldId id="592" r:id="rId40"/>
    <p:sldId id="543" r:id="rId41"/>
    <p:sldId id="593" r:id="rId42"/>
    <p:sldId id="594" r:id="rId43"/>
    <p:sldId id="595" r:id="rId44"/>
    <p:sldId id="596" r:id="rId45"/>
    <p:sldId id="598" r:id="rId46"/>
    <p:sldId id="599" r:id="rId47"/>
    <p:sldId id="597" r:id="rId48"/>
    <p:sldId id="600" r:id="rId49"/>
    <p:sldId id="603" r:id="rId50"/>
    <p:sldId id="608" r:id="rId51"/>
    <p:sldId id="609" r:id="rId52"/>
    <p:sldId id="610" r:id="rId53"/>
    <p:sldId id="611" r:id="rId54"/>
    <p:sldId id="612" r:id="rId55"/>
    <p:sldId id="613" r:id="rId56"/>
    <p:sldId id="621" r:id="rId57"/>
    <p:sldId id="607" r:id="rId58"/>
    <p:sldId id="602" r:id="rId59"/>
    <p:sldId id="617" r:id="rId60"/>
    <p:sldId id="604" r:id="rId61"/>
    <p:sldId id="614" r:id="rId62"/>
    <p:sldId id="615" r:id="rId63"/>
    <p:sldId id="616" r:id="rId64"/>
    <p:sldId id="618" r:id="rId65"/>
    <p:sldId id="619" r:id="rId66"/>
    <p:sldId id="620" r:id="rId67"/>
    <p:sldId id="529" r:id="rId6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EFD9C56-7579-4196-B41D-C4E544AE443F}">
          <p14:sldIdLst>
            <p14:sldId id="263"/>
            <p14:sldId id="276"/>
          </p14:sldIdLst>
        </p14:section>
        <p14:section name="1. Oturum" id="{77A84CD8-F571-4A0E-B91A-D0C6C71B3237}">
          <p14:sldIdLst>
            <p14:sldId id="553"/>
            <p14:sldId id="554"/>
            <p14:sldId id="557"/>
            <p14:sldId id="564"/>
            <p14:sldId id="565"/>
            <p14:sldId id="572"/>
            <p14:sldId id="576"/>
            <p14:sldId id="575"/>
            <p14:sldId id="573"/>
            <p14:sldId id="574"/>
            <p14:sldId id="560"/>
            <p14:sldId id="566"/>
            <p14:sldId id="561"/>
            <p14:sldId id="562"/>
            <p14:sldId id="570"/>
            <p14:sldId id="569"/>
            <p14:sldId id="567"/>
            <p14:sldId id="568"/>
            <p14:sldId id="559"/>
            <p14:sldId id="577"/>
          </p14:sldIdLst>
        </p14:section>
        <p14:section name="2. Oturum" id="{B707F086-E916-4879-B985-548E3BFFA67E}">
          <p14:sldIdLst>
            <p14:sldId id="537"/>
            <p14:sldId id="580"/>
            <p14:sldId id="578"/>
            <p14:sldId id="581"/>
            <p14:sldId id="586"/>
            <p14:sldId id="582"/>
            <p14:sldId id="583"/>
            <p14:sldId id="584"/>
            <p14:sldId id="585"/>
            <p14:sldId id="587"/>
            <p14:sldId id="588"/>
            <p14:sldId id="589"/>
            <p14:sldId id="590"/>
            <p14:sldId id="591"/>
            <p14:sldId id="592"/>
          </p14:sldIdLst>
        </p14:section>
        <p14:section name="3. oturum" id="{81C6F1DE-D900-4B99-A492-515A44A7043B}">
          <p14:sldIdLst>
            <p14:sldId id="543"/>
            <p14:sldId id="593"/>
            <p14:sldId id="594"/>
            <p14:sldId id="595"/>
            <p14:sldId id="596"/>
            <p14:sldId id="598"/>
            <p14:sldId id="599"/>
            <p14:sldId id="597"/>
            <p14:sldId id="600"/>
            <p14:sldId id="603"/>
            <p14:sldId id="608"/>
            <p14:sldId id="609"/>
            <p14:sldId id="610"/>
            <p14:sldId id="611"/>
            <p14:sldId id="612"/>
            <p14:sldId id="613"/>
            <p14:sldId id="621"/>
            <p14:sldId id="607"/>
          </p14:sldIdLst>
        </p14:section>
        <p14:section name="4. Oturum" id="{5E31E2D2-D1B1-40A3-AA19-6657A80B377C}">
          <p14:sldIdLst>
            <p14:sldId id="602"/>
            <p14:sldId id="617"/>
            <p14:sldId id="604"/>
            <p14:sldId id="614"/>
            <p14:sldId id="615"/>
            <p14:sldId id="616"/>
            <p14:sldId id="618"/>
            <p14:sldId id="619"/>
            <p14:sldId id="620"/>
            <p14:sldId id="52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0306600-FABD-D8B2-D2D6-C08651E0AAFF}" name="genis.majoral" initials="ge" userId="S::genis.majoral_upc.edu#ext#@dai0.onmicrosoft.com::13d3f22b-b605-4773-86eb-cd97cde56a0b" providerId="AD"/>
  <p188:author id="{79B1309E-1FFE-F3EE-7A49-812B8E613534}" name="Kristina Gaučė" initials="KG" userId="S::kristina_gauce.lt#ext#@dai0.onmicrosoft.com::29057900-953f-493b-953b-68bfca44cde0" providerId="AD"/>
  <p188:author id="{7A5646AF-74D7-135E-4FBF-197802AED93A}" name="Kristina Gauce" initials="KG" userId="S::kristina_gauce@dai.com::fa3acaa1-6619-4b8b-a9ae-0459ee104a7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48235"/>
    <a:srgbClr val="E67E22"/>
    <a:srgbClr val="BC524C"/>
    <a:srgbClr val="4F81BC"/>
    <a:srgbClr val="9BBB59"/>
    <a:srgbClr val="4BACC6"/>
    <a:srgbClr val="4F81BD"/>
    <a:srgbClr val="00B050"/>
    <a:srgbClr val="ADE6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568" autoAdjust="0"/>
  </p:normalViewPr>
  <p:slideViewPr>
    <p:cSldViewPr snapToGrid="0">
      <p:cViewPr varScale="1">
        <p:scale>
          <a:sx n="85" d="100"/>
          <a:sy n="85" d="100"/>
        </p:scale>
        <p:origin x="425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microsoft.com/office/2018/10/relationships/authors" Target="author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" Type="http://schemas.openxmlformats.org/officeDocument/2006/relationships/slide" Target="slides/slide4.xml"/><Relationship Id="rId7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D42F2-B9F2-4835-BCDD-2521479DC009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57796F-21C2-43B9-944F-A691BC7DD5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2857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99959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50505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09162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3930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8349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93519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62446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243843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75034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3780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6609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75797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16540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63096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07847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85677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28200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61166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31845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52780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613530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41436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030929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86975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161333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53584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201388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13371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838273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252896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86816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459447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32485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50797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358817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161529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75171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586686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4804212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635045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57598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7284844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0664951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43375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590372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108497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631643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7606534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920711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14214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65731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720005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5803313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758831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904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5534983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720873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97872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709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13659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AED927-E912-4797-BF78-DE44306FA998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8465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56207-9F84-6228-7979-4F1580754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1773AD-771E-F89C-5BB2-976FA5F85B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D983C6-BD6A-9080-94E3-C3BB7F65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77135-BBDF-7144-A0EA-C5955B5E3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72E096-EE03-471C-E622-564A92902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871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1BD1C2-5BC4-D622-13D2-878243101F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CB9926-D9E6-29E0-BAE2-6326E166EC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7DFC2C-50FB-040D-9C33-C33601F55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C144D1-93D8-3DD1-257C-4D1580FEA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E250FE-CEB2-522C-EF43-B7D9062A3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09929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5C80081-7AA4-9612-1881-A6A908F47D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B5665D-F8F2-6BAF-6EED-58E74893BD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D5E9C-0B01-7D26-5570-E0B10032F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504E2E-22D8-195B-E79D-38B920BAD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6485E-AD59-82A4-F34B-21A2B40D4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4620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5068D-7BF9-291C-1BDE-4775F256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CA380-06F3-5680-B97D-AE724D4989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C555B9-7EA3-4868-4570-7EA623CAA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981800-41F0-72F4-2932-123CCF14E9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8EB75A-8BCA-140F-A7EC-0FC667E00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564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87318-D450-7A95-15B5-631F39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B078A-425C-70C2-EB9A-9906CB59F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3E2720-D603-CFDC-4C3B-A5941509E1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907D71-24C8-316E-BD4C-9A8DB1626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D0B7F-6333-C6AA-8CEE-DDCF159E1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8724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E82A6-AF64-BB2F-258F-1D6823FD1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A9686-6656-2DE6-95E7-C0BF2B0B1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280823-71C5-1C48-0D73-63DFC4FA17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2B95D5-5A12-4150-5052-DE639014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86BCE8-9843-90BF-874A-16F1A1D31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E6C990-0896-FCEF-0D65-15D11E008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7420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315ADB-26E0-8922-1C82-43B6957F9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3357C-D3CA-1FED-3B9C-0107679501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C4B5A-6B2B-96E2-74B2-CF60904A2A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8179A-A731-10F1-72B2-EF8D6687B6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0ACF41-F5DE-3D53-E2CF-7035DBDCA1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11AC79-7AF0-5C0D-77B5-C99B77A7F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86D62F-1054-949F-47D4-055234A1A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04956A1-3BC6-7168-67F5-DC17C5939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7593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9A042-374E-CC33-3DDF-16ACF25BF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DC2EFD7-2E7A-EC7F-F24E-4318AAC46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12A461-AF1D-2D30-0AE3-CF15CDC87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11D9F3-0EDE-1BB4-1557-FDC3B9DE5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20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31CBB6-A7BE-D88B-7D42-433265731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74AD1A-1B11-77FB-144F-4F719CCEF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C016B-284F-A25F-CD45-965B115EF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737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922C-BA85-395A-18D7-86E4D75BC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56A085-C381-BA15-C65A-CDFA98DA3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743650-5BAF-937A-6C62-6BC8A17918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1E89CC-B83C-E11C-9AD4-96EB0109C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1DBC76-4E74-BF9D-3F6E-E361320FC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E046D-D7F2-B8D4-1C11-5DAA79EDD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36644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096F54-8635-591C-2FA8-962000EC3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C16149-8FFF-7CC8-1723-30B31F7717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7A1B2-F114-0CA3-AAE9-9F486C1FB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86512-4FA8-241B-D472-7EB565FBD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6966B-FFC1-3FEB-DC24-AE9C0C4D1C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468975-1560-E3EF-15CF-3421BCD17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721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8B7B4F-632C-F807-F277-917356242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D96C1-6EB1-62F3-274C-1EDE7D621C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E7F57-FE76-FF1F-8D95-3EB76A832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F5D82-CF3D-422E-9152-F1B8EF841F21}" type="datetimeFigureOut">
              <a:rPr lang="en-GB" smtClean="0"/>
              <a:t>20/05/2024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BDE73-E840-4A7C-F7DE-6D40EC46A4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135B9C-2AD0-E3DB-A4A5-009A5F522B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9C0BE8-202E-4C92-93E1-9D5F024410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42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DF3D6F5-3D04-D48A-C3A0-1B7EA788A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346" y="1844824"/>
            <a:ext cx="12211346" cy="2160239"/>
          </a:xfrm>
          <a:solidFill>
            <a:srgbClr val="00445C"/>
          </a:solidFill>
        </p:spPr>
        <p:txBody>
          <a:bodyPr anchor="ctr">
            <a:normAutofit fontScale="90000"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Çevre Sorunları ve Sıfır Emisyon 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Alternatif Yakıtlar ve Elektrifikasyon Altyapısı</a:t>
            </a: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br>
              <a:rPr lang="tr-TR" sz="36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</a:b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latin typeface="Myriad Pro"/>
                <a:ea typeface="MS Mincho"/>
                <a:cs typeface="Calibri"/>
              </a:rPr>
              <a:t>21 Mayıs</a:t>
            </a:r>
            <a:r>
              <a:rPr lang="tr-TR" sz="2000" b="1" dirty="0">
                <a:solidFill>
                  <a:schemeClr val="bg1">
                    <a:lumMod val="95000"/>
                  </a:schemeClr>
                </a:solidFill>
                <a:effectLst/>
                <a:latin typeface="Myriad Pro"/>
                <a:ea typeface="MS Mincho"/>
                <a:cs typeface="Calibri"/>
              </a:rPr>
              <a:t> 2024, Ankara</a:t>
            </a:r>
            <a:br>
              <a:rPr lang="hr-HR" sz="3600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Microsoft Uighur" panose="02000000000000000000" pitchFamily="2" charset="-78"/>
              </a:rPr>
            </a:br>
            <a:endParaRPr lang="en-GB" dirty="0">
              <a:solidFill>
                <a:schemeClr val="bg1">
                  <a:lumMod val="95000"/>
                </a:schemeClr>
              </a:solidFill>
              <a:cs typeface="Calibri Ligh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8683E1-6D9A-4E9D-8A0B-F54B8BF64BB7}"/>
              </a:ext>
            </a:extLst>
          </p:cNvPr>
          <p:cNvSpPr txBox="1"/>
          <p:nvPr/>
        </p:nvSpPr>
        <p:spPr>
          <a:xfrm>
            <a:off x="3718560" y="4572000"/>
            <a:ext cx="511048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90571">
              <a:spcBef>
                <a:spcPts val="600"/>
              </a:spcBef>
              <a:buSzPct val="100000"/>
              <a:defRPr/>
            </a:pPr>
            <a:r>
              <a:rPr lang="tr-TR" sz="2000" b="1" dirty="0">
                <a:solidFill>
                  <a:srgbClr val="00717F"/>
                </a:solidFill>
              </a:rPr>
              <a:t>Dr. Gülçin </a:t>
            </a:r>
            <a:r>
              <a:rPr lang="tr-TR" sz="2000" b="1" dirty="0" err="1">
                <a:solidFill>
                  <a:srgbClr val="00717F"/>
                </a:solidFill>
              </a:rPr>
              <a:t>Dalkıç</a:t>
            </a:r>
            <a:r>
              <a:rPr lang="tr-TR" sz="2000" b="1" dirty="0">
                <a:solidFill>
                  <a:srgbClr val="00717F"/>
                </a:solidFill>
              </a:rPr>
              <a:t> Melek</a:t>
            </a:r>
          </a:p>
          <a:p>
            <a:pPr algn="ctr" defTabSz="990571">
              <a:spcBef>
                <a:spcPts val="600"/>
              </a:spcBef>
              <a:buSzPct val="100000"/>
              <a:defRPr/>
            </a:pPr>
            <a:r>
              <a:rPr lang="tr-TR" sz="2000" b="1" dirty="0">
                <a:solidFill>
                  <a:srgbClr val="00717F"/>
                </a:solidFill>
              </a:rPr>
              <a:t>Ulaşım Planlama Uzmanı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054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Küresel Sera Gazı Emisyonu Trendleri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85436BD-3185-4323-9CE9-6C43A5AD15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86"/>
          <a:stretch/>
        </p:blipFill>
        <p:spPr>
          <a:xfrm>
            <a:off x="0" y="2674741"/>
            <a:ext cx="5425865" cy="29479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CF652ED-722E-44D0-A4D5-4AB01CE64FDC}"/>
              </a:ext>
            </a:extLst>
          </p:cNvPr>
          <p:cNvSpPr txBox="1"/>
          <p:nvPr/>
        </p:nvSpPr>
        <p:spPr>
          <a:xfrm>
            <a:off x="-58918" y="5887132"/>
            <a:ext cx="5890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</a:t>
            </a:r>
            <a:r>
              <a:rPr lang="tr-TR" sz="1100" dirty="0" err="1"/>
              <a:t>Our</a:t>
            </a:r>
            <a:r>
              <a:rPr lang="tr-TR" sz="1100" dirty="0"/>
              <a:t> World in Data (2024) https://ourworldindata.org/co2-and-greenhouse-gas-emissions</a:t>
            </a:r>
            <a:endParaRPr lang="en-US" sz="1100" dirty="0"/>
          </a:p>
        </p:txBody>
      </p:sp>
      <p:pic>
        <p:nvPicPr>
          <p:cNvPr id="13" name="Content Placeholder 6">
            <a:extLst>
              <a:ext uri="{FF2B5EF4-FFF2-40B4-BE49-F238E27FC236}">
                <a16:creationId xmlns:a16="http://schemas.microsoft.com/office/drawing/2014/main" id="{6E22B602-EE73-4A53-BDD4-3B706F11F2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5440788" y="2912182"/>
            <a:ext cx="6751212" cy="24730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D7C6124-489F-4974-8737-0D0DEC29F261}"/>
              </a:ext>
            </a:extLst>
          </p:cNvPr>
          <p:cNvSpPr txBox="1"/>
          <p:nvPr/>
        </p:nvSpPr>
        <p:spPr>
          <a:xfrm>
            <a:off x="3013906" y="2159089"/>
            <a:ext cx="5344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Kişi başına düşen karbondioksit (CO2) emisyonu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5707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3A0D7-C69A-42AE-87E9-70539D3DDDB1}"/>
              </a:ext>
            </a:extLst>
          </p:cNvPr>
          <p:cNvSpPr txBox="1"/>
          <p:nvPr/>
        </p:nvSpPr>
        <p:spPr>
          <a:xfrm>
            <a:off x="350518" y="5642498"/>
            <a:ext cx="5890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Avrupa Komisyonu, 2024.</a:t>
            </a:r>
            <a:r>
              <a:rPr lang="en-US" sz="1100" dirty="0"/>
              <a:t> GHG emissions of all world countries</a:t>
            </a:r>
            <a:r>
              <a:rPr lang="tr-TR" sz="1100" dirty="0"/>
              <a:t>.  </a:t>
            </a:r>
            <a:endParaRPr lang="en-US" sz="11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F6E6C4-800E-49F7-B70D-C622481FEB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0519" y="2238527"/>
            <a:ext cx="5745481" cy="3095473"/>
          </a:xfrm>
        </p:spPr>
        <p:txBody>
          <a:bodyPr>
            <a:normAutofit/>
          </a:bodyPr>
          <a:lstStyle/>
          <a:p>
            <a:r>
              <a:rPr lang="tr-TR" sz="2400" dirty="0"/>
              <a:t>Emisyon azaltım niyetleri ! </a:t>
            </a:r>
          </a:p>
          <a:p>
            <a:r>
              <a:rPr lang="en-US" sz="2400" dirty="0"/>
              <a:t>AB27'nin GHG </a:t>
            </a:r>
            <a:r>
              <a:rPr lang="en-US" sz="2400" dirty="0" err="1"/>
              <a:t>emisyonları</a:t>
            </a:r>
            <a:r>
              <a:rPr lang="en-US" sz="2400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</a:t>
            </a:r>
            <a:r>
              <a:rPr lang="en-US" sz="2400" dirty="0"/>
              <a:t> 2022’de </a:t>
            </a:r>
            <a:r>
              <a:rPr lang="tr-TR" sz="2400" dirty="0"/>
              <a:t> </a:t>
            </a:r>
            <a:r>
              <a:rPr lang="tr-TR" sz="2400" dirty="0">
                <a:sym typeface="Wingdings" panose="05000000000000000000" pitchFamily="2" charset="2"/>
              </a:rPr>
              <a:t>2021’</a:t>
            </a:r>
            <a:r>
              <a:rPr lang="en-US" sz="2400" dirty="0"/>
              <a:t>e </a:t>
            </a:r>
            <a:r>
              <a:rPr lang="en-US" sz="2400" dirty="0" err="1"/>
              <a:t>göre</a:t>
            </a:r>
            <a:r>
              <a:rPr lang="en-US" sz="2400" dirty="0"/>
              <a:t> %0.8 </a:t>
            </a:r>
            <a:r>
              <a:rPr lang="en-US" sz="2400" dirty="0" err="1"/>
              <a:t>daha</a:t>
            </a:r>
            <a:r>
              <a:rPr lang="en-US" sz="2400" dirty="0"/>
              <a:t> </a:t>
            </a:r>
            <a:r>
              <a:rPr lang="en-US" sz="2400" dirty="0" err="1"/>
              <a:t>düşük</a:t>
            </a:r>
            <a:r>
              <a:rPr lang="en-US" sz="2400" dirty="0"/>
              <a:t>.</a:t>
            </a:r>
          </a:p>
          <a:p>
            <a:r>
              <a:rPr lang="en-US" sz="2400" dirty="0"/>
              <a:t>AB27 </a:t>
            </a:r>
            <a:r>
              <a:rPr lang="en-US" sz="2400" dirty="0" err="1"/>
              <a:t>emisyonları</a:t>
            </a:r>
            <a:r>
              <a:rPr lang="en-US" sz="2400" dirty="0"/>
              <a:t>, COVID-19 </a:t>
            </a:r>
            <a:r>
              <a:rPr lang="en-US" sz="2400" dirty="0" err="1"/>
              <a:t>öncesi</a:t>
            </a:r>
            <a:r>
              <a:rPr lang="en-US" sz="2400" dirty="0"/>
              <a:t> </a:t>
            </a:r>
            <a:r>
              <a:rPr lang="en-US" sz="2400" dirty="0" err="1"/>
              <a:t>seviyelerin</a:t>
            </a:r>
            <a:r>
              <a:rPr lang="en-US" sz="2400" dirty="0"/>
              <a:t> </a:t>
            </a:r>
            <a:r>
              <a:rPr lang="en-US" sz="2400" dirty="0" err="1"/>
              <a:t>altında</a:t>
            </a:r>
            <a:r>
              <a:rPr lang="en-US" sz="2400" dirty="0"/>
              <a:t> </a:t>
            </a:r>
            <a:r>
              <a:rPr lang="en-US" sz="2400" dirty="0" err="1"/>
              <a:t>kalarak</a:t>
            </a:r>
            <a:r>
              <a:rPr lang="en-US" sz="2400" dirty="0"/>
              <a:t> </a:t>
            </a:r>
            <a:r>
              <a:rPr lang="en-US" sz="2400" dirty="0" err="1"/>
              <a:t>azalma</a:t>
            </a:r>
            <a:r>
              <a:rPr lang="en-US" sz="2400" dirty="0"/>
              <a:t> </a:t>
            </a:r>
            <a:r>
              <a:rPr lang="en-US" sz="2400" dirty="0" err="1"/>
              <a:t>trendini</a:t>
            </a:r>
            <a:r>
              <a:rPr lang="en-US" sz="2400" dirty="0"/>
              <a:t> </a:t>
            </a:r>
            <a:r>
              <a:rPr lang="en-US" sz="2400" dirty="0" err="1"/>
              <a:t>sürdürdü</a:t>
            </a:r>
            <a:r>
              <a:rPr lang="en-US" sz="2400" dirty="0"/>
              <a:t>.</a:t>
            </a:r>
          </a:p>
          <a:p>
            <a:r>
              <a:rPr lang="en-US" sz="2400" dirty="0"/>
              <a:t>1990'a </a:t>
            </a:r>
            <a:r>
              <a:rPr lang="en-US" sz="2400" dirty="0" err="1"/>
              <a:t>göre</a:t>
            </a:r>
            <a:r>
              <a:rPr lang="en-US" sz="2400" dirty="0"/>
              <a:t> %27 </a:t>
            </a:r>
            <a:r>
              <a:rPr lang="en-US" sz="2400" dirty="0" err="1"/>
              <a:t>daha</a:t>
            </a:r>
            <a:r>
              <a:rPr lang="en-US" sz="2400" dirty="0"/>
              <a:t> </a:t>
            </a:r>
            <a:r>
              <a:rPr lang="en-US" sz="2400" dirty="0" err="1"/>
              <a:t>düşük</a:t>
            </a:r>
            <a:r>
              <a:rPr lang="tr-TR" sz="2400" dirty="0"/>
              <a:t> seviyede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F6C7C8-0DEA-4F28-9AC0-941A2FD24D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893" y="1782176"/>
            <a:ext cx="5109053" cy="22817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5E091B-676E-4D3D-89FE-A8F0234325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00" t="16448"/>
          <a:stretch/>
        </p:blipFill>
        <p:spPr>
          <a:xfrm>
            <a:off x="6832229" y="3933365"/>
            <a:ext cx="5029532" cy="214175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0E129D1-E6F8-4550-ABE8-3F378FAB6EBE}"/>
              </a:ext>
            </a:extLst>
          </p:cNvPr>
          <p:cNvSpPr txBox="1"/>
          <p:nvPr/>
        </p:nvSpPr>
        <p:spPr>
          <a:xfrm>
            <a:off x="7062103" y="5904108"/>
            <a:ext cx="5890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Avrupa Enerji Ajansı, 2024.</a:t>
            </a:r>
            <a:r>
              <a:rPr lang="en-US" sz="1100" dirty="0"/>
              <a:t> EEA greenhouse gases — data viewer</a:t>
            </a:r>
          </a:p>
          <a:p>
            <a:r>
              <a:rPr lang="tr-TR" sz="1100" dirty="0"/>
              <a:t>.  </a:t>
            </a: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Küresel Sera Gazı Emisyonu Trendleri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007852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3A0D7-C69A-42AE-87E9-70539D3DDDB1}"/>
              </a:ext>
            </a:extLst>
          </p:cNvPr>
          <p:cNvSpPr txBox="1"/>
          <p:nvPr/>
        </p:nvSpPr>
        <p:spPr>
          <a:xfrm>
            <a:off x="350518" y="5642498"/>
            <a:ext cx="5890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Avrupa Komisyonu, 2024.</a:t>
            </a:r>
            <a:r>
              <a:rPr lang="en-US" sz="1100" dirty="0"/>
              <a:t> GHG emissions of all world countries</a:t>
            </a:r>
            <a:r>
              <a:rPr lang="tr-TR" sz="1100" dirty="0"/>
              <a:t>.  </a:t>
            </a:r>
            <a:endParaRPr lang="en-US" sz="11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E129D1-E6F8-4550-ABE8-3F378FAB6EBE}"/>
              </a:ext>
            </a:extLst>
          </p:cNvPr>
          <p:cNvSpPr txBox="1"/>
          <p:nvPr/>
        </p:nvSpPr>
        <p:spPr>
          <a:xfrm>
            <a:off x="6874930" y="5642498"/>
            <a:ext cx="589075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Avrupa Komisyonu, 2024.</a:t>
            </a:r>
            <a:r>
              <a:rPr lang="en-US" sz="1100" dirty="0"/>
              <a:t> GHG emissions of all world countries</a:t>
            </a:r>
            <a:r>
              <a:rPr lang="tr-TR" sz="1100" dirty="0"/>
              <a:t>.  </a:t>
            </a:r>
            <a:endParaRPr lang="en-US" sz="1100" dirty="0"/>
          </a:p>
          <a:p>
            <a:r>
              <a:rPr lang="tr-TR" sz="1100" dirty="0"/>
              <a:t>.  </a:t>
            </a: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Küresel Sera Gazı Emisyonu Trendleri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1F641D-3620-4C39-8D8F-FE0D10544D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05321"/>
            <a:ext cx="6874930" cy="40421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3D09F0-EF13-4D8B-9F02-C5EB287BA0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7473" y="2566066"/>
            <a:ext cx="5578020" cy="2920626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886273C-E757-4234-93F8-F1BB1C8A7368}"/>
              </a:ext>
            </a:extLst>
          </p:cNvPr>
          <p:cNvSpPr/>
          <p:nvPr/>
        </p:nvSpPr>
        <p:spPr>
          <a:xfrm>
            <a:off x="6573520" y="3738880"/>
            <a:ext cx="5384800" cy="314960"/>
          </a:xfrm>
          <a:prstGeom prst="roundRect">
            <a:avLst/>
          </a:prstGeom>
          <a:noFill/>
          <a:ln w="38100">
            <a:solidFill>
              <a:srgbClr val="0070C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B6E68D88-B82D-4F52-BB5E-8635FC05BDC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5953760" y="3738880"/>
            <a:ext cx="619760" cy="15748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736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Türkiye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160" y="2120265"/>
            <a:ext cx="5737247" cy="3884295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Myriad Pro" panose="020B0503030403020204"/>
              </a:rPr>
              <a:t>Küresel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sıcaklık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artışının</a:t>
            </a:r>
            <a:r>
              <a:rPr lang="en-US" sz="1800" dirty="0">
                <a:latin typeface="Myriad Pro" panose="020B0503030403020204"/>
              </a:rPr>
              <a:t> 2˚C’ye </a:t>
            </a:r>
            <a:r>
              <a:rPr lang="en-US" sz="1800" dirty="0" err="1">
                <a:latin typeface="Myriad Pro" panose="020B0503030403020204"/>
              </a:rPr>
              <a:t>ulaşması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halind</a:t>
            </a:r>
            <a:r>
              <a:rPr lang="tr-TR" sz="1800" dirty="0">
                <a:latin typeface="Myriad Pro" panose="020B0503030403020204"/>
              </a:rPr>
              <a:t>e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Ak</a:t>
            </a:r>
            <a:r>
              <a:rPr lang="en-US" sz="1800" dirty="0" err="1">
                <a:latin typeface="Myriad Pro" panose="020B0503030403020204"/>
              </a:rPr>
              <a:t>deniz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Havzası’nda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genel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sıcaklık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artışının</a:t>
            </a:r>
            <a:r>
              <a:rPr lang="en-US" sz="1800" dirty="0">
                <a:latin typeface="Myriad Pro" panose="020B0503030403020204"/>
              </a:rPr>
              <a:t> 1˚-2˚C’ye </a:t>
            </a:r>
            <a:r>
              <a:rPr lang="en-US" sz="1800" dirty="0" err="1">
                <a:latin typeface="Myriad Pro" panose="020B0503030403020204"/>
              </a:rPr>
              <a:t>ulaşacağı</a:t>
            </a:r>
            <a:endParaRPr lang="tr-TR" sz="1800" dirty="0">
              <a:latin typeface="Myriad Pro" panose="020B0503030403020204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sz="1800" dirty="0" err="1">
                <a:latin typeface="Myriad Pro" panose="020B0503030403020204"/>
              </a:rPr>
              <a:t>kuraklığın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geniş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bölgelerde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hissedileceği</a:t>
            </a:r>
            <a:r>
              <a:rPr lang="en-US" sz="1800" dirty="0">
                <a:latin typeface="Myriad Pro" panose="020B0503030403020204"/>
              </a:rPr>
              <a:t> </a:t>
            </a:r>
            <a:endParaRPr lang="tr-TR" sz="1800" dirty="0">
              <a:latin typeface="Myriad Pro" panose="020B0503030403020204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sz="1800" dirty="0" err="1">
                <a:latin typeface="Myriad Pro" panose="020B0503030403020204"/>
              </a:rPr>
              <a:t>özellikle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iç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kesimlerde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hava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dalgalarının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aşırı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günlerin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sayısının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artacağı</a:t>
            </a:r>
            <a:r>
              <a:rPr lang="en-US" sz="1800" dirty="0">
                <a:latin typeface="Myriad Pro" panose="020B0503030403020204"/>
              </a:rPr>
              <a:t> </a:t>
            </a:r>
            <a:endParaRPr lang="tr-TR" sz="1800" dirty="0">
              <a:latin typeface="Myriad Pro" panose="020B0503030403020204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sz="1800" dirty="0" err="1">
                <a:latin typeface="Myriad Pro" panose="020B0503030403020204"/>
              </a:rPr>
              <a:t>Türkiye’de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yıllık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ortalama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sıcaklığın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gelecek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yıllarda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>
                <a:latin typeface="Myriad Pro" panose="020B0503030403020204"/>
              </a:rPr>
              <a:t>2,5°-4°C </a:t>
            </a:r>
            <a:r>
              <a:rPr lang="en-US" sz="1800" b="1" dirty="0" err="1">
                <a:latin typeface="Myriad Pro" panose="020B0503030403020204"/>
              </a:rPr>
              <a:t>artacağı</a:t>
            </a:r>
            <a:r>
              <a:rPr lang="en-US" sz="1800" dirty="0">
                <a:latin typeface="Myriad Pro" panose="020B0503030403020204"/>
              </a:rPr>
              <a:t>, </a:t>
            </a:r>
            <a:endParaRPr lang="tr-TR" sz="1800" dirty="0">
              <a:latin typeface="Myriad Pro" panose="020B0503030403020204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sz="1800" dirty="0" err="1">
                <a:latin typeface="Myriad Pro" panose="020B0503030403020204"/>
              </a:rPr>
              <a:t>Ege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Doğu</a:t>
            </a:r>
            <a:r>
              <a:rPr lang="en-US" sz="1800" dirty="0">
                <a:latin typeface="Myriad Pro" panose="020B0503030403020204"/>
              </a:rPr>
              <a:t> Anadolu </a:t>
            </a:r>
            <a:r>
              <a:rPr lang="en-US" sz="1800" dirty="0" err="1">
                <a:latin typeface="Myriad Pro" panose="020B0503030403020204"/>
              </a:rPr>
              <a:t>Bölgeleri’nde</a:t>
            </a:r>
            <a:r>
              <a:rPr lang="en-US" sz="1800" b="1" dirty="0">
                <a:latin typeface="Myriad Pro" panose="020B0503030403020204"/>
              </a:rPr>
              <a:t> 4°C’yi, </a:t>
            </a:r>
            <a:endParaRPr lang="tr-TR" sz="1800" b="1" dirty="0">
              <a:latin typeface="Myriad Pro" panose="020B0503030403020204"/>
            </a:endParaRPr>
          </a:p>
          <a:p>
            <a:pPr>
              <a:buFont typeface="Wingdings" panose="05000000000000000000" pitchFamily="2" charset="2"/>
              <a:buChar char="à"/>
            </a:pPr>
            <a:r>
              <a:rPr lang="en-US" sz="1800" dirty="0" err="1">
                <a:latin typeface="Myriad Pro" panose="020B0503030403020204"/>
              </a:rPr>
              <a:t>iç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bölgelerinde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bu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>
                <a:latin typeface="Myriad Pro" panose="020B0503030403020204"/>
              </a:rPr>
              <a:t>5˚C’yi </a:t>
            </a:r>
            <a:r>
              <a:rPr lang="en-US" sz="1800" b="1" dirty="0" err="1">
                <a:latin typeface="Myriad Pro" panose="020B0503030403020204"/>
              </a:rPr>
              <a:t>bulacağı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tahmin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edilmektedir</a:t>
            </a:r>
            <a:r>
              <a:rPr lang="en-US" sz="1800" dirty="0">
                <a:latin typeface="Myriad Pro" panose="020B0503030403020204"/>
              </a:rPr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D55B04-3F30-4021-84D4-85B68FE91A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120265"/>
            <a:ext cx="6024879" cy="361257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E859FC-ECB0-4EC5-93A8-109C33C581E7}"/>
              </a:ext>
            </a:extLst>
          </p:cNvPr>
          <p:cNvSpPr/>
          <p:nvPr/>
        </p:nvSpPr>
        <p:spPr>
          <a:xfrm>
            <a:off x="6096000" y="5773303"/>
            <a:ext cx="36079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i="1" dirty="0"/>
              <a:t>Kaynak: </a:t>
            </a:r>
            <a:r>
              <a:rPr lang="en-US" sz="1400" i="1" dirty="0"/>
              <a:t>IPCC </a:t>
            </a:r>
            <a:r>
              <a:rPr lang="en-US" sz="1400" i="1" dirty="0" err="1"/>
              <a:t>Dördüncü</a:t>
            </a:r>
            <a:r>
              <a:rPr lang="en-US" sz="1400" i="1" dirty="0"/>
              <a:t> </a:t>
            </a:r>
            <a:r>
              <a:rPr lang="en-US" sz="1400" i="1" dirty="0" err="1"/>
              <a:t>Değerlendirme</a:t>
            </a:r>
            <a:r>
              <a:rPr lang="en-US" sz="1400" i="1" dirty="0"/>
              <a:t> </a:t>
            </a:r>
            <a:r>
              <a:rPr lang="en-US" sz="1400" i="1" dirty="0" err="1"/>
              <a:t>Raporu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4076864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Türkiye 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222697"/>
            <a:ext cx="5573835" cy="3884295"/>
          </a:xfrm>
        </p:spPr>
        <p:txBody>
          <a:bodyPr>
            <a:normAutofit/>
          </a:bodyPr>
          <a:lstStyle/>
          <a:p>
            <a:r>
              <a:rPr lang="en-US" sz="1800" dirty="0" err="1">
                <a:latin typeface="Myriad Pro" panose="020B0503030403020204"/>
              </a:rPr>
              <a:t>Türkiye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Cumhuriyeti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Niyet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Edilmiş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Ulusal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Katkı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Beyanı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en-US" sz="1800" dirty="0">
                <a:latin typeface="Myriad Pro" panose="020B0503030403020204"/>
              </a:rPr>
              <a:t>(INDC)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 err="1">
                <a:latin typeface="Myriad Pro" panose="020B0503030403020204"/>
              </a:rPr>
              <a:t>Eylül</a:t>
            </a:r>
            <a:r>
              <a:rPr lang="en-US" sz="1800" dirty="0">
                <a:latin typeface="Myriad Pro" panose="020B0503030403020204"/>
              </a:rPr>
              <a:t> 2015’te </a:t>
            </a:r>
            <a:r>
              <a:rPr lang="en-US" sz="1800" dirty="0" err="1">
                <a:latin typeface="Myriad Pro" panose="020B0503030403020204"/>
              </a:rPr>
              <a:t>sunmuştur</a:t>
            </a:r>
            <a:r>
              <a:rPr lang="en-US" sz="1800" dirty="0">
                <a:latin typeface="Myriad Pro" panose="020B0503030403020204"/>
              </a:rPr>
              <a:t>. </a:t>
            </a:r>
            <a:endParaRPr lang="tr-TR" sz="1800" dirty="0">
              <a:latin typeface="Myriad Pro" panose="020B0503030403020204"/>
            </a:endParaRPr>
          </a:p>
          <a:p>
            <a:pPr lvl="1"/>
            <a:r>
              <a:rPr lang="en-US" sz="1400" dirty="0">
                <a:latin typeface="Myriad Pro" panose="020B0503030403020204"/>
              </a:rPr>
              <a:t>2030 </a:t>
            </a:r>
            <a:r>
              <a:rPr lang="en-US" sz="1400" dirty="0" err="1">
                <a:latin typeface="Myriad Pro" panose="020B0503030403020204"/>
              </a:rPr>
              <a:t>yılına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dirty="0" err="1">
                <a:latin typeface="Myriad Pro" panose="020B0503030403020204"/>
              </a:rPr>
              <a:t>kadar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dirty="0" err="1">
                <a:latin typeface="Myriad Pro" panose="020B0503030403020204"/>
              </a:rPr>
              <a:t>referans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dirty="0" err="1">
                <a:latin typeface="Myriad Pro" panose="020B0503030403020204"/>
              </a:rPr>
              <a:t>senaryoya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dirty="0" err="1">
                <a:latin typeface="Myriad Pro" panose="020B0503030403020204"/>
              </a:rPr>
              <a:t>göre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b="1" dirty="0">
                <a:latin typeface="Myriad Pro" panose="020B0503030403020204"/>
              </a:rPr>
              <a:t>%21’e </a:t>
            </a:r>
            <a:r>
              <a:rPr lang="en-US" sz="1400" b="1" dirty="0" err="1">
                <a:latin typeface="Myriad Pro" panose="020B0503030403020204"/>
              </a:rPr>
              <a:t>kadar</a:t>
            </a:r>
            <a:r>
              <a:rPr lang="en-US" sz="1400" b="1" dirty="0">
                <a:latin typeface="Myriad Pro" panose="020B0503030403020204"/>
              </a:rPr>
              <a:t> sera </a:t>
            </a:r>
            <a:r>
              <a:rPr lang="en-US" sz="1400" b="1" dirty="0" err="1">
                <a:latin typeface="Myriad Pro" panose="020B0503030403020204"/>
              </a:rPr>
              <a:t>gazı</a:t>
            </a:r>
            <a:r>
              <a:rPr lang="en-US" sz="1400" b="1" dirty="0">
                <a:latin typeface="Myriad Pro" panose="020B0503030403020204"/>
              </a:rPr>
              <a:t> </a:t>
            </a:r>
            <a:r>
              <a:rPr lang="en-US" sz="1400" dirty="0">
                <a:latin typeface="Myriad Pro" panose="020B0503030403020204"/>
              </a:rPr>
              <a:t>azaltım </a:t>
            </a:r>
            <a:r>
              <a:rPr lang="en-US" sz="1400" dirty="0" err="1">
                <a:latin typeface="Myriad Pro" panose="020B0503030403020204"/>
              </a:rPr>
              <a:t>hedefini</a:t>
            </a:r>
            <a:r>
              <a:rPr lang="en-US" sz="1400" dirty="0">
                <a:latin typeface="Myriad Pro" panose="020B0503030403020204"/>
              </a:rPr>
              <a:t> </a:t>
            </a:r>
            <a:r>
              <a:rPr lang="en-US" sz="1400" dirty="0" err="1">
                <a:latin typeface="Myriad Pro" panose="020B0503030403020204"/>
              </a:rPr>
              <a:t>açıklamıştır</a:t>
            </a:r>
            <a:r>
              <a:rPr lang="en-US" sz="1400" dirty="0">
                <a:latin typeface="Myriad Pro" panose="020B0503030403020204"/>
              </a:rPr>
              <a:t>. </a:t>
            </a:r>
            <a:endParaRPr lang="tr-TR" sz="1400" dirty="0">
              <a:latin typeface="Myriad Pro" panose="020B0503030403020204"/>
            </a:endParaRPr>
          </a:p>
          <a:p>
            <a:pPr marL="228600" lvl="1">
              <a:spcBef>
                <a:spcPts val="1000"/>
              </a:spcBef>
            </a:pPr>
            <a:r>
              <a:rPr lang="en-US" sz="1800" dirty="0" err="1">
                <a:latin typeface="Myriad Pro" panose="020B0503030403020204"/>
              </a:rPr>
              <a:t>Türkiye</a:t>
            </a:r>
            <a:r>
              <a:rPr lang="en-US" sz="1800" dirty="0">
                <a:latin typeface="Myriad Pro" panose="020B0503030403020204"/>
              </a:rPr>
              <a:t> Paris </a:t>
            </a:r>
            <a:r>
              <a:rPr lang="en-US" sz="1800" dirty="0" err="1">
                <a:latin typeface="Myriad Pro" panose="020B0503030403020204"/>
              </a:rPr>
              <a:t>Anlaşması’nı</a:t>
            </a:r>
            <a:r>
              <a:rPr lang="en-US" sz="1800" dirty="0">
                <a:latin typeface="Myriad Pro" panose="020B0503030403020204"/>
              </a:rPr>
              <a:t> 2021 </a:t>
            </a:r>
            <a:r>
              <a:rPr lang="en-US" sz="1800" dirty="0" err="1">
                <a:latin typeface="Myriad Pro" panose="020B0503030403020204"/>
              </a:rPr>
              <a:t>yılında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resmi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imzaladıktan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sonra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güncellenmiş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Birinci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Ulusal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Katkı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Beyanı’nı</a:t>
            </a:r>
            <a:r>
              <a:rPr lang="en-US" sz="1800" dirty="0">
                <a:latin typeface="Myriad Pro" panose="020B0503030403020204"/>
              </a:rPr>
              <a:t> (NDC) 13 Nisan 2023 </a:t>
            </a:r>
            <a:r>
              <a:rPr lang="en-US" sz="1800" dirty="0" err="1">
                <a:latin typeface="Myriad Pro" panose="020B0503030403020204"/>
              </a:rPr>
              <a:t>tarihinde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sunmuştur</a:t>
            </a:r>
            <a:r>
              <a:rPr lang="en-US" sz="1800" dirty="0">
                <a:latin typeface="Myriad Pro" panose="020B0503030403020204"/>
              </a:rPr>
              <a:t> . </a:t>
            </a:r>
            <a:endParaRPr lang="tr-TR" sz="1800" dirty="0">
              <a:latin typeface="Myriad Pro" panose="020B0503030403020204"/>
            </a:endParaRPr>
          </a:p>
          <a:p>
            <a:pPr marL="228600" lvl="1">
              <a:spcBef>
                <a:spcPts val="1000"/>
              </a:spcBef>
            </a:pPr>
            <a:r>
              <a:rPr lang="en-US" sz="1800" dirty="0" err="1">
                <a:latin typeface="Myriad Pro" panose="020B0503030403020204"/>
              </a:rPr>
              <a:t>Türkiye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referans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senaryoya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kıyasla</a:t>
            </a:r>
            <a:r>
              <a:rPr lang="en-US" sz="1800" dirty="0">
                <a:latin typeface="Myriad Pro" panose="020B0503030403020204"/>
              </a:rPr>
              <a:t>, 2030 </a:t>
            </a:r>
            <a:r>
              <a:rPr lang="en-US" sz="1800" dirty="0" err="1">
                <a:latin typeface="Myriad Pro" panose="020B0503030403020204"/>
              </a:rPr>
              <a:t>yılına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kadar</a:t>
            </a:r>
            <a:r>
              <a:rPr lang="en-US" sz="1800" dirty="0">
                <a:latin typeface="Myriad Pro" panose="020B0503030403020204"/>
              </a:rPr>
              <a:t> sera </a:t>
            </a:r>
            <a:r>
              <a:rPr lang="en-US" sz="1800" dirty="0" err="1">
                <a:latin typeface="Myriad Pro" panose="020B0503030403020204"/>
              </a:rPr>
              <a:t>gazı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emisyonunu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>
                <a:latin typeface="Myriad Pro" panose="020B0503030403020204"/>
              </a:rPr>
              <a:t>%41 </a:t>
            </a:r>
            <a:r>
              <a:rPr lang="en-US" sz="1800" b="1" dirty="0" err="1">
                <a:latin typeface="Myriad Pro" panose="020B0503030403020204"/>
              </a:rPr>
              <a:t>azaltacağı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taahhüdünde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bulunmuştur</a:t>
            </a:r>
            <a:r>
              <a:rPr lang="en-US" sz="1800" dirty="0">
                <a:latin typeface="Myriad Pro" panose="020B0503030403020204"/>
              </a:rPr>
              <a:t> (2030 </a:t>
            </a:r>
            <a:r>
              <a:rPr lang="en-US" sz="1800" dirty="0" err="1">
                <a:latin typeface="Myriad Pro" panose="020B0503030403020204"/>
              </a:rPr>
              <a:t>yılında</a:t>
            </a:r>
            <a:r>
              <a:rPr lang="en-US" sz="1800" dirty="0">
                <a:latin typeface="Myriad Pro" panose="020B0503030403020204"/>
              </a:rPr>
              <a:t> 695 Mt CO2 </a:t>
            </a:r>
            <a:r>
              <a:rPr lang="en-US" sz="1800" dirty="0" err="1">
                <a:latin typeface="Myriad Pro" panose="020B0503030403020204"/>
              </a:rPr>
              <a:t>eşd</a:t>
            </a:r>
            <a:r>
              <a:rPr lang="en-US" sz="1800" dirty="0">
                <a:latin typeface="Myriad Pro" panose="020B0503030403020204"/>
              </a:rPr>
              <a:t>.). </a:t>
            </a:r>
            <a:endParaRPr lang="tr-TR" sz="1800" dirty="0">
              <a:latin typeface="Myriad Pro" panose="020B0503030403020204"/>
            </a:endParaRPr>
          </a:p>
          <a:p>
            <a:pPr marL="228600" lvl="1">
              <a:spcBef>
                <a:spcPts val="1000"/>
              </a:spcBef>
            </a:pPr>
            <a:r>
              <a:rPr lang="en-US" sz="1800" b="1" dirty="0">
                <a:solidFill>
                  <a:srgbClr val="FF0000"/>
                </a:solidFill>
                <a:latin typeface="Myriad Pro" panose="020B0503030403020204"/>
              </a:rPr>
              <a:t>2053 net </a:t>
            </a:r>
            <a:r>
              <a:rPr lang="en-US" sz="1800" b="1" dirty="0" err="1">
                <a:solidFill>
                  <a:srgbClr val="FF0000"/>
                </a:solidFill>
                <a:latin typeface="Myriad Pro" panose="020B0503030403020204"/>
              </a:rPr>
              <a:t>sıfır</a:t>
            </a:r>
            <a:r>
              <a:rPr lang="en-US" sz="1800" b="1" dirty="0">
                <a:solidFill>
                  <a:srgbClr val="FF0000"/>
                </a:solidFill>
                <a:latin typeface="Myriad Pro" panose="020B0503030403020204"/>
              </a:rPr>
              <a:t> </a:t>
            </a:r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emisyon </a:t>
            </a:r>
            <a:r>
              <a:rPr lang="en-US" sz="1800" b="1" dirty="0" err="1">
                <a:solidFill>
                  <a:srgbClr val="FF0000"/>
                </a:solidFill>
                <a:latin typeface="Myriad Pro" panose="020B0503030403020204"/>
              </a:rPr>
              <a:t>hedefi</a:t>
            </a:r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 !!!</a:t>
            </a:r>
            <a:endParaRPr lang="en-US" sz="1800" b="1" dirty="0">
              <a:solidFill>
                <a:srgbClr val="FF0000"/>
              </a:solidFill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5CA24C-9D3F-43E5-B0E3-A28B060FE3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100" y="1747478"/>
            <a:ext cx="60579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489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Sektörlerin Payı</a:t>
            </a:r>
            <a:endParaRPr lang="en-US" sz="3200" b="1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F4C727A-D9F4-4399-930E-FB3DF7D09E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83920" y="2166420"/>
            <a:ext cx="9298896" cy="282801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2F4C2E8-C03D-49DA-AD50-157ED83BFE34}"/>
              </a:ext>
            </a:extLst>
          </p:cNvPr>
          <p:cNvSpPr/>
          <p:nvPr/>
        </p:nvSpPr>
        <p:spPr>
          <a:xfrm>
            <a:off x="883920" y="4994435"/>
            <a:ext cx="341042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/>
              <a:t>Toplam sera gazı emisyonu </a:t>
            </a:r>
          </a:p>
          <a:p>
            <a:endParaRPr lang="tr-TR" dirty="0"/>
          </a:p>
          <a:p>
            <a:r>
              <a:rPr lang="tr-TR" dirty="0"/>
              <a:t>2021 yılı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564,4 </a:t>
            </a:r>
            <a:r>
              <a:rPr lang="en-US" dirty="0" err="1"/>
              <a:t>Mton</a:t>
            </a:r>
            <a:r>
              <a:rPr lang="en-US" dirty="0"/>
              <a:t> CO2-eşd 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D9C30847-F5B9-44B6-B06D-73A79E7C6B15}"/>
              </a:ext>
            </a:extLst>
          </p:cNvPr>
          <p:cNvCxnSpPr/>
          <p:nvPr/>
        </p:nvCxnSpPr>
        <p:spPr>
          <a:xfrm flipV="1">
            <a:off x="2123440" y="2410260"/>
            <a:ext cx="5923280" cy="11701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86E4F798-5BDD-4150-8ED8-6FEDA40959EB}"/>
              </a:ext>
            </a:extLst>
          </p:cNvPr>
          <p:cNvSpPr/>
          <p:nvPr/>
        </p:nvSpPr>
        <p:spPr>
          <a:xfrm>
            <a:off x="8046720" y="2119727"/>
            <a:ext cx="14542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%15</a:t>
            </a:r>
            <a:r>
              <a:rPr lang="tr-TR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artış 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68EFE3-EBBA-4B6E-9469-1AE43957BC65}"/>
              </a:ext>
            </a:extLst>
          </p:cNvPr>
          <p:cNvSpPr/>
          <p:nvPr/>
        </p:nvSpPr>
        <p:spPr>
          <a:xfrm>
            <a:off x="4390789" y="4994435"/>
            <a:ext cx="345466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/>
              <a:t>Enerji kaynaklı emisyonlar (%71.3)</a:t>
            </a:r>
          </a:p>
          <a:p>
            <a:endParaRPr lang="tr-TR" dirty="0"/>
          </a:p>
          <a:p>
            <a:r>
              <a:rPr lang="tr-TR" dirty="0"/>
              <a:t>2021 yılı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tr-TR" dirty="0"/>
              <a:t>402.5</a:t>
            </a:r>
            <a:r>
              <a:rPr lang="en-US" dirty="0"/>
              <a:t> </a:t>
            </a:r>
            <a:r>
              <a:rPr lang="en-US" dirty="0" err="1"/>
              <a:t>Mton</a:t>
            </a:r>
            <a:r>
              <a:rPr lang="en-US" dirty="0"/>
              <a:t> CO2-eşd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B7874D-1D4F-48BF-BD4D-314B9604BBBD}"/>
              </a:ext>
            </a:extLst>
          </p:cNvPr>
          <p:cNvSpPr/>
          <p:nvPr/>
        </p:nvSpPr>
        <p:spPr>
          <a:xfrm>
            <a:off x="7845453" y="499443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/>
              <a:t>Endüstriyel işlemler ve ürün kullanımı (</a:t>
            </a:r>
            <a:r>
              <a:rPr lang="en-US" dirty="0"/>
              <a:t>%13,3</a:t>
            </a:r>
            <a:r>
              <a:rPr lang="tr-TR" dirty="0"/>
              <a:t>)</a:t>
            </a:r>
          </a:p>
          <a:p>
            <a:r>
              <a:rPr lang="tr-TR" dirty="0"/>
              <a:t>Tarım (</a:t>
            </a:r>
            <a:r>
              <a:rPr lang="en-US" dirty="0"/>
              <a:t>%12,8</a:t>
            </a:r>
            <a:r>
              <a:rPr lang="tr-TR" dirty="0"/>
              <a:t>)</a:t>
            </a:r>
          </a:p>
          <a:p>
            <a:r>
              <a:rPr lang="tr-TR" dirty="0"/>
              <a:t>Atık (</a:t>
            </a:r>
            <a:r>
              <a:rPr lang="en-US" dirty="0"/>
              <a:t>%2,6</a:t>
            </a:r>
            <a:r>
              <a:rPr lang="tr-TR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51215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Sektörlerin Payı</a:t>
            </a:r>
            <a:endParaRPr lang="en-US" sz="3200" b="1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9E21EB-E171-4DD2-9C87-1C232B1283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2448" y="2410258"/>
            <a:ext cx="8180032" cy="3183905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FF9A9EF-05A0-429E-AFC2-2080120E4D41}"/>
              </a:ext>
            </a:extLst>
          </p:cNvPr>
          <p:cNvSpPr/>
          <p:nvPr/>
        </p:nvSpPr>
        <p:spPr>
          <a:xfrm>
            <a:off x="8608218" y="2623618"/>
            <a:ext cx="3365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err="1"/>
              <a:t>Ulaştırma</a:t>
            </a:r>
            <a:r>
              <a:rPr lang="en-US" b="1" dirty="0"/>
              <a:t> </a:t>
            </a:r>
            <a:r>
              <a:rPr lang="en-US" b="1" dirty="0" err="1"/>
              <a:t>sektörü</a:t>
            </a:r>
            <a:r>
              <a:rPr lang="en-US" b="1" dirty="0"/>
              <a:t> </a:t>
            </a:r>
            <a:r>
              <a:rPr lang="en-US" b="1" dirty="0" err="1"/>
              <a:t>emisyonları</a:t>
            </a:r>
            <a:r>
              <a:rPr lang="tr-TR" b="1" dirty="0"/>
              <a:t> (%16)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1990’lardan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yana</a:t>
            </a:r>
            <a:r>
              <a:rPr lang="en-US" dirty="0"/>
              <a:t>, </a:t>
            </a:r>
            <a:r>
              <a:rPr lang="en-US" dirty="0" err="1"/>
              <a:t>toplam</a:t>
            </a:r>
            <a:r>
              <a:rPr lang="en-US" dirty="0"/>
              <a:t> </a:t>
            </a:r>
            <a:r>
              <a:rPr lang="en-US" dirty="0" err="1"/>
              <a:t>emisyonlar</a:t>
            </a:r>
            <a:r>
              <a:rPr lang="en-US" dirty="0"/>
              <a:t> </a:t>
            </a:r>
            <a:r>
              <a:rPr lang="en-US" dirty="0" err="1"/>
              <a:t>neredeyse</a:t>
            </a:r>
            <a:r>
              <a:rPr lang="en-US" dirty="0"/>
              <a:t> </a:t>
            </a:r>
            <a:r>
              <a:rPr lang="en-US" dirty="0" err="1"/>
              <a:t>üç</a:t>
            </a:r>
            <a:r>
              <a:rPr lang="en-US" dirty="0"/>
              <a:t> </a:t>
            </a:r>
            <a:r>
              <a:rPr lang="en-US" dirty="0" err="1"/>
              <a:t>katına</a:t>
            </a:r>
            <a:r>
              <a:rPr lang="en-US" dirty="0"/>
              <a:t> </a:t>
            </a:r>
            <a:r>
              <a:rPr lang="en-US" dirty="0" err="1"/>
              <a:t>çıkarak</a:t>
            </a:r>
            <a:r>
              <a:rPr lang="en-US" dirty="0"/>
              <a:t> 102,3 Mt CO2 </a:t>
            </a:r>
            <a:r>
              <a:rPr lang="en-US" dirty="0" err="1"/>
              <a:t>eşd</a:t>
            </a:r>
            <a:r>
              <a:rPr lang="en-US" dirty="0"/>
              <a:t> </a:t>
            </a:r>
            <a:r>
              <a:rPr lang="en-US" dirty="0" err="1"/>
              <a:t>düzeyine</a:t>
            </a:r>
            <a:r>
              <a:rPr lang="en-US" dirty="0"/>
              <a:t> </a:t>
            </a:r>
            <a:r>
              <a:rPr lang="en-US" dirty="0" err="1"/>
              <a:t>ulaşmıştır</a:t>
            </a:r>
            <a:r>
              <a:rPr lang="en-US" dirty="0"/>
              <a:t>. </a:t>
            </a:r>
            <a:endParaRPr lang="tr-TR" dirty="0"/>
          </a:p>
          <a:p>
            <a:endParaRPr lang="tr-TR" dirty="0"/>
          </a:p>
          <a:p>
            <a:r>
              <a:rPr lang="tr-TR" b="1" dirty="0"/>
              <a:t>Karayolu</a:t>
            </a:r>
            <a:r>
              <a:rPr lang="tr-TR" dirty="0"/>
              <a:t>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 86,5 Mt CO2 </a:t>
            </a:r>
            <a:r>
              <a:rPr lang="en-US" dirty="0" err="1"/>
              <a:t>eşd</a:t>
            </a:r>
            <a:r>
              <a:rPr lang="en-US" dirty="0"/>
              <a:t>. (%84,5 pay) </a:t>
            </a:r>
          </a:p>
        </p:txBody>
      </p:sp>
    </p:spTree>
    <p:extLst>
      <p:ext uri="{BB962C8B-B14F-4D97-AF65-F5344CB8AC3E}">
        <p14:creationId xmlns:p14="http://schemas.microsoft.com/office/powerpoint/2010/main" val="2755768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Sektörlerin Payı</a:t>
            </a:r>
            <a:endParaRPr lang="en-US" sz="3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205A1-A7D8-4708-B7E2-50AF40999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642" y="2274657"/>
            <a:ext cx="6401355" cy="385300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2E9A80-AB5A-4549-BAAC-DAD9B4BFF16D}"/>
              </a:ext>
            </a:extLst>
          </p:cNvPr>
          <p:cNvSpPr/>
          <p:nvPr/>
        </p:nvSpPr>
        <p:spPr>
          <a:xfrm>
            <a:off x="7500778" y="2274657"/>
            <a:ext cx="444738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Motorin/dizel </a:t>
            </a:r>
            <a:r>
              <a:rPr lang="tr-TR" b="1" dirty="0">
                <a:sym typeface="Wingdings" panose="05000000000000000000" pitchFamily="2" charset="2"/>
              </a:rPr>
              <a:t> </a:t>
            </a:r>
            <a:r>
              <a:rPr lang="tr-TR" dirty="0">
                <a:sym typeface="Wingdings" panose="05000000000000000000" pitchFamily="2" charset="2"/>
              </a:rPr>
              <a:t>Ulaşım kaynaklı emisyonlarda en yüksek paya sahip yakıt 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>
                <a:sym typeface="Wingdings" panose="05000000000000000000" pitchFamily="2" charset="2"/>
              </a:rPr>
              <a:t>Hafif ticari araçlar (minibüs, kamyonet, otomobil – taksi 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>
                <a:sym typeface="Wingdings" panose="05000000000000000000" pitchFamily="2" charset="2"/>
              </a:rPr>
              <a:t>Otobüs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dirty="0">
                <a:sym typeface="Wingdings" panose="05000000000000000000" pitchFamily="2" charset="2"/>
              </a:rPr>
              <a:t>Kamyon/tır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tr-TR" dirty="0">
                <a:sym typeface="Wingdings" panose="05000000000000000000" pitchFamily="2" charset="2"/>
              </a:rPr>
              <a:t>ticari taşımacılık</a:t>
            </a:r>
          </a:p>
          <a:p>
            <a:pPr marL="285750" indent="-285750">
              <a:buFont typeface="Wingdings" panose="05000000000000000000" pitchFamily="2" charset="2"/>
              <a:buChar char="à"/>
            </a:pPr>
            <a:r>
              <a:rPr lang="tr-TR" dirty="0">
                <a:sym typeface="Wingdings" panose="05000000000000000000" pitchFamily="2" charset="2"/>
              </a:rPr>
              <a:t>Şehirlerarası &amp; kentsel ulaşım </a:t>
            </a:r>
          </a:p>
          <a:p>
            <a:r>
              <a:rPr lang="tr-TR" dirty="0">
                <a:sym typeface="Wingdings" panose="05000000000000000000" pitchFamily="2" charset="2"/>
              </a:rPr>
              <a:t> Günlük/aylık/yıllık ortalama kilometre - yüksek 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5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4C15B1A6-F787-4B63-A812-20A383964DE9}"/>
              </a:ext>
            </a:extLst>
          </p:cNvPr>
          <p:cNvGrpSpPr/>
          <p:nvPr/>
        </p:nvGrpSpPr>
        <p:grpSpPr>
          <a:xfrm>
            <a:off x="1195476" y="2002303"/>
            <a:ext cx="6617274" cy="3644783"/>
            <a:chOff x="560266" y="2128520"/>
            <a:chExt cx="4783267" cy="263461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DBBA9B8-DE6C-4F50-A1C8-40822CC5D6A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5176" b="18363"/>
            <a:stretch/>
          </p:blipFill>
          <p:spPr>
            <a:xfrm>
              <a:off x="1464071" y="2128520"/>
              <a:ext cx="3879462" cy="263461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B46E2D7C-3E4A-493D-A954-E8A4C99959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89322" b="21826"/>
            <a:stretch/>
          </p:blipFill>
          <p:spPr>
            <a:xfrm>
              <a:off x="560266" y="2130425"/>
              <a:ext cx="924125" cy="2522855"/>
            </a:xfrm>
            <a:prstGeom prst="rect">
              <a:avLst/>
            </a:prstGeom>
          </p:spPr>
        </p:pic>
      </p:grpSp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Ulaştırma Sektörü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11279748" cy="3884295"/>
          </a:xfrm>
        </p:spPr>
        <p:txBody>
          <a:bodyPr>
            <a:normAutofit/>
          </a:bodyPr>
          <a:lstStyle/>
          <a:p>
            <a:endParaRPr lang="tr-TR" sz="1800" dirty="0">
              <a:latin typeface="Myriad Pro" panose="020B0503030403020204"/>
            </a:endParaRPr>
          </a:p>
          <a:p>
            <a:pPr lvl="1"/>
            <a:endParaRPr lang="tr-TR" sz="1400" dirty="0">
              <a:latin typeface="Myriad Pro" panose="020B0503030403020204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BD398D7-4816-4748-9921-F79E9DF17CB1}"/>
              </a:ext>
            </a:extLst>
          </p:cNvPr>
          <p:cNvSpPr/>
          <p:nvPr/>
        </p:nvSpPr>
        <p:spPr>
          <a:xfrm>
            <a:off x="6491524" y="4054641"/>
            <a:ext cx="1321222" cy="360341"/>
          </a:xfrm>
          <a:prstGeom prst="roundRect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1A4FAF0-67F7-4D11-87AE-C4A04887DD83}"/>
              </a:ext>
            </a:extLst>
          </p:cNvPr>
          <p:cNvSpPr/>
          <p:nvPr/>
        </p:nvSpPr>
        <p:spPr>
          <a:xfrm>
            <a:off x="6481160" y="4811555"/>
            <a:ext cx="1321223" cy="319497"/>
          </a:xfrm>
          <a:prstGeom prst="roundRect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64F706F-41A5-485E-9D0C-581E99EBB7A8}"/>
              </a:ext>
            </a:extLst>
          </p:cNvPr>
          <p:cNvSpPr/>
          <p:nvPr/>
        </p:nvSpPr>
        <p:spPr>
          <a:xfrm>
            <a:off x="6491526" y="3638418"/>
            <a:ext cx="1321222" cy="408744"/>
          </a:xfrm>
          <a:prstGeom prst="roundRect">
            <a:avLst/>
          </a:prstGeom>
          <a:solidFill>
            <a:schemeClr val="accent2">
              <a:lumMod val="60000"/>
              <a:lumOff val="4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3D3D3956-8E2E-4A91-8ACF-104F6DB293A9}"/>
              </a:ext>
            </a:extLst>
          </p:cNvPr>
          <p:cNvSpPr/>
          <p:nvPr/>
        </p:nvSpPr>
        <p:spPr>
          <a:xfrm>
            <a:off x="6491524" y="4453520"/>
            <a:ext cx="1321223" cy="319497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B3B30624-BDDA-4653-AFEC-41F5C461FC74}"/>
              </a:ext>
            </a:extLst>
          </p:cNvPr>
          <p:cNvSpPr/>
          <p:nvPr/>
        </p:nvSpPr>
        <p:spPr>
          <a:xfrm>
            <a:off x="6491526" y="3297980"/>
            <a:ext cx="1321224" cy="32832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AA5AEAC7-09A7-46F8-A908-F8B16578486D}"/>
              </a:ext>
            </a:extLst>
          </p:cNvPr>
          <p:cNvSpPr/>
          <p:nvPr/>
        </p:nvSpPr>
        <p:spPr>
          <a:xfrm>
            <a:off x="4763260" y="3292770"/>
            <a:ext cx="1321222" cy="360341"/>
          </a:xfrm>
          <a:prstGeom prst="roundRect">
            <a:avLst/>
          </a:prstGeom>
          <a:solidFill>
            <a:srgbClr val="C0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1D2E7380-9C67-4AA0-8A65-1E705107CD7E}"/>
              </a:ext>
            </a:extLst>
          </p:cNvPr>
          <p:cNvSpPr/>
          <p:nvPr/>
        </p:nvSpPr>
        <p:spPr>
          <a:xfrm>
            <a:off x="4763258" y="4434433"/>
            <a:ext cx="1321222" cy="295252"/>
          </a:xfrm>
          <a:prstGeom prst="roundRect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80CC912-6D7D-4A86-8991-6BF2F88DACE2}"/>
              </a:ext>
            </a:extLst>
          </p:cNvPr>
          <p:cNvSpPr/>
          <p:nvPr/>
        </p:nvSpPr>
        <p:spPr>
          <a:xfrm>
            <a:off x="4763258" y="4770711"/>
            <a:ext cx="1321222" cy="360341"/>
          </a:xfrm>
          <a:prstGeom prst="roundRect">
            <a:avLst/>
          </a:prstGeom>
          <a:solidFill>
            <a:srgbClr val="FF0000">
              <a:alpha val="5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F4FF3628-5AB1-4535-8E26-5CC63431D124}"/>
              </a:ext>
            </a:extLst>
          </p:cNvPr>
          <p:cNvSpPr/>
          <p:nvPr/>
        </p:nvSpPr>
        <p:spPr>
          <a:xfrm>
            <a:off x="4763258" y="5193786"/>
            <a:ext cx="1321222" cy="408744"/>
          </a:xfrm>
          <a:prstGeom prst="roundRect">
            <a:avLst/>
          </a:prstGeom>
          <a:solidFill>
            <a:schemeClr val="accent2">
              <a:lumMod val="60000"/>
              <a:lumOff val="4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5E08D66-5445-4044-90AF-E7E9A28FF6D1}"/>
              </a:ext>
            </a:extLst>
          </p:cNvPr>
          <p:cNvSpPr/>
          <p:nvPr/>
        </p:nvSpPr>
        <p:spPr>
          <a:xfrm>
            <a:off x="4763258" y="3707432"/>
            <a:ext cx="1321224" cy="32832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02C926EF-697A-40A9-8A9E-0393A1DD3365}"/>
              </a:ext>
            </a:extLst>
          </p:cNvPr>
          <p:cNvSpPr/>
          <p:nvPr/>
        </p:nvSpPr>
        <p:spPr>
          <a:xfrm>
            <a:off x="6491524" y="5131052"/>
            <a:ext cx="1321224" cy="32832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336CB919-4F26-46B8-AE56-E6644C768A48}"/>
              </a:ext>
            </a:extLst>
          </p:cNvPr>
          <p:cNvSpPr/>
          <p:nvPr/>
        </p:nvSpPr>
        <p:spPr>
          <a:xfrm>
            <a:off x="4763258" y="4065538"/>
            <a:ext cx="1321224" cy="328325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0196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4F7609-4A44-4BB4-B4AE-70BA2EF3AE61}"/>
              </a:ext>
            </a:extLst>
          </p:cNvPr>
          <p:cNvSpPr/>
          <p:nvPr/>
        </p:nvSpPr>
        <p:spPr>
          <a:xfrm>
            <a:off x="-84684" y="5830556"/>
            <a:ext cx="1627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TÜİK, 2024.</a:t>
            </a: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C7CE02-E3D8-4F61-BEDA-93AB4BE9FAAA}"/>
              </a:ext>
            </a:extLst>
          </p:cNvPr>
          <p:cNvSpPr txBox="1"/>
          <p:nvPr/>
        </p:nvSpPr>
        <p:spPr>
          <a:xfrm>
            <a:off x="7938836" y="2176129"/>
            <a:ext cx="32495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Yıllık ortalama yüksek kilometre </a:t>
            </a:r>
            <a:endParaRPr lang="tr-TR" b="1" dirty="0">
              <a:sym typeface="Wingdings" panose="05000000000000000000" pitchFamily="2" charset="2"/>
            </a:endParaRPr>
          </a:p>
          <a:p>
            <a:endParaRPr lang="tr-TR" dirty="0">
              <a:sym typeface="Wingdings" panose="05000000000000000000" pitchFamily="2" charset="2"/>
            </a:endParaRPr>
          </a:p>
          <a:p>
            <a:r>
              <a:rPr lang="tr-TR" dirty="0">
                <a:sym typeface="Wingdings" panose="05000000000000000000" pitchFamily="2" charset="2"/>
              </a:rPr>
              <a:t>Yolcu taşımacılığı  Otobüs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r>
              <a:rPr lang="tr-TR" dirty="0">
                <a:sym typeface="Wingdings" panose="05000000000000000000" pitchFamily="2" charset="2"/>
              </a:rPr>
              <a:t>Yük taşımacılığı  Kamyon  / Tır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FA9FE5E-F4A7-4954-ADAC-F75CD2EF4384}"/>
              </a:ext>
            </a:extLst>
          </p:cNvPr>
          <p:cNvSpPr txBox="1"/>
          <p:nvPr/>
        </p:nvSpPr>
        <p:spPr>
          <a:xfrm>
            <a:off x="7938836" y="4133637"/>
            <a:ext cx="4393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ym typeface="Wingdings" panose="05000000000000000000" pitchFamily="2" charset="2"/>
              </a:rPr>
              <a:t>Taşıt sayısı x Ortalama Yıl-Km = Taşıt-km </a:t>
            </a:r>
            <a:endParaRPr lang="tr-TR" dirty="0">
              <a:sym typeface="Wingdings" panose="05000000000000000000" pitchFamily="2" charset="2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1E50663-6170-44B8-8338-EC71A1B1747E}"/>
              </a:ext>
            </a:extLst>
          </p:cNvPr>
          <p:cNvSpPr/>
          <p:nvPr/>
        </p:nvSpPr>
        <p:spPr>
          <a:xfrm>
            <a:off x="2550988" y="3220035"/>
            <a:ext cx="1574152" cy="44305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A0BA5ED-B96D-4FDB-9947-A6E0A2D628E7}"/>
              </a:ext>
            </a:extLst>
          </p:cNvPr>
          <p:cNvSpPr/>
          <p:nvPr/>
        </p:nvSpPr>
        <p:spPr>
          <a:xfrm>
            <a:off x="2600016" y="4336713"/>
            <a:ext cx="1574152" cy="443053"/>
          </a:xfrm>
          <a:prstGeom prst="ellipse">
            <a:avLst/>
          </a:prstGeom>
          <a:noFill/>
          <a:ln w="38100"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9736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8" grpId="0" animBg="1"/>
      <p:bldP spid="2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Ulaştırma Sektörü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11279748" cy="3884295"/>
          </a:xfrm>
        </p:spPr>
        <p:txBody>
          <a:bodyPr>
            <a:normAutofit/>
          </a:bodyPr>
          <a:lstStyle/>
          <a:p>
            <a:endParaRPr lang="tr-TR" sz="1800" dirty="0">
              <a:latin typeface="Myriad Pro" panose="020B0503030403020204"/>
            </a:endParaRPr>
          </a:p>
          <a:p>
            <a:pPr lvl="1"/>
            <a:endParaRPr lang="tr-TR" sz="1400" dirty="0">
              <a:latin typeface="Myriad Pro" panose="020B0503030403020204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B2687CC-A025-4EFF-9E7A-E83462100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106" y="2445474"/>
            <a:ext cx="5714696" cy="275844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74AF9858-3FB3-4B1B-8022-55D859BE0C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506" y="1859280"/>
            <a:ext cx="4282002" cy="3775948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42479FB7-417A-42E5-962C-857DD470B414}"/>
              </a:ext>
            </a:extLst>
          </p:cNvPr>
          <p:cNvSpPr/>
          <p:nvPr/>
        </p:nvSpPr>
        <p:spPr>
          <a:xfrm>
            <a:off x="6391802" y="5635228"/>
            <a:ext cx="5757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fazla</a:t>
            </a:r>
            <a:r>
              <a:rPr lang="en-US" b="1" dirty="0"/>
              <a:t> </a:t>
            </a:r>
            <a:r>
              <a:rPr lang="en-US" b="1" dirty="0" err="1"/>
              <a:t>mesafe</a:t>
            </a:r>
            <a:r>
              <a:rPr lang="en-US" b="1" dirty="0"/>
              <a:t> 12 </a:t>
            </a:r>
            <a:r>
              <a:rPr lang="en-US" b="1" dirty="0" err="1"/>
              <a:t>yaş</a:t>
            </a:r>
            <a:r>
              <a:rPr lang="en-US" b="1" dirty="0"/>
              <a:t>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üzeri</a:t>
            </a:r>
            <a:r>
              <a:rPr lang="en-US" b="1" dirty="0"/>
              <a:t> </a:t>
            </a:r>
            <a:r>
              <a:rPr lang="en-US" b="1" dirty="0" err="1"/>
              <a:t>taşıtlar</a:t>
            </a:r>
            <a:r>
              <a:rPr lang="en-US" b="1" dirty="0"/>
              <a:t> </a:t>
            </a:r>
            <a:r>
              <a:rPr lang="en-US" b="1" dirty="0" err="1"/>
              <a:t>tarafından</a:t>
            </a:r>
            <a:r>
              <a:rPr lang="en-US" b="1" dirty="0"/>
              <a:t> </a:t>
            </a:r>
            <a:r>
              <a:rPr lang="en-US" b="1" dirty="0" err="1"/>
              <a:t>katedildi</a:t>
            </a:r>
            <a:endParaRPr lang="en-US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8B7D91A-82FC-47FD-AA30-434C6C33F8B3}"/>
              </a:ext>
            </a:extLst>
          </p:cNvPr>
          <p:cNvSpPr/>
          <p:nvPr/>
        </p:nvSpPr>
        <p:spPr>
          <a:xfrm>
            <a:off x="0" y="5819894"/>
            <a:ext cx="1627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TÜİK, 2024.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0725664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214270" y="872581"/>
            <a:ext cx="11090260" cy="7722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4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 Sorunları ve Sıfır Emisyon </a:t>
            </a:r>
          </a:p>
          <a:p>
            <a:pPr>
              <a:defRPr/>
            </a:pPr>
            <a:r>
              <a:rPr lang="tr-TR" sz="24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 Yakıtlar ve Elektrifikasyon Altyapısı</a:t>
            </a:r>
            <a:endParaRPr lang="en-US" sz="24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endParaRPr lang="en-GB" sz="2000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141584-D027-4A2A-AC6C-EA020ABDE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36" y="1808245"/>
            <a:ext cx="8856711" cy="4615885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0050000-624E-41C0-A34F-9F65A2B87A75}"/>
              </a:ext>
            </a:extLst>
          </p:cNvPr>
          <p:cNvSpPr txBox="1">
            <a:spLocks/>
          </p:cNvSpPr>
          <p:nvPr/>
        </p:nvSpPr>
        <p:spPr>
          <a:xfrm>
            <a:off x="989390" y="1936154"/>
            <a:ext cx="2165373" cy="3179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000" b="0" dirty="0">
                <a:solidFill>
                  <a:schemeClr val="tx1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1. Gün Programı </a:t>
            </a:r>
          </a:p>
        </p:txBody>
      </p:sp>
    </p:spTree>
    <p:extLst>
      <p:ext uri="{BB962C8B-B14F-4D97-AF65-F5344CB8AC3E}">
        <p14:creationId xmlns:p14="http://schemas.microsoft.com/office/powerpoint/2010/main" val="1064637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Ulaştırma Sektörü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6137A6-2003-4625-B4A1-E88A972EF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039" y="2096464"/>
            <a:ext cx="7455283" cy="3676839"/>
          </a:xfrm>
          <a:prstGeom prst="rect">
            <a:avLst/>
          </a:prstGeom>
        </p:spPr>
      </p:pic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3F751E49-EFE9-4DC9-B422-F32342DDE9A9}"/>
              </a:ext>
            </a:extLst>
          </p:cNvPr>
          <p:cNvCxnSpPr>
            <a:cxnSpLocks/>
          </p:cNvCxnSpPr>
          <p:nvPr/>
        </p:nvCxnSpPr>
        <p:spPr>
          <a:xfrm flipV="1">
            <a:off x="7294652" y="4135120"/>
            <a:ext cx="1432788" cy="221123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5E74078F-B1C4-47AC-8FE1-D14DA8A29C39}"/>
              </a:ext>
            </a:extLst>
          </p:cNvPr>
          <p:cNvSpPr txBox="1"/>
          <p:nvPr/>
        </p:nvSpPr>
        <p:spPr>
          <a:xfrm>
            <a:off x="8727440" y="3811954"/>
            <a:ext cx="17591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Dizel otomobiller !!</a:t>
            </a:r>
            <a:endParaRPr lang="en-US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F45B3C0-E9E3-4550-824D-8F58EE6DD59D}"/>
              </a:ext>
            </a:extLst>
          </p:cNvPr>
          <p:cNvSpPr/>
          <p:nvPr/>
        </p:nvSpPr>
        <p:spPr>
          <a:xfrm>
            <a:off x="0" y="5819894"/>
            <a:ext cx="162749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TÜİK, 2024.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37885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ve Ulaştırma Sektörü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11279748" cy="3884295"/>
          </a:xfrm>
        </p:spPr>
        <p:txBody>
          <a:bodyPr>
            <a:normAutofit/>
          </a:bodyPr>
          <a:lstStyle/>
          <a:p>
            <a:r>
              <a:rPr lang="tr-TR" sz="1800" dirty="0">
                <a:latin typeface="Myriad Pro" panose="020B0503030403020204"/>
              </a:rPr>
              <a:t>Karayoluna bağımlı bir ulaştırma sektörü </a:t>
            </a:r>
          </a:p>
          <a:p>
            <a:r>
              <a:rPr lang="tr-TR" sz="1800" dirty="0">
                <a:latin typeface="Myriad Pro" panose="020B0503030403020204"/>
              </a:rPr>
              <a:t>Fosil yakıt kullanımı </a:t>
            </a:r>
          </a:p>
          <a:p>
            <a:r>
              <a:rPr lang="tr-TR" sz="1800" dirty="0">
                <a:latin typeface="Myriad Pro" panose="020B0503030403020204"/>
              </a:rPr>
              <a:t>Şehirleşmenin artması, yerleşim alanlarının genişlemesi</a:t>
            </a: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r>
              <a:rPr lang="tr-TR" sz="1800" dirty="0">
                <a:latin typeface="Myriad Pro" panose="020B0503030403020204"/>
              </a:rPr>
              <a:t>Aktif ulaşım (yürüme, bisiklet) ??</a:t>
            </a:r>
          </a:p>
          <a:p>
            <a:r>
              <a:rPr lang="tr-TR" sz="1800" dirty="0">
                <a:latin typeface="Myriad Pro" panose="020B0503030403020204"/>
              </a:rPr>
              <a:t>Toplu taşıma sistemleri??</a:t>
            </a:r>
          </a:p>
          <a:p>
            <a:r>
              <a:rPr lang="tr-TR" sz="1800" dirty="0">
                <a:latin typeface="Myriad Pro" panose="020B0503030403020204"/>
              </a:rPr>
              <a:t>COVID 19 </a:t>
            </a:r>
            <a:r>
              <a:rPr lang="tr-TR" sz="1800" dirty="0" err="1">
                <a:latin typeface="Myriad Pro" panose="020B0503030403020204"/>
              </a:rPr>
              <a:t>Pandemisi</a:t>
            </a:r>
            <a:r>
              <a:rPr lang="tr-TR" sz="1800" dirty="0">
                <a:latin typeface="Myriad Pro" panose="020B0503030403020204"/>
              </a:rPr>
              <a:t> </a:t>
            </a:r>
          </a:p>
          <a:p>
            <a:endParaRPr lang="tr-TR" sz="1800" dirty="0">
              <a:latin typeface="Myriad Pro" panose="020B0503030403020204"/>
            </a:endParaRPr>
          </a:p>
          <a:p>
            <a:r>
              <a:rPr lang="tr-TR" sz="1800" dirty="0">
                <a:latin typeface="Myriad Pro" panose="020B0503030403020204"/>
              </a:rPr>
              <a:t>Özel araç sahipliliğindeki artış (169 otomobil/1000 kişi ) </a:t>
            </a:r>
          </a:p>
          <a:p>
            <a:endParaRPr lang="tr-TR" sz="1800" dirty="0">
              <a:latin typeface="Myriad Pro" panose="020B0503030403020204"/>
            </a:endParaRPr>
          </a:p>
          <a:p>
            <a:r>
              <a:rPr lang="tr-TR" sz="1800" b="1" dirty="0">
                <a:latin typeface="Myriad Pro" panose="020B0503030403020204"/>
              </a:rPr>
              <a:t>Özel araç kullanımındaki artış !!</a:t>
            </a:r>
          </a:p>
          <a:p>
            <a:endParaRPr lang="tr-TR" sz="1800" dirty="0">
              <a:latin typeface="Myriad Pro" panose="020B0503030403020204"/>
            </a:endParaRPr>
          </a:p>
          <a:p>
            <a:pPr lvl="1"/>
            <a:endParaRPr lang="tr-TR" sz="1400" dirty="0">
              <a:latin typeface="Myriad Pro" panose="020B0503030403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E4163A-218F-42C0-B635-A89C22081A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732" y="4325392"/>
            <a:ext cx="4156207" cy="157138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0D48C73-C212-41B7-9027-8F23F726F5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732" y="1968462"/>
            <a:ext cx="4156207" cy="2327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078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26282-6178-43B9-9866-5C7494A60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50018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/>
              <a:t>Dinlediğiniz için teşekkürler </a:t>
            </a:r>
            <a:endParaRPr lang="en-US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C6DE5-3670-41F9-A8A0-F5E159522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17" y="351536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3391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87485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Türkiye Cumhuriyeti Güncellenmiş Birinci Ulusal Katkı Beyanı (2023)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Ulusal İklim Değişikliği Azaltım Stratejisi ve Eylem Planı 2024-2030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Ulusal İklim Değişikliğine Uyum Stratejisi ve Eylem Planı 2024-2030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Ulusal İklim Değişikliği Stratejisi 2010-2023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Ulusal İklim Değişikliği Eylem Planı 2011-2023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Ulusal Enerji Verimliliği Eylem Planı 2017-2023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Ulaştırma ve İletişim Strateji Belgesi 2011-2023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 err="1">
                <a:latin typeface="Myriad Pro" panose="020B0503030403020204"/>
              </a:rPr>
              <a:t>Mobilite</a:t>
            </a:r>
            <a:r>
              <a:rPr lang="tr-TR" sz="1800" dirty="0">
                <a:latin typeface="Myriad Pro" panose="020B0503030403020204"/>
              </a:rPr>
              <a:t> Araç ve Teknolojileri Yol Haritası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Ulusal Akıllı Ulaşım Sistemleri Strateji Belgesi ve Eylem Planı (2020-2023)…………….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470878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Türkiye Cumhuriyeti Güncellenmiş Birinci Ulusal Katkı Beyanı (2023) belgesinde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karayolu taşımacılığının payı azaltılarak, deniz ve demiryolu taşımacılığının payının arttırılması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kombine taşımacılığı geliştirilmesi;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kentsel alanlarda sürdürülebilir ulaşım yaklaşımlarının uygulanması;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alternatif yakıtların ve temiz araçların teşvik edilmesi;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Ulusal Akıllı Ulaşım Sistemleri Strateji Belgesi (2014-2023) ve Eylem Planı (2014-2016) ile karayolu taşımacılığında yakıt tüketiminin ve emisyonların azaltılması;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yüksek hızlı demiryolu projelerinin gerçekleştirilmesi;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kentsel raylı sistemlerin artırılması; eski araçların trafikten çekilmesi;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enerji verimliliğinin sağlanması için yeşil liman ve yeşil havalimanı projelerinin hayata geçirilmesi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770413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b="1" dirty="0">
                <a:solidFill>
                  <a:srgbClr val="FF0000"/>
                </a:solidFill>
                <a:latin typeface="Myriad Pro" panose="020B0503030403020204"/>
              </a:rPr>
              <a:t>Ulusal İklim Değişikliği Azaltım Stratejisi ve Eylem Planı 2024-2030 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Strateji 1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Deniz/Demiryoluna </a:t>
            </a:r>
            <a:r>
              <a:rPr lang="tr-TR" sz="1800" dirty="0" err="1">
                <a:latin typeface="Myriad Pro" panose="020B0503030403020204"/>
              </a:rPr>
              <a:t>modal</a:t>
            </a:r>
            <a:r>
              <a:rPr lang="tr-TR" sz="1800" dirty="0">
                <a:latin typeface="Myriad Pro" panose="020B0503030403020204"/>
              </a:rPr>
              <a:t> kayma sağlanması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Strateji 2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Ulaştırma Sektöründe Verimliliğin Artırılması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Strateji 3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Ulaşım sistemlerinde sürdürülebilir/temiz enerji kaynaklarının kullanımı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Strateji 4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Sektörün </a:t>
            </a:r>
            <a:r>
              <a:rPr lang="tr-TR" sz="1800" dirty="0" err="1">
                <a:latin typeface="Myriad Pro" panose="020B0503030403020204"/>
              </a:rPr>
              <a:t>dekarbonizasyonu</a:t>
            </a:r>
            <a:r>
              <a:rPr lang="tr-TR" sz="1800" dirty="0">
                <a:latin typeface="Myriad Pro" panose="020B0503030403020204"/>
              </a:rPr>
              <a:t> için gerekli altyapı faaliyetlerinin yapılması </a:t>
            </a:r>
          </a:p>
        </p:txBody>
      </p:sp>
    </p:spTree>
    <p:extLst>
      <p:ext uri="{BB962C8B-B14F-4D97-AF65-F5344CB8AC3E}">
        <p14:creationId xmlns:p14="http://schemas.microsoft.com/office/powerpoint/2010/main" val="3710536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6775564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1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2000" b="1" dirty="0">
                <a:latin typeface="Myriad Pro" panose="020B0503030403020204"/>
              </a:rPr>
              <a:t> Deniz/Demiryoluna </a:t>
            </a:r>
            <a:r>
              <a:rPr lang="tr-TR" sz="2000" b="1" dirty="0" err="1">
                <a:latin typeface="Myriad Pro" panose="020B0503030403020204"/>
              </a:rPr>
              <a:t>modal</a:t>
            </a:r>
            <a:r>
              <a:rPr lang="tr-TR" sz="2000" b="1" dirty="0">
                <a:latin typeface="Myriad Pro" panose="020B0503030403020204"/>
              </a:rPr>
              <a:t> kayma sağlanması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2000" dirty="0">
                <a:latin typeface="Myriad Pro" panose="020B0503030403020204"/>
              </a:rPr>
              <a:t>Demiryoluna </a:t>
            </a:r>
            <a:r>
              <a:rPr lang="tr-TR" sz="2000" dirty="0" err="1">
                <a:latin typeface="Myriad Pro" panose="020B0503030403020204"/>
              </a:rPr>
              <a:t>modal</a:t>
            </a:r>
            <a:r>
              <a:rPr lang="tr-TR" sz="2000" dirty="0">
                <a:latin typeface="Myriad Pro" panose="020B0503030403020204"/>
              </a:rPr>
              <a:t> kaymanın sağlanması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400" dirty="0"/>
              <a:t> </a:t>
            </a:r>
            <a:r>
              <a:rPr lang="tr-TR" sz="1800" dirty="0"/>
              <a:t>Kentsel raylı sistemlerle </a:t>
            </a:r>
            <a:r>
              <a:rPr lang="tr-TR" sz="1800" b="1" dirty="0"/>
              <a:t>demiryolu yolcu taşımacılığının </a:t>
            </a:r>
            <a:r>
              <a:rPr lang="tr-TR" sz="1800" dirty="0"/>
              <a:t>geliştirilmesi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/>
              <a:t> Kentsel Raylı Sistem taşımacılığında </a:t>
            </a:r>
            <a:r>
              <a:rPr lang="tr-TR" sz="1800" b="1" dirty="0" err="1"/>
              <a:t>modlar</a:t>
            </a:r>
            <a:r>
              <a:rPr lang="tr-TR" sz="1800" b="1" dirty="0"/>
              <a:t> arası entegrasyonun</a:t>
            </a:r>
            <a:r>
              <a:rPr lang="tr-TR" sz="1800" dirty="0"/>
              <a:t> artırılması için destek sağlanması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EA3C29-D153-494D-B89B-4BE1D964E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857" t="22223" r="24130" b="14815"/>
          <a:stretch/>
        </p:blipFill>
        <p:spPr>
          <a:xfrm>
            <a:off x="7669454" y="1744922"/>
            <a:ext cx="3943736" cy="247210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9B53FB0-1B8C-4FD8-B220-72A63A5417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8495"/>
          <a:stretch/>
        </p:blipFill>
        <p:spPr>
          <a:xfrm>
            <a:off x="7275670" y="4318628"/>
            <a:ext cx="4731303" cy="1767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877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8279244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2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2000" b="1" dirty="0">
                <a:latin typeface="Myriad Pro" panose="020B0503030403020204"/>
              </a:rPr>
              <a:t> Ulaştırma Sektöründe Verimliliğin Artırılması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Toplu taşıma </a:t>
            </a:r>
            <a:r>
              <a:rPr lang="tr-TR" sz="2000" dirty="0"/>
              <a:t>sistemlerinin</a:t>
            </a:r>
            <a:r>
              <a:rPr lang="tr-TR" sz="1800" dirty="0">
                <a:latin typeface="Myriad Pro" panose="020B0503030403020204"/>
              </a:rPr>
              <a:t> teşvik edilmesi ve verimliliğin artırılması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dirty="0">
                <a:latin typeface="Myriad Pro" panose="020B0503030403020204"/>
              </a:rPr>
              <a:t>Kentsel planlamada toplu taşıma odaklı uygulamaların yaygınlaştırılması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dirty="0">
                <a:latin typeface="Myriad Pro" panose="020B0503030403020204"/>
              </a:rPr>
              <a:t>Toplu taşıma kullanımını teşvik edecek </a:t>
            </a:r>
            <a:r>
              <a:rPr lang="tr-TR" sz="1600" b="1" dirty="0">
                <a:latin typeface="Myriad Pro" panose="020B0503030403020204"/>
              </a:rPr>
              <a:t>ücret toplama/ücretlendirme imkanı tanıyan akıllı kart sistemlerinin </a:t>
            </a:r>
            <a:r>
              <a:rPr lang="tr-TR" sz="1600" dirty="0">
                <a:latin typeface="Myriad Pro" panose="020B0503030403020204"/>
              </a:rPr>
              <a:t>yaygınlaştırılması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dirty="0">
                <a:latin typeface="Myriad Pro" panose="020B0503030403020204"/>
              </a:rPr>
              <a:t>Toplu taşıma sistemlerinin birbiriyle ve diğer kentsel lastik tekerlekli ulaşım </a:t>
            </a:r>
            <a:r>
              <a:rPr lang="tr-TR" sz="1600" dirty="0" err="1">
                <a:latin typeface="Myriad Pro" panose="020B0503030403020204"/>
              </a:rPr>
              <a:t>modları</a:t>
            </a:r>
            <a:r>
              <a:rPr lang="tr-TR" sz="1600" dirty="0">
                <a:latin typeface="Myriad Pro" panose="020B0503030403020204"/>
              </a:rPr>
              <a:t> ile </a:t>
            </a:r>
            <a:r>
              <a:rPr lang="tr-TR" sz="1600" b="1" dirty="0">
                <a:latin typeface="Myriad Pro" panose="020B0503030403020204"/>
              </a:rPr>
              <a:t>entegre edilmesi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dirty="0">
                <a:latin typeface="Myriad Pro" panose="020B0503030403020204"/>
              </a:rPr>
              <a:t>Toplu taşıma durakları etrafında </a:t>
            </a:r>
            <a:r>
              <a:rPr lang="tr-TR" sz="1600" b="1" dirty="0" err="1">
                <a:latin typeface="Myriad Pro" panose="020B0503030403020204"/>
              </a:rPr>
              <a:t>mikromobilite</a:t>
            </a:r>
            <a:r>
              <a:rPr lang="tr-TR" sz="1600" b="1" dirty="0">
                <a:latin typeface="Myriad Pro" panose="020B0503030403020204"/>
              </a:rPr>
              <a:t>/yürüme </a:t>
            </a:r>
            <a:r>
              <a:rPr lang="tr-TR" sz="1600" dirty="0">
                <a:latin typeface="Myriad Pro" panose="020B0503030403020204"/>
              </a:rPr>
              <a:t>seçeneklerinin güçlendirilmesi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b="1" dirty="0">
                <a:latin typeface="Myriad Pro" panose="020B0503030403020204"/>
              </a:rPr>
              <a:t>Özel araç </a:t>
            </a:r>
            <a:r>
              <a:rPr lang="tr-TR" sz="1600" dirty="0">
                <a:latin typeface="Myriad Pro" panose="020B0503030403020204"/>
              </a:rPr>
              <a:t>kullanımından </a:t>
            </a:r>
            <a:r>
              <a:rPr lang="tr-TR" sz="1600" b="1" dirty="0">
                <a:latin typeface="Myriad Pro" panose="020B0503030403020204"/>
              </a:rPr>
              <a:t>lastik tekerlekli toplu taşımaya </a:t>
            </a:r>
            <a:r>
              <a:rPr lang="tr-TR" sz="1600" dirty="0">
                <a:latin typeface="Myriad Pro" panose="020B0503030403020204"/>
              </a:rPr>
              <a:t>geçişin artırılması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dirty="0">
                <a:latin typeface="Myriad Pro" panose="020B0503030403020204"/>
              </a:rPr>
              <a:t>Toplu taşıma hizmetlerinin </a:t>
            </a:r>
            <a:r>
              <a:rPr lang="tr-TR" sz="1600" b="1" dirty="0">
                <a:latin typeface="Myriad Pro" panose="020B0503030403020204"/>
              </a:rPr>
              <a:t>ulaşım talep ve </a:t>
            </a:r>
            <a:r>
              <a:rPr lang="tr-TR" sz="1600" b="1" dirty="0" err="1">
                <a:latin typeface="Myriad Pro" panose="020B0503030403020204"/>
              </a:rPr>
              <a:t>erişebilirlik</a:t>
            </a:r>
            <a:r>
              <a:rPr lang="tr-TR" sz="1600" b="1" dirty="0">
                <a:latin typeface="Myriad Pro" panose="020B0503030403020204"/>
              </a:rPr>
              <a:t> </a:t>
            </a:r>
            <a:r>
              <a:rPr lang="tr-TR" sz="1600" dirty="0">
                <a:latin typeface="Myriad Pro" panose="020B0503030403020204"/>
              </a:rPr>
              <a:t>standartlarına göre planlanması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CF6C6D-333E-4018-9213-AE43A09721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679"/>
          <a:stretch/>
        </p:blipFill>
        <p:spPr>
          <a:xfrm>
            <a:off x="8612686" y="1711543"/>
            <a:ext cx="3296490" cy="245674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DF54909-955F-4F01-85A1-78D7E4B2A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7597" y="4352407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902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7689964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2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2000" b="1" dirty="0">
                <a:latin typeface="Myriad Pro" panose="020B0503030403020204"/>
              </a:rPr>
              <a:t>Ulaştırma Sektöründe Verimliliğin Artırılması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2000" dirty="0">
                <a:latin typeface="Myriad Pro" panose="020B0503030403020204"/>
              </a:rPr>
              <a:t>Yeni nesil, düşük ya da sıfır emisyonlu araçların kullanımının teşvik edilmesi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Kamu araç filolarında düşük/sıfır emisyonlu araçların teşvik edilmesi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Kent merkezlerinde ve cazibe noktalarında düşük/sıfır emisyonlu araçların kullanımının yaygınlaştırılması</a:t>
            </a:r>
          </a:p>
          <a:p>
            <a:pPr marL="742950" lvl="1" indent="-285750" algn="l">
              <a:buFont typeface="Arial" panose="020B0604020202020204" pitchFamily="34" charset="0"/>
              <a:buChar char="•"/>
            </a:pPr>
            <a:endParaRPr lang="tr-TR" sz="1400" dirty="0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502C0A4-68C7-4892-AEAC-FBC8126A83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0504" y="1729042"/>
            <a:ext cx="3784542" cy="189227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ADE3D7-B798-41F3-9FCD-4FB74F737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4367" y="3725862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18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185004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3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</a:t>
            </a:r>
            <a:r>
              <a:rPr lang="tr-TR" sz="2000" b="1" dirty="0">
                <a:latin typeface="Myriad Pro" panose="020B0503030403020204"/>
              </a:rPr>
              <a:t> Ulaşım sistemlerinde sürdürülebilir/temiz enerji kaynaklarının kullanımı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2000" dirty="0">
                <a:latin typeface="Myriad Pro" panose="020B0503030403020204"/>
              </a:rPr>
              <a:t>Ulaştırma sistemlerinde elektrifikasyonun yaygınlaştırılması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Demiryolu/denizyolu taşımacılığında ve havayolu </a:t>
            </a:r>
            <a:r>
              <a:rPr lang="tr-TR" sz="1800" dirty="0">
                <a:latin typeface="Myriad Pro" panose="020B0503030403020204"/>
              </a:rPr>
              <a:t>yer hizmetlerinde kullanılan araçlarda elektrifikasyonun desteklenmesi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Mevcut araçların </a:t>
            </a:r>
            <a:r>
              <a:rPr lang="tr-TR" sz="1800" b="1" dirty="0">
                <a:latin typeface="Myriad Pro" panose="020B0503030403020204"/>
              </a:rPr>
              <a:t>elektrifikasyonu </a:t>
            </a:r>
            <a:r>
              <a:rPr lang="tr-TR" sz="1800" dirty="0">
                <a:latin typeface="Myriad Pro" panose="020B0503030403020204"/>
              </a:rPr>
              <a:t>konusunda araştırmaların desteklenmesi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Elektrikli araç batarya sistemleri ve ömrünün artırılması konusunda araştırmaların desteklenmesi</a:t>
            </a:r>
          </a:p>
        </p:txBody>
      </p:sp>
    </p:spTree>
    <p:extLst>
      <p:ext uri="{BB962C8B-B14F-4D97-AF65-F5344CB8AC3E}">
        <p14:creationId xmlns:p14="http://schemas.microsoft.com/office/powerpoint/2010/main" val="2943182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Nedir?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6826762" cy="3884295"/>
          </a:xfrm>
        </p:spPr>
        <p:txBody>
          <a:bodyPr>
            <a:normAutofit fontScale="92500" lnSpcReduction="20000"/>
          </a:bodyPr>
          <a:lstStyle/>
          <a:p>
            <a:r>
              <a:rPr lang="tr-TR" sz="1800" b="1" dirty="0">
                <a:latin typeface="Myriad Pro" panose="020B0503030403020204"/>
              </a:rPr>
              <a:t>Ha</a:t>
            </a:r>
            <a:r>
              <a:rPr lang="en-US" sz="1800" b="1" dirty="0" err="1">
                <a:latin typeface="Myriad Pro" panose="020B0503030403020204"/>
              </a:rPr>
              <a:t>va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durumu</a:t>
            </a:r>
            <a:r>
              <a:rPr lang="en-US" sz="1800" b="1" dirty="0">
                <a:latin typeface="Myriad Pro" panose="020B0503030403020204"/>
              </a:rPr>
              <a:t>,</a:t>
            </a:r>
            <a:r>
              <a:rPr lang="tr-TR" sz="1800" b="1" dirty="0">
                <a:latin typeface="Myriad Pro" panose="020B0503030403020204"/>
              </a:rPr>
              <a:t> İklim , İ</a:t>
            </a:r>
            <a:r>
              <a:rPr lang="en-US" sz="1800" b="1" dirty="0" err="1">
                <a:latin typeface="Myriad Pro" panose="020B0503030403020204"/>
              </a:rPr>
              <a:t>klim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değişikliği</a:t>
            </a:r>
            <a:endParaRPr lang="tr-TR" sz="1800" b="1" dirty="0">
              <a:latin typeface="Myriad Pro" panose="020B0503030403020204"/>
            </a:endParaRPr>
          </a:p>
          <a:p>
            <a:r>
              <a:rPr lang="en-US" sz="1800" b="1" dirty="0" err="1">
                <a:latin typeface="Myriad Pro" panose="020B0503030403020204"/>
              </a:rPr>
              <a:t>Hava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durumu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 err="1">
                <a:latin typeface="Myriad Pro" panose="020B0503030403020204"/>
              </a:rPr>
              <a:t>herhangi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yer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zamanda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mevsimden-mevsime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günden-güne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saatten-saate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değişip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kısa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sürede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çeşitli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</a:rPr>
              <a:t>tahminler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 err="1">
                <a:latin typeface="Myriad Pro" panose="020B0503030403020204"/>
              </a:rPr>
              <a:t>Rüzgâr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nem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yağış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sıcaklık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basınç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bulutluluk</a:t>
            </a:r>
            <a:r>
              <a:rPr lang="en-US" sz="1800" dirty="0">
                <a:latin typeface="Myriad Pro" panose="020B0503030403020204"/>
              </a:rPr>
              <a:t> </a:t>
            </a:r>
            <a:endParaRPr lang="tr-TR" sz="1800" dirty="0">
              <a:latin typeface="Myriad Pro" panose="020B0503030403020204"/>
            </a:endParaRPr>
          </a:p>
          <a:p>
            <a:r>
              <a:rPr lang="en-US" sz="1800" b="1" dirty="0" err="1">
                <a:latin typeface="Myriad Pro" panose="020B0503030403020204"/>
              </a:rPr>
              <a:t>İklim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geniş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bölgelerde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çok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uzun</a:t>
            </a:r>
            <a:r>
              <a:rPr lang="en-US" sz="1800" dirty="0">
                <a:latin typeface="Myriad Pro" panose="020B0503030403020204"/>
              </a:rPr>
              <a:t> zaman </a:t>
            </a:r>
            <a:r>
              <a:rPr lang="en-US" sz="1800" dirty="0" err="1">
                <a:latin typeface="Myriad Pro" panose="020B0503030403020204"/>
              </a:rPr>
              <a:t>içinde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gerçekleşen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ortalama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hava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koşullarıdır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ekstrem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hava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olaylarını</a:t>
            </a:r>
            <a:r>
              <a:rPr lang="en-US" sz="1800" dirty="0">
                <a:latin typeface="Myriad Pro" panose="020B0503030403020204"/>
              </a:rPr>
              <a:t> da </a:t>
            </a:r>
            <a:r>
              <a:rPr lang="en-US" sz="1800" dirty="0" err="1">
                <a:latin typeface="Myriad Pro" panose="020B0503030403020204"/>
              </a:rPr>
              <a:t>içerirken</a:t>
            </a:r>
            <a:r>
              <a:rPr lang="en-US" sz="1800" dirty="0">
                <a:latin typeface="Myriad Pro" panose="020B0503030403020204"/>
              </a:rPr>
              <a:t>; </a:t>
            </a:r>
            <a:r>
              <a:rPr lang="en-US" sz="1800" dirty="0" err="1">
                <a:latin typeface="Myriad Pro" panose="020B0503030403020204"/>
              </a:rPr>
              <a:t>bir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bölgenin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hava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olayları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bakımından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karakterini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bitki </a:t>
            </a:r>
            <a:r>
              <a:rPr lang="en-US" sz="1800" dirty="0" err="1">
                <a:latin typeface="Myriad Pro" panose="020B0503030403020204"/>
              </a:rPr>
              <a:t>örtüsünü</a:t>
            </a:r>
            <a:r>
              <a:rPr lang="en-US" sz="1800" dirty="0">
                <a:latin typeface="Myriad Pro" panose="020B0503030403020204"/>
              </a:rPr>
              <a:t> de </a:t>
            </a:r>
            <a:r>
              <a:rPr lang="en-US" sz="1800" dirty="0" err="1">
                <a:latin typeface="Myriad Pro" panose="020B0503030403020204"/>
              </a:rPr>
              <a:t>tayin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ede</a:t>
            </a:r>
            <a:r>
              <a:rPr lang="tr-TR" sz="1800" dirty="0">
                <a:latin typeface="Myriad Pro" panose="020B0503030403020204"/>
              </a:rPr>
              <a:t>r</a:t>
            </a:r>
          </a:p>
          <a:p>
            <a:r>
              <a:rPr lang="en-US" sz="1800" b="1" dirty="0" err="1">
                <a:latin typeface="Myriad Pro" panose="020B0503030403020204"/>
              </a:rPr>
              <a:t>İklim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değişikliği</a:t>
            </a:r>
            <a:r>
              <a:rPr lang="tr-TR" sz="1800" b="1" dirty="0">
                <a:latin typeface="Myriad Pro" panose="020B0503030403020204"/>
              </a:rPr>
              <a:t> </a:t>
            </a:r>
            <a:r>
              <a:rPr lang="tr-TR" sz="18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>
                <a:latin typeface="Myriad Pro" panose="020B0503030403020204"/>
              </a:rPr>
              <a:t>“</a:t>
            </a:r>
            <a:r>
              <a:rPr lang="en-US" sz="1800" dirty="0" err="1">
                <a:latin typeface="Myriad Pro" panose="020B0503030403020204"/>
              </a:rPr>
              <a:t>Karşılaştırılabilir</a:t>
            </a:r>
            <a:r>
              <a:rPr lang="en-US" sz="1800" dirty="0">
                <a:latin typeface="Myriad Pro" panose="020B0503030403020204"/>
              </a:rPr>
              <a:t> zaman </a:t>
            </a:r>
            <a:r>
              <a:rPr lang="en-US" sz="1800" dirty="0" err="1">
                <a:latin typeface="Myriad Pro" panose="020B0503030403020204"/>
              </a:rPr>
              <a:t>dilimlerinde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gözlenen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doğal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değişikliğine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doğrudan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veya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dolaylı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küresel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atmosferin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bileşimini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bozan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insan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faaliyetleri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sonucunda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iklimde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oluşan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değişiklik</a:t>
            </a:r>
            <a:r>
              <a:rPr lang="en-US" sz="1800" dirty="0">
                <a:latin typeface="Myriad Pro" panose="020B0503030403020204"/>
              </a:rPr>
              <a:t>” </a:t>
            </a:r>
            <a:r>
              <a:rPr lang="en-US" sz="1800" dirty="0" err="1">
                <a:latin typeface="Myriad Pro" panose="020B0503030403020204"/>
              </a:rPr>
              <a:t>biçiminde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tanımlanmaktadır</a:t>
            </a:r>
            <a:r>
              <a:rPr lang="en-US" sz="1800" dirty="0">
                <a:latin typeface="Myriad Pro" panose="020B0503030403020204"/>
              </a:rPr>
              <a:t>.</a:t>
            </a:r>
          </a:p>
          <a:p>
            <a:r>
              <a:rPr lang="en-US" sz="1800" b="1" dirty="0" err="1">
                <a:latin typeface="Myriad Pro" panose="020B0503030403020204"/>
              </a:rPr>
              <a:t>Küresel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iklim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değişikliği</a:t>
            </a:r>
            <a:r>
              <a:rPr lang="en-US" sz="1800" b="1" dirty="0">
                <a:latin typeface="Myriad Pro" panose="020B0503030403020204"/>
              </a:rPr>
              <a:t>; </a:t>
            </a:r>
            <a:r>
              <a:rPr lang="en-US" sz="1800" dirty="0" err="1">
                <a:latin typeface="Myriad Pro" panose="020B0503030403020204"/>
              </a:rPr>
              <a:t>fosil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yakıtların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kullanımı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arazi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kullanımı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değişiklikleri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ormansızlaştırma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sanayi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süreçleri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gibi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insan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etkinlikleriyle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atmosfere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salınan</a:t>
            </a:r>
            <a:r>
              <a:rPr lang="en-US" sz="1800" dirty="0">
                <a:latin typeface="Myriad Pro" panose="020B0503030403020204"/>
              </a:rPr>
              <a:t> sera </a:t>
            </a:r>
            <a:r>
              <a:rPr lang="en-US" sz="1800" dirty="0" err="1">
                <a:latin typeface="Myriad Pro" panose="020B0503030403020204"/>
              </a:rPr>
              <a:t>gazı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birikimlerindeki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hızlı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doğal</a:t>
            </a:r>
            <a:r>
              <a:rPr lang="en-US" sz="1800" dirty="0">
                <a:latin typeface="Myriad Pro" panose="020B0503030403020204"/>
              </a:rPr>
              <a:t> sera </a:t>
            </a:r>
            <a:r>
              <a:rPr lang="en-US" sz="1800" dirty="0" err="1">
                <a:latin typeface="Myriad Pro" panose="020B0503030403020204"/>
              </a:rPr>
              <a:t>etkisini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kuvvetlendirmesi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sonucunda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yerkürenin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ortalama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yüzey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sıcaklıklarındaki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iklimde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oluşan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değişiklikleri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ifade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etmektedir</a:t>
            </a:r>
            <a:r>
              <a:rPr lang="en-US" sz="1800" dirty="0">
                <a:latin typeface="Myriad Pro" panose="020B0503030403020204"/>
              </a:rPr>
              <a:t>.</a:t>
            </a:r>
          </a:p>
          <a:p>
            <a:endParaRPr lang="en-US" sz="1800" dirty="0">
              <a:latin typeface="Myriad Pro" panose="020B050303040302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E14C50-E5FB-4E5B-A43F-4A5043524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828" y="2507266"/>
            <a:ext cx="4555728" cy="258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18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7083679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3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2000" b="1" dirty="0">
                <a:latin typeface="Myriad Pro" panose="020B0503030403020204"/>
              </a:rPr>
              <a:t>Ulaşım sistemlerinde sürdürülebilir/temiz enerji kaynaklarının kullanımı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2000" dirty="0">
                <a:latin typeface="Myriad Pro" panose="020B0503030403020204"/>
              </a:rPr>
              <a:t>Alternatif sürdürülebilir yakıt kullanımının artırılması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Kentsel/kırsal otobüs taşımacılığında alternatif yakıt kullanım oranının artırılması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 araç şarj istasyonlarında yenilenebilir enerji kaynaklarının kullanımının teşvik edilmesi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Elektrikli araçların yaygınlaşması için karayolu ağında gerekli sayıda ve konumda şarj istasyon altyapısının planlanması ve geliştirilmesi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7987C6-293B-4DF6-B089-B696476664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8796" y="4303546"/>
            <a:ext cx="3200082" cy="16143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78A8E0-DDD7-4F18-9E8F-8FB5F4A5C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4924" y="2245360"/>
            <a:ext cx="2883913" cy="176853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CA301FA-75EF-47F0-9D70-1645178558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77324" y="2116967"/>
            <a:ext cx="2074148" cy="194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99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 4 </a:t>
            </a:r>
            <a:r>
              <a:rPr lang="tr-TR" sz="2000" b="1" dirty="0">
                <a:latin typeface="Myriad Pro" panose="020B0503030403020204"/>
                <a:sym typeface="Wingdings" panose="05000000000000000000" pitchFamily="2" charset="2"/>
              </a:rPr>
              <a:t></a:t>
            </a:r>
            <a:r>
              <a:rPr lang="tr-TR" sz="2000" b="1" dirty="0">
                <a:latin typeface="Myriad Pro" panose="020B0503030403020204"/>
              </a:rPr>
              <a:t> Sektörün </a:t>
            </a:r>
            <a:r>
              <a:rPr lang="tr-TR" sz="2000" b="1" dirty="0" err="1">
                <a:latin typeface="Myriad Pro" panose="020B0503030403020204"/>
              </a:rPr>
              <a:t>dekarbonizasyonu</a:t>
            </a:r>
            <a:r>
              <a:rPr lang="tr-TR" sz="2000" b="1" dirty="0">
                <a:latin typeface="Myriad Pro" panose="020B0503030403020204"/>
              </a:rPr>
              <a:t> için gerekli altyapı faaliyetlerinin yapılması 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2000" dirty="0">
                <a:latin typeface="Myriad Pro" panose="020B0503030403020204"/>
              </a:rPr>
              <a:t>Elektrikli Araç Sektör Destekleri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Ulaştırma amaçlı elektrik enerjisi talep tahmin modeli geliştirilmesi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Ulusal akıllı EA entegre şarj ve </a:t>
            </a:r>
            <a:r>
              <a:rPr lang="tr-TR" sz="1800" dirty="0" err="1">
                <a:latin typeface="Myriad Pro" panose="020B0503030403020204"/>
              </a:rPr>
              <a:t>parklanma</a:t>
            </a:r>
            <a:r>
              <a:rPr lang="tr-TR" sz="1800" dirty="0">
                <a:latin typeface="Myriad Pro" panose="020B0503030403020204"/>
              </a:rPr>
              <a:t> yönetimi ara yüzü geliştirilmesi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Bataryaların piyasaya arz ve geri dönüşüm mevzuatının hazırlanması ve Elektrikli araç batarya geri dönüşümü için araştırma desteği verilmesi</a:t>
            </a:r>
          </a:p>
        </p:txBody>
      </p:sp>
    </p:spTree>
    <p:extLst>
      <p:ext uri="{BB962C8B-B14F-4D97-AF65-F5344CB8AC3E}">
        <p14:creationId xmlns:p14="http://schemas.microsoft.com/office/powerpoint/2010/main" val="28211494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8838044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solidFill>
                  <a:srgbClr val="FF0000"/>
                </a:solidFill>
                <a:latin typeface="Myriad Pro" panose="020B0503030403020204"/>
              </a:rPr>
              <a:t>Ulusal İklim Değişikliği Uyum Stratejisi ve Eylem Planı 2024-2030 </a:t>
            </a:r>
          </a:p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000" b="1" dirty="0">
                <a:latin typeface="Myriad Pro" panose="020B0503030403020204"/>
              </a:rPr>
              <a:t>Stratejik Hedef 1. Ulaşım ve iletişimde kritik altyapıların dirençliliğinin sağlanması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Karayollarında, demiryollarında, liman ve havalimanlarında iklim projeksiyonları doğrultusunda ihtiyaç duyulan kritik </a:t>
            </a:r>
            <a:r>
              <a:rPr lang="tr-TR" sz="1800" b="1" dirty="0">
                <a:latin typeface="Myriad Pro" panose="020B0503030403020204"/>
              </a:rPr>
              <a:t>güzergâh ve altyapıların </a:t>
            </a:r>
            <a:r>
              <a:rPr lang="tr-TR" sz="1800" dirty="0">
                <a:latin typeface="Myriad Pro" panose="020B0503030403020204"/>
              </a:rPr>
              <a:t>iklim değişikliği kaynaklı risklere karşı dirençli hale getirilmesi.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Kentlerdeki </a:t>
            </a:r>
            <a:r>
              <a:rPr lang="tr-TR" sz="1800" b="1" dirty="0">
                <a:latin typeface="Myriad Pro" panose="020B0503030403020204"/>
              </a:rPr>
              <a:t>taşıt, bisiklet ve yaya yolları ile tüm toplu taşıma altyapılarının </a:t>
            </a:r>
            <a:r>
              <a:rPr lang="tr-TR" sz="1800" dirty="0">
                <a:latin typeface="Myriad Pro" panose="020B0503030403020204"/>
              </a:rPr>
              <a:t>iklim değişikliği kaynaklı risklere karşı dirençli hale getirilmesi.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AB9D71E-AEC1-4165-8684-7E69B90EB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3840" y="3857942"/>
            <a:ext cx="2889901" cy="19230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839C0FB-8940-413D-A736-154E9C8EAF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5430" y="2024739"/>
            <a:ext cx="2876550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9064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Ulusal Politika ve Strateji Belgeleri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2200" b="1" dirty="0">
                <a:solidFill>
                  <a:srgbClr val="FF0000"/>
                </a:solidFill>
                <a:latin typeface="Myriad Pro" panose="020B0503030403020204"/>
              </a:rPr>
              <a:t>Ulusal İklim Değişikliği Uyum Stratejisi ve Eylem Planı 2024-2030 </a:t>
            </a:r>
          </a:p>
          <a:p>
            <a:pPr algn="l"/>
            <a:endParaRPr lang="tr-TR" sz="1000" dirty="0">
              <a:latin typeface="Myriad Pro" panose="020B0503030403020204"/>
            </a:endParaRPr>
          </a:p>
          <a:p>
            <a:pPr algn="l"/>
            <a:r>
              <a:rPr lang="tr-TR" sz="2200" b="1" dirty="0">
                <a:latin typeface="Myriad Pro" panose="020B0503030403020204"/>
              </a:rPr>
              <a:t>Stratejik Hedef 2. </a:t>
            </a:r>
            <a:r>
              <a:rPr lang="tr-TR" sz="2200" b="1" dirty="0" err="1">
                <a:latin typeface="Myriad Pro" panose="020B0503030403020204"/>
              </a:rPr>
              <a:t>Etkilenebilirlik</a:t>
            </a:r>
            <a:r>
              <a:rPr lang="tr-TR" sz="2200" b="1" dirty="0">
                <a:latin typeface="Myriad Pro" panose="020B0503030403020204"/>
              </a:rPr>
              <a:t> düzeyi azaltılarak taşımacılığın ve yolcu sağlığının güvence altına alınması</a:t>
            </a:r>
            <a:endParaRPr lang="tr-TR" sz="2200" dirty="0">
              <a:latin typeface="Myriad Pro" panose="020B0503030403020204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Kentsel yerleşimlerde yol, kaldırım, meydan ve otoparkların sert zeminlerinde </a:t>
            </a:r>
            <a:r>
              <a:rPr lang="tr-TR" sz="1800" b="1" dirty="0">
                <a:latin typeface="Myriad Pro" panose="020B0503030403020204"/>
              </a:rPr>
              <a:t>geçirgenliği yüksek kaplama </a:t>
            </a:r>
            <a:r>
              <a:rPr lang="tr-TR" sz="1800" dirty="0">
                <a:latin typeface="Myriad Pro" panose="020B0503030403020204"/>
              </a:rPr>
              <a:t>malzemesi kullanımı.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Kentsel yerleşimlerde yeşil ve mavi altyapılar ile </a:t>
            </a:r>
            <a:r>
              <a:rPr lang="tr-TR" sz="1800" b="1" dirty="0">
                <a:latin typeface="Myriad Pro" panose="020B0503030403020204"/>
              </a:rPr>
              <a:t>geçirgen yüzey ve drenaj olanaklarının artırılması</a:t>
            </a:r>
            <a:r>
              <a:rPr lang="tr-TR" sz="1800" dirty="0">
                <a:latin typeface="Myriad Pro" panose="020B0503030403020204"/>
              </a:rPr>
              <a:t>, sıcak hava dalgaları etkisinin azaltılması.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b="1" dirty="0">
                <a:latin typeface="Myriad Pro" panose="020B0503030403020204"/>
              </a:rPr>
              <a:t>Toplu taşıma araçları, okul servis taşıtları ve şehirlerarası taşımacılığında</a:t>
            </a:r>
            <a:r>
              <a:rPr lang="tr-TR" sz="1800" dirty="0">
                <a:latin typeface="Myriad Pro" panose="020B0503030403020204"/>
              </a:rPr>
              <a:t> yolcu kullanılan minibüslerde otobüs ve </a:t>
            </a:r>
            <a:r>
              <a:rPr lang="tr-TR" sz="1800" b="1" dirty="0">
                <a:latin typeface="Myriad Pro" panose="020B0503030403020204"/>
              </a:rPr>
              <a:t>iklimlendirme ve havalandırma sistemlerinin bulunması</a:t>
            </a:r>
            <a:r>
              <a:rPr lang="tr-TR" sz="1800" dirty="0">
                <a:latin typeface="Myriad Pro" panose="020B0503030403020204"/>
              </a:rPr>
              <a:t>, yüksek ısıyı içeri geçirmeyen tür malzeme ve renk kullanımıyla özel ve kamu toplu taşıma taşıt filolarının yenilenmesi.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tr-TR" sz="1800" dirty="0">
                <a:latin typeface="Myriad Pro" panose="020B0503030403020204"/>
              </a:rPr>
              <a:t>Karayollarında ve kent içi yollarda yüksek sıcaklık yaşanan yerlerde yüzey ısısını düşüren kaplama malzemesinin değerlendirilmesi, </a:t>
            </a:r>
            <a:r>
              <a:rPr lang="tr-TR" sz="1800" b="1" dirty="0">
                <a:latin typeface="Myriad Pro" panose="020B0503030403020204"/>
              </a:rPr>
              <a:t>ağaçlandırılmış ve korunaklı taşıt, bisiklet ve yaya yolları yapılması</a:t>
            </a:r>
            <a:r>
              <a:rPr lang="tr-TR" sz="1800" dirty="0">
                <a:latin typeface="Myriad Pro" panose="020B0503030403020204"/>
              </a:rPr>
              <a:t>, yangın riskini artıracak peyzaj ögelerinin uygun alternatiflerle değiştirilmesi. </a:t>
            </a:r>
          </a:p>
        </p:txBody>
      </p:sp>
    </p:spTree>
    <p:extLst>
      <p:ext uri="{BB962C8B-B14F-4D97-AF65-F5344CB8AC3E}">
        <p14:creationId xmlns:p14="http://schemas.microsoft.com/office/powerpoint/2010/main" val="752610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Öncelikli politikalar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B7A2D0B-D0DF-43DD-B91F-795751B416D9}"/>
              </a:ext>
            </a:extLst>
          </p:cNvPr>
          <p:cNvSpPr txBox="1">
            <a:spLocks/>
          </p:cNvSpPr>
          <p:nvPr/>
        </p:nvSpPr>
        <p:spPr>
          <a:xfrm>
            <a:off x="448196" y="25626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b="1" dirty="0">
                <a:latin typeface="Myriad Pro" panose="020B0503030403020204"/>
              </a:rPr>
              <a:t>Özel araç kullanımını azaltmak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lastik tekerli toplu taşımacılığın teşvik edilmesi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raylı sistem taşımacılığının güçlendirilmesi ve teşvik edilmesi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     temiz enerji – elektrikli- araç paylaşım sistemleri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  </a:t>
            </a:r>
            <a:r>
              <a:rPr lang="en-GB" sz="1800" dirty="0">
                <a:latin typeface="Myriad Pro" panose="020B0503030403020204"/>
                <a:sym typeface="Wingdings" panose="05000000000000000000" pitchFamily="2" charset="2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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mikromobilitenin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kullanımının teşvik edilmesi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  </a:t>
            </a:r>
            <a:r>
              <a:rPr lang="en-GB" sz="1800" dirty="0">
                <a:latin typeface="Myriad Pro" panose="020B0503030403020204"/>
                <a:sym typeface="Wingdings" panose="05000000000000000000" pitchFamily="2" charset="2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  aktif ulaşım (yürüme ve bisiklet) teşvik edilmesi 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</a:t>
            </a:r>
            <a:r>
              <a:rPr lang="en-GB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</a:rPr>
              <a:t>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parklanma yönetimi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</a:t>
            </a:r>
            <a:r>
              <a:rPr lang="en-GB" sz="1800" dirty="0">
                <a:latin typeface="Myriad Pro" panose="020B0503030403020204"/>
                <a:sym typeface="Wingdings" panose="05000000000000000000" pitchFamily="2" charset="2"/>
              </a:rPr>
              <a:t>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 düşük emisyon bölgeleri oluşturularak özel araç girişi sınırlaması ………….. </a:t>
            </a:r>
          </a:p>
          <a:p>
            <a:pPr algn="l"/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57850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Öncelikli politikalar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B7A2D0B-D0DF-43DD-B91F-795751B416D9}"/>
              </a:ext>
            </a:extLst>
          </p:cNvPr>
          <p:cNvSpPr txBox="1">
            <a:spLocks/>
          </p:cNvSpPr>
          <p:nvPr/>
        </p:nvSpPr>
        <p:spPr>
          <a:xfrm>
            <a:off x="448196" y="25626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b="1" dirty="0">
                <a:latin typeface="Myriad Pro" panose="020B0503030403020204"/>
              </a:rPr>
              <a:t>Toplu taşıma sistemlerinin güçlendirilmesi ve teşvik edilmesi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  toplu taşıma ağının ve hizmetlerinin değerlendirilmesi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hizmet verimliliğinin / yolcu sayısı/ doluluk  talebin yüksek olduğu 					bölgelerde hizmetlerde iyileştirmelerin yapılması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 raylı sistem yatırımlarının teşvik edilmesi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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mikromobilitenin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kullanımının teşvik edilmesi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 raylı sistem ve otobüs entegrasyonları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akıllı ulaşım sistemleri (akıllı ücret toplama sistemleri, yolcu bilgilendirme                   				sistemleri, vb.) ile konforlu ve kolay kullanım olanağı </a:t>
            </a:r>
          </a:p>
          <a:p>
            <a:pPr algn="l"/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7506581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4631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ulaşımda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iklim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değişikliğinin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azaltılmasına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yönelik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politikalar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önlemler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Öncelikli politikalar </a:t>
            </a:r>
            <a:endParaRPr lang="tr-TR" sz="2800" b="1" i="0" u="none" strike="noStrike" kern="1200" cap="none" spc="0" baseline="0" noProof="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r>
              <a:rPr lang="tr-TR" dirty="0">
                <a:solidFill>
                  <a:srgbClr val="00717F"/>
                </a:solidFill>
                <a:latin typeface="Myriad Pro" panose="020B0503030403020204" pitchFamily="34" charset="0"/>
              </a:rPr>
              <a:t> </a:t>
            </a:r>
            <a:endParaRPr lang="en-GB" dirty="0">
              <a:solidFill>
                <a:srgbClr val="00717F"/>
              </a:solidFill>
              <a:latin typeface="Myriad Pro" panose="020B0503030403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3AFF33-7FD2-4E5B-B2B8-420CC518CFB2}"/>
              </a:ext>
            </a:extLst>
          </p:cNvPr>
          <p:cNvSpPr txBox="1">
            <a:spLocks/>
          </p:cNvSpPr>
          <p:nvPr/>
        </p:nvSpPr>
        <p:spPr>
          <a:xfrm>
            <a:off x="295796" y="2410260"/>
            <a:ext cx="11279748" cy="38842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0B7A2D0B-D0DF-43DD-B91F-795751B416D9}"/>
              </a:ext>
            </a:extLst>
          </p:cNvPr>
          <p:cNvSpPr txBox="1">
            <a:spLocks/>
          </p:cNvSpPr>
          <p:nvPr/>
        </p:nvSpPr>
        <p:spPr>
          <a:xfrm>
            <a:off x="448196" y="2562661"/>
            <a:ext cx="11279748" cy="34317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algn="l"/>
            <a:r>
              <a:rPr lang="tr-TR" sz="1800" b="1" dirty="0">
                <a:latin typeface="Myriad Pro" panose="020B0503030403020204"/>
              </a:rPr>
              <a:t>Toplu taşıma sistemlerinde sürdürülebilir/temiz enerji kaynaklarının kullanımı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  Alternatif sürdürülebilir yakıt kullanımının artırılması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Elektrikli otobüs sayısının ve kullanımının arttırılması 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			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Elektrikli otobüs menzillerine göre otobüs ağının yeniden değerlendirilmesi 				/ planlamaların yapılması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			      </a:t>
            </a:r>
          </a:p>
          <a:p>
            <a:pPr algn="l"/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13823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26282-6178-43B9-9866-5C7494A60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50018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/>
              <a:t>Dinlediğiniz için teşekkürler </a:t>
            </a:r>
            <a:endParaRPr lang="en-US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C6DE5-3670-41F9-A8A0-F5E159522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17" y="3515361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402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77224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48196" y="2170323"/>
            <a:ext cx="11279748" cy="38240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Büyük şehirlerde yoğun trafik ve hava kirliliği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Fosil yakıt tüketiminin yüksek oranları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Kentsel ulaşımda motorlu taşıtların dominant rolü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	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Hızlı kentleşme ve artan nüfus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solidFill>
                  <a:srgbClr val="00B050"/>
                </a:solidFill>
                <a:latin typeface="Myriad Pro" panose="020B0503030403020204"/>
                <a:sym typeface="Wingdings" panose="05000000000000000000" pitchFamily="2" charset="2"/>
              </a:rPr>
              <a:t>Sürdürülebilir kentsel ulaşım  Alternatif yakıtlar ve elektrikli araçlar !!</a:t>
            </a:r>
            <a:r>
              <a:rPr lang="tr-TR" sz="1800" dirty="0">
                <a:solidFill>
                  <a:srgbClr val="00B050"/>
                </a:solidFill>
                <a:latin typeface="Myriad Pro" panose="020B0503030403020204"/>
                <a:sym typeface="Wingdings" panose="05000000000000000000" pitchFamily="2" charset="2"/>
              </a:rPr>
              <a:t>	      </a:t>
            </a:r>
          </a:p>
          <a:p>
            <a:pPr algn="l"/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tr-TR" sz="1000" dirty="0">
              <a:latin typeface="Myriad Pro" panose="020B0503030403020204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78639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 err="1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Biyoyakıtlar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highlight>
                <a:srgbClr val="FFFF00"/>
              </a:highlight>
              <a:latin typeface="Myriad Pro" panose="020B0503030403020204"/>
            </a:endParaRPr>
          </a:p>
          <a:p>
            <a:pPr algn="l"/>
            <a:r>
              <a:rPr lang="tr-TR" sz="1800" b="1" dirty="0" err="1">
                <a:latin typeface="Myriad Pro" panose="020B0503030403020204"/>
              </a:rPr>
              <a:t>Biyoyakıtlar</a:t>
            </a:r>
            <a:r>
              <a:rPr lang="tr-TR" sz="1800" b="1" dirty="0">
                <a:latin typeface="Myriad Pro" panose="020B0503030403020204"/>
              </a:rPr>
              <a:t> </a:t>
            </a:r>
            <a:r>
              <a:rPr lang="tr-TR" sz="18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Organik maddeden (</a:t>
            </a:r>
            <a:r>
              <a:rPr lang="tr-TR" sz="1800" dirty="0" err="1">
                <a:latin typeface="Myriad Pro" panose="020B0503030403020204"/>
              </a:rPr>
              <a:t>biyokütle</a:t>
            </a:r>
            <a:r>
              <a:rPr lang="tr-TR" sz="1800" dirty="0">
                <a:latin typeface="Myriad Pro" panose="020B0503030403020204"/>
              </a:rPr>
              <a:t>) üretilir.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Günümüzde satılan benzinlerde bulunmaktadır (genelde %90 benzin, %10 mısır ve diğer bitkilerden elde edilen etanol).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En yaygın </a:t>
            </a:r>
            <a:r>
              <a:rPr lang="tr-TR" sz="1800" dirty="0" err="1">
                <a:latin typeface="Myriad Pro" panose="020B0503030403020204"/>
              </a:rPr>
              <a:t>biyodizel</a:t>
            </a:r>
            <a:r>
              <a:rPr lang="tr-TR" sz="1800" dirty="0">
                <a:latin typeface="Myriad Pro" panose="020B0503030403020204"/>
              </a:rPr>
              <a:t>, petrole karıştırılan B5 ve B20'dir.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Her bir birim fosil yakıttan 2,1 birim etanol enerjisi üretilir.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Biyoyakıtlar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petrol bağımlılığını ve emisyonları azaltmak için bir çözüm olarak görülüyor.</a:t>
            </a:r>
          </a:p>
        </p:txBody>
      </p:sp>
    </p:spTree>
    <p:extLst>
      <p:ext uri="{BB962C8B-B14F-4D97-AF65-F5344CB8AC3E}">
        <p14:creationId xmlns:p14="http://schemas.microsoft.com/office/powerpoint/2010/main" val="1615968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İklim Değişikliği Nedir?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6475534" cy="3884295"/>
          </a:xfrm>
        </p:spPr>
        <p:txBody>
          <a:bodyPr>
            <a:normAutofit/>
          </a:bodyPr>
          <a:lstStyle/>
          <a:p>
            <a:r>
              <a:rPr lang="en-US" sz="1800" dirty="0">
                <a:latin typeface="Myriad Pro" panose="020B0503030403020204"/>
              </a:rPr>
              <a:t>Son 100 </a:t>
            </a:r>
            <a:r>
              <a:rPr lang="en-US" sz="1800" dirty="0" err="1">
                <a:latin typeface="Myriad Pro" panose="020B0503030403020204"/>
              </a:rPr>
              <a:t>yıl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içinde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küresel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iklim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kısmen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insani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faaliyetlerden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kaynaklanan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>
                <a:latin typeface="Myriad Pro" panose="020B0503030403020204"/>
              </a:rPr>
              <a:t>sera </a:t>
            </a:r>
            <a:r>
              <a:rPr lang="en-US" sz="1800" b="1" dirty="0" err="1">
                <a:latin typeface="Myriad Pro" panose="020B0503030403020204"/>
              </a:rPr>
              <a:t>gazı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emisyonları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nedeniyle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ortalama</a:t>
            </a:r>
            <a:r>
              <a:rPr lang="en-US" sz="1800" dirty="0">
                <a:latin typeface="Myriad Pro" panose="020B0503030403020204"/>
              </a:rPr>
              <a:t> 0,5°C </a:t>
            </a:r>
            <a:r>
              <a:rPr lang="en-US" sz="1800" dirty="0" err="1">
                <a:latin typeface="Myriad Pro" panose="020B0503030403020204"/>
              </a:rPr>
              <a:t>ısınmıştır</a:t>
            </a:r>
            <a:r>
              <a:rPr lang="en-US" sz="1800" dirty="0">
                <a:latin typeface="Myriad Pro" panose="020B0503030403020204"/>
              </a:rPr>
              <a:t>. </a:t>
            </a:r>
            <a:endParaRPr lang="tr-TR" sz="1800" dirty="0">
              <a:latin typeface="Myriad Pro" panose="020B0503030403020204"/>
            </a:endParaRPr>
          </a:p>
          <a:p>
            <a:r>
              <a:rPr lang="tr-TR" sz="1800" dirty="0">
                <a:latin typeface="Myriad Pro" panose="020B0503030403020204"/>
              </a:rPr>
              <a:t>E</a:t>
            </a:r>
            <a:r>
              <a:rPr lang="en-US" sz="1800" dirty="0" err="1">
                <a:latin typeface="Myriad Pro" panose="020B0503030403020204"/>
              </a:rPr>
              <a:t>misyonların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önemli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ölçüde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azaltılması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için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önlem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alınmadığı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takdirde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dünyanın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gelecek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yüzyıl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içinde</a:t>
            </a:r>
            <a:r>
              <a:rPr lang="en-US" sz="1800" dirty="0">
                <a:latin typeface="Myriad Pro" panose="020B0503030403020204"/>
              </a:rPr>
              <a:t> 1,4° </a:t>
            </a:r>
            <a:r>
              <a:rPr lang="en-US" sz="1800" dirty="0" err="1">
                <a:latin typeface="Myriad Pro" panose="020B0503030403020204"/>
              </a:rPr>
              <a:t>ila</a:t>
            </a:r>
            <a:r>
              <a:rPr lang="en-US" sz="1800" dirty="0">
                <a:latin typeface="Myriad Pro" panose="020B0503030403020204"/>
              </a:rPr>
              <a:t> 5,8°C </a:t>
            </a:r>
            <a:r>
              <a:rPr lang="en-US" sz="1800" dirty="0" err="1">
                <a:latin typeface="Myriad Pro" panose="020B0503030403020204"/>
              </a:rPr>
              <a:t>daha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ısınacağını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öngörmektedir</a:t>
            </a:r>
            <a:r>
              <a:rPr lang="en-US" sz="1800" dirty="0">
                <a:latin typeface="Myriad Pro" panose="020B0503030403020204"/>
              </a:rPr>
              <a:t>. </a:t>
            </a:r>
            <a:endParaRPr lang="tr-TR" sz="1800" dirty="0">
              <a:latin typeface="Myriad Pro" panose="020B0503030403020204"/>
            </a:endParaRPr>
          </a:p>
          <a:p>
            <a:r>
              <a:rPr lang="tr-TR" sz="1800" dirty="0">
                <a:latin typeface="Myriad Pro" panose="020B0503030403020204"/>
              </a:rPr>
              <a:t>Aşırı iklim durumları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yağışlar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su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akışlarında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daha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fazla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değişkenl</a:t>
            </a:r>
            <a:r>
              <a:rPr lang="tr-TR" sz="1800" dirty="0">
                <a:latin typeface="Myriad Pro" panose="020B0503030403020204"/>
              </a:rPr>
              <a:t>ikler, </a:t>
            </a:r>
            <a:r>
              <a:rPr lang="en-US" sz="1800" dirty="0" err="1">
                <a:latin typeface="Myriad Pro" panose="020B0503030403020204"/>
              </a:rPr>
              <a:t>aşırı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hidrolojik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olaylar</a:t>
            </a:r>
            <a:r>
              <a:rPr lang="tr-TR" sz="1800" dirty="0">
                <a:latin typeface="Myriad Pro" panose="020B0503030403020204"/>
              </a:rPr>
              <a:t>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seller, fırtınalar vb. iklim felaketleri </a:t>
            </a:r>
          </a:p>
          <a:p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İklim modelleri  bölgesel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farklıklıklar</a:t>
            </a:r>
            <a:r>
              <a:rPr lang="en-US" sz="1800" dirty="0">
                <a:latin typeface="Myriad Pro" panose="020B0503030403020204"/>
              </a:rPr>
              <a:t>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1E14C50-E5FB-4E5B-A43F-4A5043524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0828" y="2507266"/>
            <a:ext cx="4555728" cy="2588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68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 err="1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Biyoyakıtlar</a:t>
            </a:r>
            <a:r>
              <a:rPr lang="tr-TR" sz="2800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dirty="0">
              <a:highlight>
                <a:srgbClr val="FFFF00"/>
              </a:highlight>
              <a:latin typeface="Myriad Pro" panose="020B0503030403020204"/>
            </a:endParaRPr>
          </a:p>
          <a:p>
            <a:pPr algn="l"/>
            <a:r>
              <a:rPr lang="tr-TR" sz="2000" b="1" u="sng" dirty="0">
                <a:latin typeface="Myriad Pro" panose="020B0503030403020204"/>
              </a:rPr>
              <a:t>Etanol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Mısır, şeker pancarı, şeker kamışı, buğday gibi bitkilerden elde edilir.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Çoğunlukla mısırdan yapılır.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Benzinle karıştırılır (%10 E10, %15 E15, %85 E85)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E10 yaygın olarak benzinlerde bulunur.</a:t>
            </a:r>
          </a:p>
          <a:p>
            <a:pPr algn="l"/>
            <a:r>
              <a:rPr lang="tr-TR" sz="2000" b="1" u="sng" dirty="0" err="1">
                <a:latin typeface="Myriad Pro" panose="020B0503030403020204"/>
              </a:rPr>
              <a:t>Biyodizel</a:t>
            </a:r>
            <a:endParaRPr lang="tr-TR" sz="2000" b="1" u="sng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Bitkisel yağlar, hayvansal yağlar veya atık yağlardan üretilir.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Motorine karıştırılır (%2 B2, %5 B5, %20 B20 gibi).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B20 en yaygın karışımdır, birçok araç B20 kullanabilir. Toplu taşıma filolarında sıklıkla kullanılır.</a:t>
            </a:r>
          </a:p>
        </p:txBody>
      </p:sp>
    </p:spTree>
    <p:extLst>
      <p:ext uri="{BB962C8B-B14F-4D97-AF65-F5344CB8AC3E}">
        <p14:creationId xmlns:p14="http://schemas.microsoft.com/office/powerpoint/2010/main" val="9782270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/>
                <a:ea typeface="Open Sans Extrabold"/>
                <a:cs typeface="Open Sans Extrabold"/>
              </a:rPr>
              <a:t>Doğalgaz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Sıkıştırılmış (CNG) </a:t>
            </a:r>
            <a:r>
              <a:rPr lang="tr-TR" sz="1800" dirty="0">
                <a:latin typeface="Myriad Pro" panose="020B0503030403020204"/>
              </a:rPr>
              <a:t>veya </a:t>
            </a:r>
            <a:r>
              <a:rPr lang="tr-TR" sz="1800" b="1" dirty="0">
                <a:latin typeface="Myriad Pro" panose="020B0503030403020204"/>
              </a:rPr>
              <a:t>sıvılaştırılmış (LNG) </a:t>
            </a:r>
            <a:r>
              <a:rPr lang="tr-TR" sz="1800" dirty="0">
                <a:latin typeface="Myriad Pro" panose="020B0503030403020204"/>
              </a:rPr>
              <a:t>olarak araçlarda kullanılır.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Sıkıştırılmıs</a:t>
            </a:r>
            <a:r>
              <a:rPr lang="tr-TR" sz="1800" dirty="0">
                <a:latin typeface="Myriad Pro" panose="020B0503030403020204"/>
              </a:rPr>
              <a:t> doğalgaz (CNG)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Yüksek basınçta (3600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psi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) depolanır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hafif, orta ve ağır hizmet araçlarında kullanılır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                         dizel yakıt ile benzer menzil sunduğundan avantajlıdır. 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Sıvılaştırılmış doğalgaz (LNG)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-260°C'ye soğutularak sıvılaştırılır.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			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Soğuk tutulması gerekir, yalıtımlı basınç tanklarında depolanır.</a:t>
            </a:r>
          </a:p>
          <a:p>
            <a:pPr algn="l"/>
            <a:r>
              <a:rPr lang="tr-TR" sz="1800" dirty="0">
                <a:latin typeface="Myriad Pro" panose="020B0503030403020204"/>
              </a:rPr>
              <a:t>                                                      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Orta ve ağır hizmet araçlarında (uzun menzil) kullanılır.</a:t>
            </a:r>
          </a:p>
        </p:txBody>
      </p:sp>
    </p:spTree>
    <p:extLst>
      <p:ext uri="{BB962C8B-B14F-4D97-AF65-F5344CB8AC3E}">
        <p14:creationId xmlns:p14="http://schemas.microsoft.com/office/powerpoint/2010/main" val="1581662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Hidrojen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Yeni gelişen bir teknolojidir.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Yenilenebilir veya nükleer enerji kullanılarak temiz üretimi mümkündür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ABD, AB temiz hidrojen üretimi  2030 yılına kadar 38 milyon ton hedeflendi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Zor emisyon </a:t>
            </a:r>
            <a:r>
              <a:rPr lang="tr-TR" sz="1800" dirty="0" err="1">
                <a:latin typeface="Myriad Pro" panose="020B0503030403020204"/>
              </a:rPr>
              <a:t>azaltımı</a:t>
            </a:r>
            <a:r>
              <a:rPr lang="tr-TR" sz="1800" dirty="0">
                <a:latin typeface="Myriad Pro" panose="020B0503030403020204"/>
              </a:rPr>
              <a:t> sağlanan sektörlerde kullanılabilir (uzun mesafeli taşımacılık, kimya, çelik üretimi).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Hava kalitesini iyileştirir ve enerji güvenliğini artırır.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Yenilenebilir enerji kaynaklarının sisteme entegre edilmesini destekler (günlük, haftalık veya aylık enerji depolama).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Hidrojen kullanımı ve talebi  2022’de en üst seviyeye ulaşmıştır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Net-sıfır hedeflerinin gerçekleşmesi için önemli görülmektedir</a:t>
            </a:r>
            <a:endParaRPr lang="tr-TR" sz="18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953045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Hidrojen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AAF305-2495-4842-96A9-0B74BB5416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3029" y="2027767"/>
            <a:ext cx="5299622" cy="3821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24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Hidrojen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08534B-3B1B-4729-A9BB-E346AE0250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635" b="14945"/>
          <a:stretch/>
        </p:blipFill>
        <p:spPr>
          <a:xfrm>
            <a:off x="1817783" y="2436633"/>
            <a:ext cx="9663017" cy="354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692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Hidrojen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6580565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 üretmek için yakıt hücresinde hidrojen ve havayı kullanır.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Şu an sınırlı sayıda araç modeli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yakıt hücreli araçlar 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Sadece su ve ısı emisyonu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çevre dostu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Hızlı dolum imkanı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benzinli araçlara yakın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Yaygınlaşması için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yakıt istasyonu altyapısı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9ECA85-092E-4105-8083-649841C5B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5495" y="2776093"/>
            <a:ext cx="5253646" cy="232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21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Hidrojen – Yakıt Hücreli Otobüsler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6415312" cy="34384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2020 itibariyle dünya genelinde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5.648 adet hidrojen yakıtlı otobüs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%93,7'si Çin’de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Londra'da 2023 itibariyle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20 adet hidrojen yakıtlı otobüs bulunmakta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Cologne</a:t>
            </a:r>
            <a:r>
              <a:rPr lang="tr-TR" sz="1800" dirty="0">
                <a:latin typeface="Myriad Pro" panose="020B0503030403020204"/>
              </a:rPr>
              <a:t> (Almanya) 2022 yılında 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100 adet hidrojen yakıtlı otobüs ısmarladı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Paris (Fransa)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47 adet hidrojen yakıtlı otobüs ısmarladı 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…..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Almanya, Amerika, Japonya ve Çin otobüs üretiminde öncü şirketlere sahip</a:t>
            </a:r>
            <a:endParaRPr lang="tr-TR" sz="1800" dirty="0">
              <a:latin typeface="Myriad Pro" panose="020B0503030403020204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56CABD-AFA7-477F-8669-66E499993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2370" y="1938000"/>
            <a:ext cx="3991434" cy="298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518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Fosil yakıt bağımlılığını azaltmak ve emisyonları düşürmek için kısa vadede çözüm olarak görülmektedir.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Elektrikli araç teknolojileri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b="1" dirty="0">
                <a:latin typeface="Myriad Pro" panose="020B0503030403020204"/>
              </a:rPr>
              <a:t>Batarya elektrikli araçlar (BEV)</a:t>
            </a:r>
          </a:p>
          <a:p>
            <a:pPr lvl="1" algn="l"/>
            <a:endParaRPr lang="tr-TR" sz="1600" b="1" dirty="0">
              <a:latin typeface="Myriad Pro" panose="020B0503030403020204"/>
            </a:endParaRP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b="1" dirty="0" err="1">
                <a:latin typeface="Myriad Pro" panose="020B0503030403020204"/>
              </a:rPr>
              <a:t>Hibrit</a:t>
            </a:r>
            <a:r>
              <a:rPr lang="tr-TR" sz="1600" b="1" dirty="0">
                <a:latin typeface="Myriad Pro" panose="020B0503030403020204"/>
              </a:rPr>
              <a:t> elektrikli araçlar (HEV)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endParaRPr lang="tr-TR" sz="1600" b="1" dirty="0">
              <a:latin typeface="Myriad Pro" panose="020B0503030403020204"/>
            </a:endParaRP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b="1" dirty="0">
                <a:latin typeface="Myriad Pro" panose="020B0503030403020204"/>
              </a:rPr>
              <a:t>Kablo ile şarj edilebilen (Plug-in) </a:t>
            </a:r>
            <a:r>
              <a:rPr lang="tr-TR" sz="1600" b="1" dirty="0" err="1">
                <a:latin typeface="Myriad Pro" panose="020B0503030403020204"/>
              </a:rPr>
              <a:t>hibrit</a:t>
            </a:r>
            <a:r>
              <a:rPr lang="tr-TR" sz="1600" b="1" dirty="0">
                <a:latin typeface="Myriad Pro" panose="020B0503030403020204"/>
              </a:rPr>
              <a:t> araçlar (PHEV)</a:t>
            </a:r>
          </a:p>
          <a:p>
            <a:pPr lvl="1" algn="l"/>
            <a:endParaRPr lang="tr-TR" sz="1600" b="1" dirty="0">
              <a:latin typeface="Myriad Pro" panose="020B0503030403020204"/>
            </a:endParaRP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tr-TR" sz="1600" b="1" dirty="0">
                <a:latin typeface="Myriad Pro" panose="020B0503030403020204"/>
              </a:rPr>
              <a:t>Yakıt hücreli elektrikli araçlar (FCEV)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E4AD72-3741-46AC-8B90-64E8E8FC83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3344" y="1823327"/>
            <a:ext cx="2952750" cy="15525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C173C91-0CDC-4A13-92C8-0DFAFB5DA6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38440" y="3828294"/>
            <a:ext cx="4582558" cy="2282114"/>
          </a:xfrm>
          <a:prstGeom prst="rect">
            <a:avLst/>
          </a:prstGeom>
        </p:spPr>
      </p:pic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035B0EF0-A71F-4DB9-8D45-F305086A751C}"/>
              </a:ext>
            </a:extLst>
          </p:cNvPr>
          <p:cNvCxnSpPr>
            <a:cxnSpLocks/>
          </p:cNvCxnSpPr>
          <p:nvPr/>
        </p:nvCxnSpPr>
        <p:spPr>
          <a:xfrm flipV="1">
            <a:off x="4230477" y="3375902"/>
            <a:ext cx="4222867" cy="733390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2518110C-D84B-4B90-AB7A-E632D2621B04}"/>
              </a:ext>
            </a:extLst>
          </p:cNvPr>
          <p:cNvCxnSpPr>
            <a:cxnSpLocks/>
            <a:endCxn id="3" idx="1"/>
          </p:cNvCxnSpPr>
          <p:nvPr/>
        </p:nvCxnSpPr>
        <p:spPr>
          <a:xfrm flipV="1">
            <a:off x="6610120" y="4969351"/>
            <a:ext cx="1028320" cy="164509"/>
          </a:xfrm>
          <a:prstGeom prst="bentConnector3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01807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Araç Türleri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0921034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algn="l"/>
            <a:r>
              <a:rPr lang="tr-TR" sz="1800" b="1" u="sng" dirty="0">
                <a:latin typeface="Myriad Pro" panose="020B0503030403020204"/>
              </a:rPr>
              <a:t>Batarya elektrikli araçlar (BEV)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Sadece elektrik motoru ile çalışır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Araç içinde depolanan elektriği kullanır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Batarya düzenli olarak şarj edilir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Enerji verimliliği yüksek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Enerjinin yaklaşık %80'i veya daha fazlasını harekete dönüştürebilir.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Batarya büyüdükçe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daha uzun sürüş mesafelerine izin verir</a:t>
            </a:r>
          </a:p>
        </p:txBody>
      </p:sp>
    </p:spTree>
    <p:extLst>
      <p:ext uri="{BB962C8B-B14F-4D97-AF65-F5344CB8AC3E}">
        <p14:creationId xmlns:p14="http://schemas.microsoft.com/office/powerpoint/2010/main" val="4028568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Araç Türleri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0921034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algn="l"/>
            <a:r>
              <a:rPr lang="tr-TR" sz="1800" b="1" u="sng" dirty="0" err="1">
                <a:latin typeface="Myriad Pro" panose="020B0503030403020204"/>
              </a:rPr>
              <a:t>Hibrit</a:t>
            </a:r>
            <a:r>
              <a:rPr lang="tr-TR" sz="1800" b="1" u="sng" dirty="0">
                <a:latin typeface="Myriad Pro" panose="020B0503030403020204"/>
              </a:rPr>
              <a:t> elektrikli araçlar (HEV)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</a:rPr>
              <a:t>HEV'ler</a:t>
            </a:r>
            <a:r>
              <a:rPr lang="tr-TR" sz="1800" dirty="0">
                <a:latin typeface="Myriad Pro" panose="020B0503030403020204"/>
              </a:rPr>
              <a:t> (</a:t>
            </a:r>
            <a:r>
              <a:rPr lang="tr-TR" sz="1800" dirty="0" err="1">
                <a:latin typeface="Myriad Pro" panose="020B0503030403020204"/>
              </a:rPr>
              <a:t>Hybrid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 err="1">
                <a:latin typeface="Myriad Pro" panose="020B0503030403020204"/>
              </a:rPr>
              <a:t>Electric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 err="1">
                <a:latin typeface="Myriad Pro" panose="020B0503030403020204"/>
              </a:rPr>
              <a:t>Vehicles</a:t>
            </a:r>
            <a:r>
              <a:rPr lang="tr-TR" sz="1800" dirty="0">
                <a:latin typeface="Myriad Pro" panose="020B0503030403020204"/>
              </a:rPr>
              <a:t>) 15 yıldan fazla bir süredir satılmaktadır.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sv-SE" sz="1800" dirty="0">
                <a:latin typeface="Myriad Pro" panose="020B0503030403020204"/>
              </a:rPr>
              <a:t>Hem içten yanmalı motor hem de elektrik motoru içerir.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Hızlanma sırasında elektrik motoru kullanılır.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HEV bataryası dışarıdan şarj edilemez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frenleme sırasında veya araç yavaşladığında şarj edilir.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Daha düşük yakıt tüketimi ve egzoz emisyonları sağlar.</a:t>
            </a:r>
          </a:p>
        </p:txBody>
      </p:sp>
    </p:spTree>
    <p:extLst>
      <p:ext uri="{BB962C8B-B14F-4D97-AF65-F5344CB8AC3E}">
        <p14:creationId xmlns:p14="http://schemas.microsoft.com/office/powerpoint/2010/main" val="3855911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Uluslararası Sözleşmeler ve Ulusal Katkı Beyanları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6475534" cy="3884295"/>
          </a:xfrm>
        </p:spPr>
        <p:txBody>
          <a:bodyPr>
            <a:normAutofit/>
          </a:bodyPr>
          <a:lstStyle/>
          <a:p>
            <a:r>
              <a:rPr lang="tr-TR" sz="1800" dirty="0">
                <a:latin typeface="Myriad Pro" panose="020B0503030403020204"/>
              </a:rPr>
              <a:t>I</a:t>
            </a:r>
            <a:r>
              <a:rPr lang="en-US" sz="1800" dirty="0" err="1">
                <a:latin typeface="Myriad Pro" panose="020B0503030403020204"/>
              </a:rPr>
              <a:t>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değişikliğinin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önlenebilmesi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dünyamızda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yol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açacağı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etkiler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bu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etkilere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karşı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alınabilecek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tedbirlerin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politik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siyasi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yönleri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sebebiyle</a:t>
            </a:r>
            <a:r>
              <a:rPr lang="en-US" sz="1800" dirty="0">
                <a:latin typeface="Myriad Pro" panose="020B0503030403020204"/>
              </a:rPr>
              <a:t> </a:t>
            </a:r>
            <a:endParaRPr lang="tr-TR" sz="1800" dirty="0">
              <a:latin typeface="Myriad Pro" panose="020B0503030403020204"/>
            </a:endParaRPr>
          </a:p>
          <a:p>
            <a:r>
              <a:rPr lang="en-US" sz="1800" dirty="0" err="1">
                <a:latin typeface="Myriad Pro" panose="020B0503030403020204"/>
              </a:rPr>
              <a:t>Birleşmiş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Milletler</a:t>
            </a:r>
            <a:r>
              <a:rPr lang="en-US" sz="1800" dirty="0">
                <a:latin typeface="Myriad Pro" panose="020B0503030403020204"/>
              </a:rPr>
              <a:t> (BM)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 err="1">
                <a:latin typeface="Myriad Pro" panose="020B0503030403020204"/>
              </a:rPr>
              <a:t>Dünya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Meteoroloji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Organizasyonu</a:t>
            </a:r>
            <a:r>
              <a:rPr lang="en-US" sz="1800" dirty="0">
                <a:latin typeface="Myriad Pro" panose="020B0503030403020204"/>
              </a:rPr>
              <a:t> (WMO)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Birleşmiş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Milletler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Çevre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Programı</a:t>
            </a:r>
            <a:r>
              <a:rPr lang="en-US" sz="1800" dirty="0">
                <a:latin typeface="Myriad Pro" panose="020B0503030403020204"/>
              </a:rPr>
              <a:t> (UNEP) </a:t>
            </a:r>
            <a:endParaRPr lang="tr-TR" sz="1800" dirty="0">
              <a:latin typeface="Myriad Pro" panose="020B0503030403020204"/>
            </a:endParaRPr>
          </a:p>
          <a:p>
            <a:pPr marL="0" indent="0">
              <a:buNone/>
            </a:pPr>
            <a:endParaRPr lang="tr-TR" sz="1800" dirty="0">
              <a:latin typeface="Myriad Pro" panose="020B0503030403020204"/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1988 </a:t>
            </a:r>
            <a:r>
              <a:rPr lang="en-US" sz="1800" dirty="0" err="1">
                <a:latin typeface="Myriad Pro" panose="020B0503030403020204"/>
              </a:rPr>
              <a:t>yılında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Hükümetlerarası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İklim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Değişikliği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Paneli</a:t>
            </a:r>
            <a:r>
              <a:rPr lang="en-US" sz="1800" dirty="0">
                <a:latin typeface="Myriad Pro" panose="020B0503030403020204"/>
              </a:rPr>
              <a:t> (IPCC) </a:t>
            </a:r>
            <a:r>
              <a:rPr lang="en-US" sz="1800" dirty="0" err="1">
                <a:latin typeface="Myriad Pro" panose="020B0503030403020204"/>
              </a:rPr>
              <a:t>kurulmuştur</a:t>
            </a:r>
            <a:r>
              <a:rPr lang="en-US" sz="1800" dirty="0">
                <a:latin typeface="Myriad Pro" panose="020B0503030403020204"/>
              </a:rPr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63D2A1C-F203-41AD-B821-A52A9340A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350" y="2270053"/>
            <a:ext cx="4578072" cy="262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87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Araç Türleri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0921034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algn="l"/>
            <a:r>
              <a:rPr lang="tr-TR" sz="1800" b="1" u="sng" dirty="0">
                <a:latin typeface="Myriad Pro" panose="020B0503030403020204"/>
              </a:rPr>
              <a:t>Kablo ile şarj edilebilen (Plug-in) </a:t>
            </a:r>
            <a:r>
              <a:rPr lang="tr-TR" sz="1800" b="1" u="sng" dirty="0" err="1">
                <a:latin typeface="Myriad Pro" panose="020B0503030403020204"/>
              </a:rPr>
              <a:t>hibrit</a:t>
            </a:r>
            <a:r>
              <a:rPr lang="tr-TR" sz="1800" b="1" u="sng" dirty="0">
                <a:latin typeface="Myriad Pro" panose="020B0503030403020204"/>
              </a:rPr>
              <a:t> araçlar (PHEV)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 motoru ve içten yanmalı motor birlikte veya ayrı ayrı çalışabilir.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sv-SE" sz="1800" dirty="0">
                <a:latin typeface="Myriad Pro" panose="020B0503030403020204"/>
              </a:rPr>
              <a:t>Batarya, şebeke altyapısından şarj edilebilir.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İçten yanmalı motor, yüksek güç gerektiğinde veya batarya şarjı düşük olduğunda elektrik motoruna destek olur.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Elektrikli sürüş menzili, </a:t>
            </a:r>
            <a:r>
              <a:rPr lang="tr-TR" sz="1800" dirty="0" err="1">
                <a:latin typeface="Myriad Pro" panose="020B0503030403020204"/>
              </a:rPr>
              <a:t>BEV'lere</a:t>
            </a:r>
            <a:r>
              <a:rPr lang="tr-TR" sz="1800" dirty="0">
                <a:latin typeface="Myriad Pro" panose="020B0503030403020204"/>
              </a:rPr>
              <a:t> göre daha kısadır (20-85 km).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Bataryalar, daha küçük kapasitelere sahiptir.</a:t>
            </a:r>
          </a:p>
        </p:txBody>
      </p:sp>
    </p:spTree>
    <p:extLst>
      <p:ext uri="{BB962C8B-B14F-4D97-AF65-F5344CB8AC3E}">
        <p14:creationId xmlns:p14="http://schemas.microsoft.com/office/powerpoint/2010/main" val="31368995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Araç Türleri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0921034" cy="34384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algn="l"/>
            <a:r>
              <a:rPr lang="tr-TR" sz="1800" b="1" u="sng" dirty="0">
                <a:latin typeface="Myriad Pro" panose="020B0503030403020204"/>
              </a:rPr>
              <a:t>Yakıt hücreli elektrikli araçlar (FCEV)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Tamamen elektrik kullanımı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elektrik enerjisi batarya yerine hidrojen ve oksijenin birleşimi ile bir yakıt hücresinden sağlanır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BEV’lere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göre daha uzun menzil sunabilir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Konvansiyonel yakıtlı araçlara göre benzer şekilde yakıt dolumu yapılabilir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Orta yüklü ve ağır yüklü araçlarda uzun menzil için tercih edilir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Teknoloji henüz gelişme aşamasında  ticari kullanımı sınırlı  maliyetlerin düşmesi ve dolum istasyonlarının yaygınlaştırılması !!</a:t>
            </a:r>
            <a:endParaRPr lang="tr-TR" sz="18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8543188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Şarj Türleri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615274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algn="l"/>
            <a:r>
              <a:rPr lang="tr-TR" sz="1800" b="1" u="sng" dirty="0">
                <a:latin typeface="Myriad Pro" panose="020B0503030403020204"/>
              </a:rPr>
              <a:t>Kablo ile Şarj Etme </a:t>
            </a:r>
          </a:p>
          <a:p>
            <a:pPr algn="l"/>
            <a:endParaRPr lang="tr-TR" sz="1800" b="1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BEV ve PHEV araçlar için geçerlidir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 Araçlar, kablo ve fiş kullanarak şarj noktasına bağlanır.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Şarj evde, kamusal sokaklarda veya ticari/özel tesislerde yapılabilir. 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Ev tipi şarj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Standart ev prizleri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Yavaş şarj  konut / otopark tipine göre özel altyapı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Halka Açık Şarj İstasyonları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Normal hızda ya da hızlı şarj olanağı </a:t>
            </a: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Şarj süresi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Bataryanın boşluk durumu   Bataryanın enerji depolama kapasitesi  Batarya tipi  Sıcaklık.</a:t>
            </a:r>
            <a:endParaRPr lang="tr-TR" sz="18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3092067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Batarya Değiştirme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448196" y="2555913"/>
            <a:ext cx="11615274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tr-TR" sz="1800" b="1" u="sng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Batarya değiştirme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 boş bataryaların dolu olanlarla hızlı bir şekilde değiştirilmesini içeren bir şarj yöntemidir.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Özellikle ticari filolar ve sık kullanıma sahip araçlar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Taksi, otobüs, kamyon taşımacılığı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Avantajlar</a:t>
            </a:r>
            <a:r>
              <a:rPr lang="tr-TR" sz="1800" dirty="0">
                <a:latin typeface="Myriad Pro" panose="020B0503030403020204"/>
              </a:rPr>
              <a:t>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 </a:t>
            </a:r>
            <a:r>
              <a:rPr lang="tr-TR" sz="1800" dirty="0">
                <a:latin typeface="Myriad Pro" panose="020B0503030403020204"/>
              </a:rPr>
              <a:t>Hız;  Kullanım Kolaylığı, Verimlilik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Dezavantajlar </a:t>
            </a:r>
            <a:r>
              <a:rPr lang="tr-TR" sz="1800" b="1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Maliyet  Batarya değiştirme istasyonlarının kurulumu ve işletilmesi maliyetlidir.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 </a:t>
            </a:r>
            <a:r>
              <a:rPr lang="tr-TR" sz="1800" dirty="0" err="1">
                <a:latin typeface="Myriad Pro" panose="020B0503030403020204"/>
                <a:sym typeface="Wingdings" panose="05000000000000000000" pitchFamily="2" charset="2"/>
              </a:rPr>
              <a:t>Standartizasyon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: Farklı araç üreticileri için batarya standardizasyonu gerektirir.</a:t>
            </a:r>
          </a:p>
          <a:p>
            <a:pPr algn="l"/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                            Batarya Yönetimi: Boş bataryaların yeniden şarj edilip bakımı yapılması gerekir.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b="1" dirty="0">
                <a:latin typeface="Myriad Pro" panose="020B0503030403020204"/>
              </a:rPr>
              <a:t>Batarya teknolojisindeki ilerlemeler ve </a:t>
            </a:r>
            <a:r>
              <a:rPr lang="tr-TR" sz="1800" b="1" dirty="0" err="1">
                <a:latin typeface="Myriad Pro" panose="020B0503030403020204"/>
              </a:rPr>
              <a:t>standartizasyon</a:t>
            </a:r>
            <a:r>
              <a:rPr lang="tr-TR" sz="1800" b="1" dirty="0">
                <a:latin typeface="Myriad Pro" panose="020B0503030403020204"/>
              </a:rPr>
              <a:t> çabaları ile gelecekte daha yaygın hale gelebilir.</a:t>
            </a:r>
            <a:endParaRPr lang="tr-TR" sz="1800" dirty="0">
              <a:latin typeface="Myriad Pro" panose="020B0503030403020204"/>
            </a:endParaRPr>
          </a:p>
        </p:txBody>
      </p:sp>
    </p:spTree>
    <p:extLst>
      <p:ext uri="{BB962C8B-B14F-4D97-AF65-F5344CB8AC3E}">
        <p14:creationId xmlns:p14="http://schemas.microsoft.com/office/powerpoint/2010/main" val="1587326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Sürdürülebilir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kentsel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ulaşımın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geleceği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: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Alternatif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yakıtlar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elektrifikasyon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Elektrifikasyon – Batarya Değiştirme </a:t>
            </a: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A3125-440B-4019-BF66-4F9C75F71360}"/>
              </a:ext>
            </a:extLst>
          </p:cNvPr>
          <p:cNvSpPr txBox="1">
            <a:spLocks/>
          </p:cNvSpPr>
          <p:nvPr/>
        </p:nvSpPr>
        <p:spPr>
          <a:xfrm>
            <a:off x="822770" y="2555913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l"/>
            <a:endParaRPr lang="tr-TR" sz="1800" dirty="0">
              <a:latin typeface="Myriad Pro" panose="020B0503030403020204"/>
            </a:endParaRP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B028399-D464-44EB-8D8F-D1D978642B58}"/>
              </a:ext>
            </a:extLst>
          </p:cNvPr>
          <p:cNvSpPr txBox="1">
            <a:spLocks/>
          </p:cNvSpPr>
          <p:nvPr/>
        </p:nvSpPr>
        <p:spPr>
          <a:xfrm>
            <a:off x="328577" y="2787267"/>
            <a:ext cx="7087341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Çin, batarya değiştirme teknolojisinde lider konumda.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2022 sonunda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tr-TR" sz="1800" dirty="0">
                <a:latin typeface="Myriad Pro" panose="020B0503030403020204"/>
              </a:rPr>
              <a:t>2.000 batarya değiştirme istasyonu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tr-TR" sz="1800" dirty="0">
                <a:latin typeface="Myriad Pro" panose="020B0503030403020204"/>
              </a:rPr>
              <a:t>2025 yılına kadar küresel olarak 4.000 istasyona ulaşmayı hedefliyor.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5D688BD-D592-4983-98C5-CAA9F6DB36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558055" y="1864638"/>
            <a:ext cx="4450614" cy="250346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0A93A42-8243-45EE-A093-90CD900ABF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9789" y="3832656"/>
            <a:ext cx="4127789" cy="2233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3034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8E26282-6178-43B9-9866-5C7494A60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500188"/>
          </a:xfrm>
        </p:spPr>
        <p:txBody>
          <a:bodyPr>
            <a:normAutofit/>
          </a:bodyPr>
          <a:lstStyle/>
          <a:p>
            <a:pPr algn="ctr"/>
            <a:r>
              <a:rPr lang="tr-TR" sz="4000" b="1" dirty="0"/>
              <a:t>Dinlediğiniz için teşekkürler </a:t>
            </a:r>
            <a:endParaRPr lang="en-US" sz="40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95C6DE5-3670-41F9-A8A0-F5E1595225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17" y="342900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83880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5"/>
            <a:ext cx="11090260" cy="8537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2DBF995-845F-42D3-9B06-118CDB313E2E}"/>
              </a:ext>
            </a:extLst>
          </p:cNvPr>
          <p:cNvSpPr/>
          <p:nvPr/>
        </p:nvSpPr>
        <p:spPr>
          <a:xfrm>
            <a:off x="241660" y="2164464"/>
            <a:ext cx="6721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Elektrikli araçlar doğrudan emisyon </a:t>
            </a:r>
            <a:r>
              <a:rPr lang="tr-TR" dirty="0" err="1"/>
              <a:t>üretmesler</a:t>
            </a:r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Elektrik kaynağı </a:t>
            </a:r>
            <a:r>
              <a:rPr lang="en-US" dirty="0"/>
              <a:t>(</a:t>
            </a:r>
            <a:r>
              <a:rPr lang="en-US" dirty="0" err="1"/>
              <a:t>fosil</a:t>
            </a:r>
            <a:r>
              <a:rPr lang="en-US" dirty="0"/>
              <a:t> </a:t>
            </a:r>
            <a:r>
              <a:rPr lang="en-US" dirty="0" err="1"/>
              <a:t>yakıt</a:t>
            </a:r>
            <a:r>
              <a:rPr lang="en-US" dirty="0"/>
              <a:t>, </a:t>
            </a:r>
            <a:r>
              <a:rPr lang="en-US" dirty="0" err="1"/>
              <a:t>yenilenebilir</a:t>
            </a:r>
            <a:r>
              <a:rPr lang="en-US" dirty="0"/>
              <a:t> </a:t>
            </a:r>
            <a:r>
              <a:rPr lang="en-US" dirty="0" err="1"/>
              <a:t>kaynaklar</a:t>
            </a:r>
            <a:r>
              <a:rPr lang="en-US" dirty="0"/>
              <a:t>) </a:t>
            </a:r>
            <a:r>
              <a:rPr lang="en-US" dirty="0" err="1"/>
              <a:t>emisyonu</a:t>
            </a:r>
            <a:r>
              <a:rPr lang="en-US" dirty="0"/>
              <a:t> </a:t>
            </a:r>
            <a:r>
              <a:rPr lang="en-US" dirty="0" err="1"/>
              <a:t>belirler</a:t>
            </a:r>
            <a:r>
              <a:rPr lang="en-US" dirty="0"/>
              <a:t>.</a:t>
            </a:r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Bazı şarj istasyonları yenilenebilir enerji kullanarak "sıfır emisyon" sunabilir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/>
          </a:p>
          <a:p>
            <a:r>
              <a:rPr lang="tr-TR" b="1" dirty="0"/>
              <a:t>Yaşam döngüsünde elektrikli araçlar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Pil üretimi için nadir metallerin çıkarılması enerji gerektirir.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Batarya ömrünün kısa oluşu (5-10 yıl) ve değişim gereksinimi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Bataryaların geri dönüşüm süreci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Aracın üretimi, kullanımı ve hurdaya ayrılması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Ancak bunlara rağmen fosil yakıtlı araçlara göre daha az emisyon üretir !!!</a:t>
            </a:r>
          </a:p>
          <a:p>
            <a:endParaRPr lang="tr-TR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C62B270-30E7-4109-98E0-DBE61DADAB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3365" y="1491607"/>
            <a:ext cx="2466975" cy="18478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2BE65F-A29A-4A04-AC52-4C4E7EBC6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2784283"/>
            <a:ext cx="2857500" cy="1600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C9B214-2C78-40B1-B15F-CB365B0AB7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4182" y="4080881"/>
            <a:ext cx="2828925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030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5"/>
            <a:ext cx="11090260" cy="8537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pic>
        <p:nvPicPr>
          <p:cNvPr id="11" name="Content Placeholder 4">
            <a:extLst>
              <a:ext uri="{FF2B5EF4-FFF2-40B4-BE49-F238E27FC236}">
                <a16:creationId xmlns:a16="http://schemas.microsoft.com/office/drawing/2014/main" id="{D9B6B8B8-16EA-47C5-A344-1C0ED33A6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19" t="20201"/>
          <a:stretch/>
        </p:blipFill>
        <p:spPr>
          <a:xfrm>
            <a:off x="170173" y="1926266"/>
            <a:ext cx="7854313" cy="391070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46504C6-2114-4903-8641-3D92C3BB745D}"/>
              </a:ext>
            </a:extLst>
          </p:cNvPr>
          <p:cNvSpPr txBox="1"/>
          <p:nvPr/>
        </p:nvSpPr>
        <p:spPr>
          <a:xfrm>
            <a:off x="7704060" y="1926266"/>
            <a:ext cx="4217007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/>
              <a:t>Farklı ülkelerin araç satışları için hedefleri </a:t>
            </a:r>
          </a:p>
          <a:p>
            <a:endParaRPr lang="tr-TR" sz="1600" dirty="0"/>
          </a:p>
          <a:p>
            <a:pPr marL="285750" indent="-285750">
              <a:buFontTx/>
              <a:buChar char="-"/>
            </a:pPr>
            <a:r>
              <a:rPr lang="tr-TR" sz="1600" dirty="0"/>
              <a:t>-Araç satışlarında %100 elektrikli (BEV-PHEV-HEV) araca erişmek </a:t>
            </a:r>
            <a:r>
              <a:rPr lang="tr-TR" sz="1600" dirty="0">
                <a:sym typeface="Wingdings" panose="05000000000000000000" pitchFamily="2" charset="2"/>
              </a:rPr>
              <a:t> İzlanda, Slovenya, İngiltere, Singapur  --2030</a:t>
            </a:r>
          </a:p>
          <a:p>
            <a:endParaRPr lang="tr-TR" sz="1600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tr-TR" sz="1600" dirty="0"/>
              <a:t>Araç satışlarında %100 elektrikli (BEV) sıfır emisyon araca erişmek </a:t>
            </a:r>
            <a:r>
              <a:rPr lang="tr-TR" sz="1600" dirty="0">
                <a:sym typeface="Wingdings" panose="05000000000000000000" pitchFamily="2" charset="2"/>
              </a:rPr>
              <a:t> İrlanda, Norveç, Avusturya, Hollanda (2030)…</a:t>
            </a:r>
          </a:p>
          <a:p>
            <a:endParaRPr lang="tr-TR" sz="1600" dirty="0">
              <a:sym typeface="Wingdings" panose="05000000000000000000" pitchFamily="2" charset="2"/>
            </a:endParaRPr>
          </a:p>
          <a:p>
            <a:pPr marL="285750" indent="-285750">
              <a:buFontTx/>
              <a:buChar char="-"/>
            </a:pPr>
            <a:r>
              <a:rPr lang="tr-TR" sz="1600" dirty="0">
                <a:sym typeface="Wingdings" panose="05000000000000000000" pitchFamily="2" charset="2"/>
              </a:rPr>
              <a:t>Fosil yakıtlı araçların satışının yasaklanması  Danimarka (2030), Şili (2035), Arjantin (2040)</a:t>
            </a:r>
            <a:r>
              <a:rPr lang="tr-TR" sz="1600" dirty="0"/>
              <a:t>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081734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Dünya’daki Elektrikli Araç Sektörü 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485A44E-2828-44F4-8003-DBB13BBC2EE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362" y="1705690"/>
            <a:ext cx="5958638" cy="4288711"/>
          </a:xfrm>
          <a:prstGeom prst="rect">
            <a:avLst/>
          </a:prstGeom>
          <a:noFill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DBF995-845F-42D3-9B06-118CDB313E2E}"/>
              </a:ext>
            </a:extLst>
          </p:cNvPr>
          <p:cNvSpPr/>
          <p:nvPr/>
        </p:nvSpPr>
        <p:spPr>
          <a:xfrm>
            <a:off x="296744" y="2572088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Toplam elektrikli araç </a:t>
            </a:r>
            <a:r>
              <a:rPr lang="tr-TR" dirty="0">
                <a:sym typeface="Wingdings" panose="05000000000000000000" pitchFamily="2" charset="2"/>
              </a:rPr>
              <a:t> 18 milyon   2022 yılında 10 milyon elektrikli araç satıldı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ABD ve AB 2 milyon araç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 err="1"/>
              <a:t>Çin</a:t>
            </a:r>
            <a:r>
              <a:rPr lang="en-US" dirty="0"/>
              <a:t>, %60'lık </a:t>
            </a:r>
            <a:r>
              <a:rPr lang="en-US" dirty="0" err="1"/>
              <a:t>payla</a:t>
            </a:r>
            <a:r>
              <a:rPr lang="en-US" dirty="0"/>
              <a:t> </a:t>
            </a:r>
            <a:r>
              <a:rPr lang="en-US" dirty="0" err="1"/>
              <a:t>küresel</a:t>
            </a:r>
            <a:r>
              <a:rPr lang="en-US" dirty="0"/>
              <a:t> </a:t>
            </a:r>
            <a:r>
              <a:rPr lang="en-US" dirty="0" err="1"/>
              <a:t>elektrikli</a:t>
            </a:r>
            <a:r>
              <a:rPr lang="en-US" dirty="0"/>
              <a:t> </a:t>
            </a:r>
            <a:r>
              <a:rPr lang="en-US" dirty="0" err="1"/>
              <a:t>otomobil</a:t>
            </a:r>
            <a:r>
              <a:rPr lang="en-US" dirty="0"/>
              <a:t> </a:t>
            </a:r>
            <a:r>
              <a:rPr lang="en-US" dirty="0" err="1"/>
              <a:t>satışlarına</a:t>
            </a:r>
            <a:r>
              <a:rPr lang="en-US" dirty="0"/>
              <a:t> </a:t>
            </a:r>
            <a:r>
              <a:rPr lang="en-US" dirty="0" err="1"/>
              <a:t>öncülük</a:t>
            </a:r>
            <a:r>
              <a:rPr lang="en-US" dirty="0"/>
              <a:t> </a:t>
            </a:r>
            <a:r>
              <a:rPr lang="en-US" dirty="0" err="1"/>
              <a:t>ediyor</a:t>
            </a:r>
            <a:r>
              <a:rPr lang="en-US" dirty="0"/>
              <a:t> </a:t>
            </a:r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İngiltere </a:t>
            </a:r>
            <a:r>
              <a:rPr lang="tr-TR" dirty="0">
                <a:sym typeface="Wingdings" panose="05000000000000000000" pitchFamily="2" charset="2"/>
              </a:rPr>
              <a:t> 500 bin ; Kanada ve Kore  yaklaşık 300 bin araç </a:t>
            </a:r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6233362" y="5867686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709429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Dünya’daki Elektrikli Araç Sektörü 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8156199" y="5809734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25425E-D42E-4443-BB76-131484AC56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797"/>
          <a:stretch/>
        </p:blipFill>
        <p:spPr>
          <a:xfrm>
            <a:off x="546117" y="2567456"/>
            <a:ext cx="5245370" cy="340771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F1339FE-9B7C-4605-B5A3-13F7B1CD526D}"/>
              </a:ext>
            </a:extLst>
          </p:cNvPr>
          <p:cNvSpPr/>
          <p:nvPr/>
        </p:nvSpPr>
        <p:spPr>
          <a:xfrm>
            <a:off x="6400515" y="3259493"/>
            <a:ext cx="27850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2018-2022 Yılları Arasında Elektrikli Otomobil Satışları ve Satışlardaki Payı </a:t>
            </a:r>
            <a:endParaRPr lang="en-US" b="1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8876539-1953-46EA-B307-0FACD247BE9D}"/>
              </a:ext>
            </a:extLst>
          </p:cNvPr>
          <p:cNvSpPr/>
          <p:nvPr/>
        </p:nvSpPr>
        <p:spPr>
          <a:xfrm>
            <a:off x="546117" y="4164376"/>
            <a:ext cx="3089449" cy="183002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027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Uluslararası Sözleşmeler ve Ulusal Katkı Beyanları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6475534" cy="3884295"/>
          </a:xfrm>
        </p:spPr>
        <p:txBody>
          <a:bodyPr>
            <a:normAutofit lnSpcReduction="10000"/>
          </a:bodyPr>
          <a:lstStyle/>
          <a:p>
            <a:r>
              <a:rPr lang="tr-TR" sz="1800" dirty="0">
                <a:latin typeface="Myriad Pro" panose="020B0503030403020204"/>
              </a:rPr>
              <a:t>Paris Anlaşması 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12 </a:t>
            </a:r>
            <a:r>
              <a:rPr lang="en-US" sz="1800" dirty="0" err="1">
                <a:latin typeface="Myriad Pro" panose="020B0503030403020204"/>
              </a:rPr>
              <a:t>Aralık</a:t>
            </a:r>
            <a:r>
              <a:rPr lang="en-US" sz="1800" dirty="0">
                <a:latin typeface="Myriad Pro" panose="020B0503030403020204"/>
              </a:rPr>
              <a:t> 2015’te </a:t>
            </a:r>
            <a:r>
              <a:rPr lang="en-US" sz="1800" dirty="0" err="1">
                <a:latin typeface="Myriad Pro" panose="020B0503030403020204"/>
              </a:rPr>
              <a:t>Fransa’nın</a:t>
            </a:r>
            <a:r>
              <a:rPr lang="en-US" sz="1800" dirty="0">
                <a:latin typeface="Myriad Pro" panose="020B0503030403020204"/>
              </a:rPr>
              <a:t> Paris </a:t>
            </a:r>
            <a:r>
              <a:rPr lang="en-US" sz="1800" dirty="0" err="1">
                <a:latin typeface="Myriad Pro" panose="020B0503030403020204"/>
              </a:rPr>
              <a:t>kentinde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düzenlenen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Birleşmiş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Milletler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İklim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Değişikliği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Çerçeve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Sözleşmesi</a:t>
            </a:r>
            <a:r>
              <a:rPr lang="en-US" sz="1800" dirty="0">
                <a:latin typeface="Myriad Pro" panose="020B0503030403020204"/>
              </a:rPr>
              <a:t> 21. </a:t>
            </a:r>
            <a:r>
              <a:rPr lang="en-US" sz="1800" dirty="0" err="1">
                <a:latin typeface="Myriad Pro" panose="020B0503030403020204"/>
              </a:rPr>
              <a:t>Taraflar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Konferansı’nda</a:t>
            </a:r>
            <a:r>
              <a:rPr lang="en-US" sz="1800" dirty="0">
                <a:latin typeface="Myriad Pro" panose="020B0503030403020204"/>
              </a:rPr>
              <a:t> (COP21) 196 </a:t>
            </a:r>
            <a:r>
              <a:rPr lang="en-US" sz="1800" dirty="0" err="1">
                <a:latin typeface="Myriad Pro" panose="020B0503030403020204"/>
              </a:rPr>
              <a:t>ülke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tarafından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kabul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edilmiş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4 </a:t>
            </a:r>
            <a:r>
              <a:rPr lang="en-US" sz="1800" dirty="0" err="1">
                <a:latin typeface="Myriad Pro" panose="020B0503030403020204"/>
              </a:rPr>
              <a:t>Kasım</a:t>
            </a:r>
            <a:r>
              <a:rPr lang="en-US" sz="1800" dirty="0">
                <a:latin typeface="Myriad Pro" panose="020B0503030403020204"/>
              </a:rPr>
              <a:t> 2016’da </a:t>
            </a:r>
            <a:r>
              <a:rPr lang="en-US" sz="1800" dirty="0" err="1">
                <a:latin typeface="Myriad Pro" panose="020B0503030403020204"/>
              </a:rPr>
              <a:t>yürürlüğe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girmiştir</a:t>
            </a:r>
            <a:r>
              <a:rPr lang="en-US" sz="1800" dirty="0">
                <a:latin typeface="Myriad Pro" panose="020B0503030403020204"/>
              </a:rPr>
              <a:t> . </a:t>
            </a:r>
            <a:endParaRPr lang="tr-TR" sz="1800" dirty="0">
              <a:latin typeface="Myriad Pro" panose="020B0503030403020204"/>
            </a:endParaRPr>
          </a:p>
          <a:p>
            <a:r>
              <a:rPr lang="en-US" sz="1800" dirty="0" err="1">
                <a:latin typeface="Myriad Pro" panose="020B0503030403020204"/>
              </a:rPr>
              <a:t>Genel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hedefi</a:t>
            </a:r>
            <a:r>
              <a:rPr lang="tr-TR" sz="1800" dirty="0">
                <a:latin typeface="Myriad Pro" panose="020B0503030403020204"/>
                <a:sym typeface="Wingdings" panose="05000000000000000000" pitchFamily="2" charset="2"/>
              </a:rPr>
              <a:t> 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küresel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ortalama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sıcaklık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artışını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sanayileşme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öncesi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döneme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göre</a:t>
            </a:r>
            <a:r>
              <a:rPr lang="en-US" sz="1800" dirty="0">
                <a:latin typeface="Myriad Pro" panose="020B0503030403020204"/>
              </a:rPr>
              <a:t> 2°C’nin </a:t>
            </a:r>
            <a:r>
              <a:rPr lang="en-US" sz="1800" dirty="0" err="1">
                <a:latin typeface="Myriad Pro" panose="020B0503030403020204"/>
              </a:rPr>
              <a:t>altında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tutmak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mümkünse</a:t>
            </a:r>
            <a:r>
              <a:rPr lang="en-US" sz="1800" dirty="0">
                <a:latin typeface="Myriad Pro" panose="020B0503030403020204"/>
              </a:rPr>
              <a:t> 1,5°C </a:t>
            </a:r>
            <a:r>
              <a:rPr lang="en-US" sz="1800" dirty="0" err="1">
                <a:latin typeface="Myriad Pro" panose="020B0503030403020204"/>
              </a:rPr>
              <a:t>ile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sınırlamak</a:t>
            </a:r>
            <a:r>
              <a:rPr lang="en-US" sz="1800" dirty="0">
                <a:latin typeface="Myriad Pro" panose="020B0503030403020204"/>
              </a:rPr>
              <a:t> </a:t>
            </a:r>
            <a:endParaRPr lang="tr-TR" sz="1800" dirty="0">
              <a:latin typeface="Myriad Pro" panose="020B0503030403020204"/>
            </a:endParaRPr>
          </a:p>
          <a:p>
            <a:r>
              <a:rPr lang="en-US" sz="1800" dirty="0" err="1">
                <a:latin typeface="Myriad Pro" panose="020B0503030403020204"/>
              </a:rPr>
              <a:t>iklim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değişikliği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konusunda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yasal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bağlayıcı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uluslararası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anlaşmadır</a:t>
            </a:r>
            <a:r>
              <a:rPr lang="en-US" sz="1800" dirty="0">
                <a:latin typeface="Myriad Pro" panose="020B0503030403020204"/>
              </a:rPr>
              <a:t>.</a:t>
            </a:r>
            <a:endParaRPr lang="tr-TR" sz="1800" dirty="0">
              <a:latin typeface="Myriad Pro" panose="020B0503030403020204"/>
            </a:endParaRPr>
          </a:p>
          <a:p>
            <a:r>
              <a:rPr lang="en-US" sz="1800" dirty="0">
                <a:latin typeface="Myriad Pro" panose="020B0503030403020204"/>
              </a:rPr>
              <a:t>sera </a:t>
            </a:r>
            <a:r>
              <a:rPr lang="en-US" sz="1800" dirty="0" err="1">
                <a:latin typeface="Myriad Pro" panose="020B0503030403020204"/>
              </a:rPr>
              <a:t>gazı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emisyonlarının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geç</a:t>
            </a:r>
            <a:r>
              <a:rPr lang="en-US" sz="1800" dirty="0">
                <a:latin typeface="Myriad Pro" panose="020B0503030403020204"/>
              </a:rPr>
              <a:t> 2025 </a:t>
            </a:r>
            <a:r>
              <a:rPr lang="en-US" sz="1800" dirty="0" err="1">
                <a:latin typeface="Myriad Pro" panose="020B0503030403020204"/>
              </a:rPr>
              <a:t>yılından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önce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zirve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yapması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2030 </a:t>
            </a:r>
            <a:r>
              <a:rPr lang="en-US" sz="1800" dirty="0" err="1">
                <a:latin typeface="Myriad Pro" panose="020B0503030403020204"/>
              </a:rPr>
              <a:t>yılında</a:t>
            </a:r>
            <a:r>
              <a:rPr lang="en-US" sz="1800" dirty="0">
                <a:latin typeface="Myriad Pro" panose="020B0503030403020204"/>
              </a:rPr>
              <a:t> 2019 </a:t>
            </a:r>
            <a:r>
              <a:rPr lang="en-US" sz="1800" dirty="0" err="1">
                <a:latin typeface="Myriad Pro" panose="020B0503030403020204"/>
              </a:rPr>
              <a:t>yılına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göre</a:t>
            </a:r>
            <a:r>
              <a:rPr lang="en-US" sz="1800" dirty="0">
                <a:latin typeface="Myriad Pro" panose="020B0503030403020204"/>
              </a:rPr>
              <a:t> %45 </a:t>
            </a:r>
            <a:r>
              <a:rPr lang="en-US" sz="1800" dirty="0" err="1">
                <a:latin typeface="Myriad Pro" panose="020B0503030403020204"/>
              </a:rPr>
              <a:t>oranında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azaltılması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yüzyıl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ortasında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ise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>
                <a:latin typeface="Myriad Pro" panose="020B0503030403020204"/>
              </a:rPr>
              <a:t>net </a:t>
            </a:r>
            <a:r>
              <a:rPr lang="en-US" sz="1800" b="1" dirty="0" err="1">
                <a:latin typeface="Myriad Pro" panose="020B0503030403020204"/>
              </a:rPr>
              <a:t>sıfıra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ulaşılması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gerekmektedir</a:t>
            </a:r>
            <a:r>
              <a:rPr lang="en-US" sz="1800" dirty="0">
                <a:latin typeface="Myriad Pro" panose="020B0503030403020204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BC0C57-CD47-4130-9252-D9FD8A3F5A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2120265"/>
            <a:ext cx="5040614" cy="336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66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Dünya’daki Elektrikli Araç Sektörü 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6233362" y="5809735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502D6D-1879-4C21-B606-2743402632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24" t="15466"/>
          <a:stretch/>
        </p:blipFill>
        <p:spPr>
          <a:xfrm>
            <a:off x="135466" y="2107913"/>
            <a:ext cx="8855535" cy="366109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9415C54-FBB9-4433-A965-7DA82D5885BF}"/>
              </a:ext>
            </a:extLst>
          </p:cNvPr>
          <p:cNvSpPr/>
          <p:nvPr/>
        </p:nvSpPr>
        <p:spPr>
          <a:xfrm>
            <a:off x="8950831" y="3160341"/>
            <a:ext cx="27850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2010-2022 Yılları Arasında Elektrikli Otomobil Modellerinin Araç </a:t>
            </a:r>
            <a:r>
              <a:rPr lang="tr-TR" b="1" dirty="0" err="1"/>
              <a:t>Segmentine</a:t>
            </a:r>
            <a:r>
              <a:rPr lang="tr-TR" b="1" dirty="0"/>
              <a:t> Göre Dağılımı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9797689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Dünya’daki Elektrikli Araç Sektörü 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6233362" y="5809735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EB500D-9E0F-4C29-87E8-BC0F3DFA3520}"/>
              </a:ext>
            </a:extLst>
          </p:cNvPr>
          <p:cNvSpPr/>
          <p:nvPr/>
        </p:nvSpPr>
        <p:spPr>
          <a:xfrm>
            <a:off x="296744" y="2572088"/>
            <a:ext cx="1004152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/>
              <a:t>Çin </a:t>
            </a:r>
            <a:r>
              <a:rPr lang="tr-TR" dirty="0">
                <a:sym typeface="Wingdings" panose="05000000000000000000" pitchFamily="2" charset="2"/>
              </a:rPr>
              <a:t> Elektrikli araç üretimi  Satış fiyatı tüm ülkelerden daha düşük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Küçük elektrikli araçlar  Çin  10 000 $         ABD,  AB  30 000 $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Küçük elektrikli araçlar  Çin’deki araç satışlarının %15</a:t>
            </a:r>
            <a:r>
              <a:rPr lang="en-GB" dirty="0">
                <a:sym typeface="Wingdings" panose="05000000000000000000" pitchFamily="2" charset="2"/>
              </a:rPr>
              <a:t>’</a:t>
            </a:r>
            <a:r>
              <a:rPr lang="tr-TR" dirty="0">
                <a:sym typeface="Wingdings" panose="05000000000000000000" pitchFamily="2" charset="2"/>
              </a:rPr>
              <a:t>ini oluşturuyor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>
              <a:sym typeface="Wingdings" panose="05000000000000000000" pitchFamily="2" charset="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Kalabalık kent merkezlerinde- düşük emisyon bölgelerinde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Otopark kolaylığı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Maddi olarak </a:t>
            </a:r>
            <a:r>
              <a:rPr lang="tr-TR" dirty="0" err="1">
                <a:sym typeface="Wingdings" panose="05000000000000000000" pitchFamily="2" charset="2"/>
              </a:rPr>
              <a:t>erişebilirlik</a:t>
            </a:r>
            <a:r>
              <a:rPr lang="tr-TR" dirty="0">
                <a:sym typeface="Wingdings" panose="05000000000000000000" pitchFamily="2" charset="2"/>
              </a:rPr>
              <a:t> 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endParaRPr lang="tr-TR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tr-T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ED3A6F-6733-4B81-9D64-126544629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4479" y="2050686"/>
            <a:ext cx="2619375" cy="17430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1682D5-DBC9-4745-AE61-D96DFB484F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61374" y="3681832"/>
            <a:ext cx="2619375" cy="17430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D035E0-4259-4632-82B0-20485ACDD89C}"/>
              </a:ext>
            </a:extLst>
          </p:cNvPr>
          <p:cNvSpPr/>
          <p:nvPr/>
        </p:nvSpPr>
        <p:spPr>
          <a:xfrm>
            <a:off x="10371061" y="2621226"/>
            <a:ext cx="17408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Wuling</a:t>
            </a:r>
            <a:r>
              <a:rPr lang="en-US" dirty="0"/>
              <a:t> Mini BEV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B1B392B-661D-4C85-86BB-D30896E4CFF2}"/>
              </a:ext>
            </a:extLst>
          </p:cNvPr>
          <p:cNvSpPr/>
          <p:nvPr/>
        </p:nvSpPr>
        <p:spPr>
          <a:xfrm>
            <a:off x="7580840" y="4534173"/>
            <a:ext cx="14805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BYD’s Dolphin</a:t>
            </a:r>
          </a:p>
        </p:txBody>
      </p:sp>
    </p:spTree>
    <p:extLst>
      <p:ext uri="{BB962C8B-B14F-4D97-AF65-F5344CB8AC3E}">
        <p14:creationId xmlns:p14="http://schemas.microsoft.com/office/powerpoint/2010/main" val="34115794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Dünya’daki Elektrikli Araç Sektörü  </a:t>
            </a:r>
            <a:endParaRPr lang="tr-TR" sz="4000" dirty="0">
              <a:solidFill>
                <a:srgbClr val="00717F"/>
              </a:solidFill>
              <a:latin typeface="Myriad Pro" panose="020B0503030403020204" pitchFamily="34" charset="0"/>
            </a:endParaRPr>
          </a:p>
          <a:p>
            <a:pPr>
              <a:defRPr/>
            </a:pP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456126" y="2555913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0" y="5851242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EB500D-9E0F-4C29-87E8-BC0F3DFA3520}"/>
              </a:ext>
            </a:extLst>
          </p:cNvPr>
          <p:cNvSpPr/>
          <p:nvPr/>
        </p:nvSpPr>
        <p:spPr>
          <a:xfrm>
            <a:off x="8197715" y="2555913"/>
            <a:ext cx="3785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ym typeface="Wingdings" panose="05000000000000000000" pitchFamily="2" charset="2"/>
              </a:rPr>
              <a:t>Elektrikli hafif ticari araç satışları 2022’de --&gt; 2021'e göre iki katına çıkarak 310.000 adete ulaştı 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r>
              <a:rPr lang="tr-TR" dirty="0">
                <a:sym typeface="Wingdings" panose="05000000000000000000" pitchFamily="2" charset="2"/>
              </a:rPr>
              <a:t>Pazar payı  küresel olarak %3,6 (elektrikli otomobillerin dörtte biri)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r>
              <a:rPr lang="tr-TR" dirty="0">
                <a:sym typeface="Wingdings" panose="05000000000000000000" pitchFamily="2" charset="2"/>
              </a:rPr>
              <a:t> Ticari araç kullanımları  filo yönetimi  şarj yönetimi 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endParaRPr lang="tr-TR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19062A-AF82-49EA-BB70-22CF673837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854" y="2635039"/>
            <a:ext cx="7923275" cy="328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6231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Elektrikli Araç </a:t>
            </a:r>
            <a:r>
              <a:rPr lang="tr-TR" sz="2800" dirty="0" err="1">
                <a:solidFill>
                  <a:srgbClr val="6DA6D1"/>
                </a:solidFill>
                <a:latin typeface="Myriad Pro" panose="020B0503030403020204" pitchFamily="34" charset="0"/>
              </a:rPr>
              <a:t>Sarj</a:t>
            </a: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 Altyapısı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390539" y="2318438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0" y="5851242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EB500D-9E0F-4C29-87E8-BC0F3DFA3520}"/>
              </a:ext>
            </a:extLst>
          </p:cNvPr>
          <p:cNvSpPr/>
          <p:nvPr/>
        </p:nvSpPr>
        <p:spPr>
          <a:xfrm>
            <a:off x="390538" y="2340606"/>
            <a:ext cx="42806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Dünyada çoğu EV şarj ünitesi, konut bölgelerinde ve işyerlerinde yer almaktadır.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2021 yılında halka açık şarj istasyonları  2.7 milyon adet  900 000 tanesi 2022 yılında kurulmuştur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Yavaş şarj istasyonları  600 000 yeni istasyon 2022’de kurulmuştur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dirty="0">
                <a:sym typeface="Wingdings" panose="05000000000000000000" pitchFamily="2" charset="2"/>
              </a:rPr>
              <a:t>Dünya genelindeki hızlı  şarj istasyonlarının yaklaşık %85'i ve yavaş şarj istasyonlarının %55'i Çin'de bulunmaktadır.</a:t>
            </a:r>
            <a:endParaRPr lang="tr-TR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02B572D-2B88-4CDA-9460-388356C661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3" r="3416" b="6419"/>
          <a:stretch/>
        </p:blipFill>
        <p:spPr>
          <a:xfrm>
            <a:off x="4510225" y="2318438"/>
            <a:ext cx="7604657" cy="314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7541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 Placeholder 2">
            <a:extLst>
              <a:ext uri="{FF2B5EF4-FFF2-40B4-BE49-F238E27FC236}">
                <a16:creationId xmlns:a16="http://schemas.microsoft.com/office/drawing/2014/main" id="{8D878FB9-B60B-3683-CB9E-413B1693DB37}"/>
              </a:ext>
            </a:extLst>
          </p:cNvPr>
          <p:cNvSpPr txBox="1">
            <a:spLocks/>
          </p:cNvSpPr>
          <p:nvPr/>
        </p:nvSpPr>
        <p:spPr>
          <a:xfrm>
            <a:off x="390540" y="1173364"/>
            <a:ext cx="11090260" cy="1382549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  <a:defRPr lang="es-ES_tradnl" sz="2200" b="1" kern="1200" dirty="0">
                <a:solidFill>
                  <a:srgbClr val="00B0D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  <a:lvl2pPr marL="0" indent="0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/>
              <a:buNone/>
              <a:defRPr lang="en-US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1094" indent="-191094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def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4013" indent="-176213" algn="l" defTabSz="990571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Verdana" panose="020B0604030504040204" pitchFamily="34" charset="0"/>
              <a:buChar char="−"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1338" indent="-187325" algn="l" defTabSz="865030" rtl="0" eaLnBrk="1" latinLnBrk="0" hangingPunct="1">
              <a:spcBef>
                <a:spcPts val="6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77182" indent="-191094" algn="l" defTabSz="990571" rtl="0" eaLnBrk="1" latinLnBrk="0" hangingPunct="1">
              <a:spcBef>
                <a:spcPts val="0"/>
              </a:spcBef>
              <a:spcAft>
                <a:spcPts val="1083"/>
              </a:spcAft>
              <a:buFont typeface="Verdana" panose="020B0604030504040204" pitchFamily="34" charset="0"/>
              <a:buChar char="−"/>
              <a:defRPr sz="13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Elektri</a:t>
            </a:r>
            <a:r>
              <a:rPr lang="tr-TR" sz="2800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fikasyon</a:t>
            </a:r>
            <a:r>
              <a:rPr lang="tr-TR" sz="2800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&amp; Elektrikli Araç Sektörünün Durumu </a:t>
            </a:r>
          </a:p>
          <a:p>
            <a:pPr>
              <a:defRPr/>
            </a:pP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Elektrikli Araç </a:t>
            </a:r>
            <a:r>
              <a:rPr lang="tr-TR" sz="2800" dirty="0" err="1">
                <a:solidFill>
                  <a:srgbClr val="6DA6D1"/>
                </a:solidFill>
                <a:latin typeface="Myriad Pro" panose="020B0503030403020204" pitchFamily="34" charset="0"/>
              </a:rPr>
              <a:t>Sarj</a:t>
            </a:r>
            <a:r>
              <a:rPr lang="tr-TR" sz="2800" dirty="0">
                <a:solidFill>
                  <a:srgbClr val="6DA6D1"/>
                </a:solidFill>
                <a:latin typeface="Myriad Pro" panose="020B0503030403020204" pitchFamily="34" charset="0"/>
              </a:rPr>
              <a:t> Altyapısı</a:t>
            </a:r>
            <a:endParaRPr lang="tr-TR" sz="2800" dirty="0">
              <a:solidFill>
                <a:srgbClr val="00717F"/>
              </a:solidFill>
              <a:latin typeface="Myriad Pro" panose="020B0503030403020204" pitchFamily="34" charset="0"/>
              <a:ea typeface="Open Sans Extrabold"/>
              <a:cs typeface="Open Sans Extrabold"/>
            </a:endParaRPr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DFC40206-173D-4791-BB13-8C6D33914373}"/>
              </a:ext>
            </a:extLst>
          </p:cNvPr>
          <p:cNvSpPr txBox="1">
            <a:spLocks/>
          </p:cNvSpPr>
          <p:nvPr/>
        </p:nvSpPr>
        <p:spPr>
          <a:xfrm>
            <a:off x="390539" y="2318438"/>
            <a:ext cx="11279748" cy="3438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tr-TR" sz="1800" dirty="0">
              <a:latin typeface="Myriad Pro" panose="020B0503030403020204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0AF605F-5FBE-4F27-97E7-ED9C9660DDCC}"/>
              </a:ext>
            </a:extLst>
          </p:cNvPr>
          <p:cNvSpPr/>
          <p:nvPr/>
        </p:nvSpPr>
        <p:spPr>
          <a:xfrm>
            <a:off x="0" y="5851242"/>
            <a:ext cx="41049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dirty="0"/>
              <a:t>Kaynak: </a:t>
            </a:r>
            <a:r>
              <a:rPr lang="en-US" sz="1400" dirty="0"/>
              <a:t>Global Electric Vehicle Outlook Report</a:t>
            </a:r>
            <a:r>
              <a:rPr lang="tr-TR" sz="1400" dirty="0"/>
              <a:t>, 2024. </a:t>
            </a:r>
            <a:endParaRPr lang="en-US" sz="1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C9E785-EE02-4645-8BAF-3E284001CB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287" b="6935"/>
          <a:stretch/>
        </p:blipFill>
        <p:spPr>
          <a:xfrm>
            <a:off x="51517" y="2468020"/>
            <a:ext cx="8481353" cy="328890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DA86D58-286D-4F82-9CC6-2AAB9F816759}"/>
              </a:ext>
            </a:extLst>
          </p:cNvPr>
          <p:cNvSpPr/>
          <p:nvPr/>
        </p:nvSpPr>
        <p:spPr>
          <a:xfrm>
            <a:off x="8355051" y="2533440"/>
            <a:ext cx="37854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ym typeface="Wingdings" panose="05000000000000000000" pitchFamily="2" charset="2"/>
              </a:rPr>
              <a:t>Şarj istasyonuna düşen elektrikli hafif yüklü araç sayısı (2010-2022)</a:t>
            </a:r>
          </a:p>
          <a:p>
            <a:endParaRPr lang="tr-TR" dirty="0">
              <a:sym typeface="Wingdings" panose="05000000000000000000" pitchFamily="2" charset="2"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8478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E7F31D-607B-8009-2B82-91C1ED5E03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3339" y="3049262"/>
            <a:ext cx="9231086" cy="1909763"/>
          </a:xfrm>
        </p:spPr>
        <p:txBody>
          <a:bodyPr>
            <a:normAutofit/>
          </a:bodyPr>
          <a:lstStyle/>
          <a:p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Göstermiş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Olduğunuz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İlgi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tr-TR" sz="4000" b="1" dirty="0"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i</a:t>
            </a:r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çin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Teşekkür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 </a:t>
            </a:r>
            <a:r>
              <a:rPr lang="en-GB" sz="4000" b="1" dirty="0" err="1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Ederiz</a:t>
            </a:r>
            <a:r>
              <a:rPr lang="en-GB" sz="4000" b="1" dirty="0">
                <a:effectLst/>
                <a:latin typeface="Myriad Pro" panose="020B0503030403020204" pitchFamily="34" charset="0"/>
                <a:ea typeface="MS Mincho" panose="02020609040205080304" pitchFamily="49" charset="-128"/>
                <a:cs typeface="Calibri" panose="020F0502020204030204" pitchFamily="34" charset="0"/>
              </a:rPr>
              <a:t>!</a:t>
            </a:r>
            <a:endParaRPr lang="en-TR" sz="4000" b="1" dirty="0">
              <a:latin typeface="Myriad Pro" panose="020B0503030403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9F8558-2881-4EFE-8478-08A477581F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527" y="906137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06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Uluslararası Sözleşmeler ve Ulusal Katkı Beyanları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8AFFB6-A9B2-447A-BDB6-E1E85C2D0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066" y="2120265"/>
            <a:ext cx="6993694" cy="3884295"/>
          </a:xfrm>
        </p:spPr>
        <p:txBody>
          <a:bodyPr>
            <a:normAutofit fontScale="85000" lnSpcReduction="10000"/>
          </a:bodyPr>
          <a:lstStyle/>
          <a:p>
            <a:r>
              <a:rPr lang="en-US" sz="1800" dirty="0">
                <a:latin typeface="Myriad Pro" panose="020B0503030403020204"/>
              </a:rPr>
              <a:t>Paris </a:t>
            </a:r>
            <a:r>
              <a:rPr lang="en-US" sz="1800" dirty="0" err="1">
                <a:latin typeface="Myriad Pro" panose="020B0503030403020204"/>
              </a:rPr>
              <a:t>Anlaşması’na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taraf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ülkelerin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NDC’lerinin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değerlendirildiği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sentez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raporuna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göre</a:t>
            </a:r>
            <a:r>
              <a:rPr lang="en-US" sz="1800" dirty="0">
                <a:latin typeface="Myriad Pro" panose="020B0503030403020204"/>
              </a:rPr>
              <a:t>,  </a:t>
            </a:r>
            <a:r>
              <a:rPr lang="en-US" sz="1800" dirty="0" err="1">
                <a:latin typeface="Myriad Pro" panose="020B0503030403020204"/>
              </a:rPr>
              <a:t>tarafların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toplam</a:t>
            </a:r>
            <a:r>
              <a:rPr lang="en-US" sz="1800" dirty="0">
                <a:latin typeface="Myriad Pro" panose="020B0503030403020204"/>
              </a:rPr>
              <a:t> %33'ü </a:t>
            </a:r>
            <a:r>
              <a:rPr lang="en-US" sz="1800" dirty="0" err="1">
                <a:latin typeface="Myriad Pro" panose="020B0503030403020204"/>
              </a:rPr>
              <a:t>ulusal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düşük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emisyonlu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kalkınma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stratejileri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emisyon</a:t>
            </a:r>
            <a:r>
              <a:rPr lang="en-US" sz="1800" dirty="0">
                <a:latin typeface="Myriad Pro" panose="020B0503030403020204"/>
              </a:rPr>
              <a:t> azaltım </a:t>
            </a:r>
            <a:r>
              <a:rPr lang="en-US" sz="1800" dirty="0" err="1">
                <a:latin typeface="Myriad Pro" panose="020B0503030403020204"/>
              </a:rPr>
              <a:t>eylemleri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belirtmiş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olup</a:t>
            </a:r>
            <a:r>
              <a:rPr lang="en-US" sz="1800" dirty="0">
                <a:latin typeface="Myriad Pro" panose="020B0503030403020204"/>
              </a:rPr>
              <a:t>,</a:t>
            </a:r>
          </a:p>
          <a:p>
            <a:r>
              <a:rPr lang="en-US" sz="1800" dirty="0" err="1">
                <a:latin typeface="Myriad Pro" panose="020B0503030403020204"/>
              </a:rPr>
              <a:t>tarafların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toplam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yüzde</a:t>
            </a:r>
            <a:r>
              <a:rPr lang="en-US" sz="1800" dirty="0">
                <a:latin typeface="Myriad Pro" panose="020B0503030403020204"/>
              </a:rPr>
              <a:t> 23'ü, 2030 </a:t>
            </a:r>
            <a:r>
              <a:rPr lang="en-US" sz="1800" dirty="0" err="1">
                <a:latin typeface="Myriad Pro" panose="020B0503030403020204"/>
              </a:rPr>
              <a:t>yılına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kadar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elektrik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üretimine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ait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toplam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yenilenebilir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enerji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payının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>
                <a:latin typeface="Myriad Pro" panose="020B0503030403020204"/>
              </a:rPr>
              <a:t>(</a:t>
            </a:r>
            <a:r>
              <a:rPr lang="en-US" sz="1800" dirty="0" err="1">
                <a:latin typeface="Myriad Pro" panose="020B0503030403020204"/>
              </a:rPr>
              <a:t>yüzde</a:t>
            </a:r>
            <a:r>
              <a:rPr lang="en-US" sz="1800" dirty="0">
                <a:latin typeface="Myriad Pro" panose="020B0503030403020204"/>
              </a:rPr>
              <a:t> 15 </a:t>
            </a:r>
            <a:r>
              <a:rPr lang="en-US" sz="1800" dirty="0" err="1">
                <a:latin typeface="Myriad Pro" panose="020B0503030403020204"/>
              </a:rPr>
              <a:t>ila</a:t>
            </a:r>
            <a:r>
              <a:rPr lang="en-US" sz="1800" dirty="0">
                <a:latin typeface="Myriad Pro" panose="020B0503030403020204"/>
              </a:rPr>
              <a:t> 100 </a:t>
            </a:r>
            <a:r>
              <a:rPr lang="en-US" sz="1800" dirty="0" err="1">
                <a:latin typeface="Myriad Pro" panose="020B0503030403020204"/>
              </a:rPr>
              <a:t>arasında</a:t>
            </a:r>
            <a:r>
              <a:rPr lang="en-US" sz="1800" dirty="0">
                <a:latin typeface="Myriad Pro" panose="020B0503030403020204"/>
              </a:rPr>
              <a:t>) </a:t>
            </a:r>
            <a:r>
              <a:rPr lang="en-US" sz="1800" dirty="0" err="1">
                <a:latin typeface="Myriad Pro" panose="020B0503030403020204"/>
              </a:rPr>
              <a:t>sayısal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hedeflerini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bildirmiş</a:t>
            </a:r>
            <a:r>
              <a:rPr lang="en-US" sz="1800" dirty="0">
                <a:latin typeface="Myriad Pro" panose="020B0503030403020204"/>
              </a:rPr>
              <a:t>,</a:t>
            </a:r>
          </a:p>
          <a:p>
            <a:r>
              <a:rPr lang="en-US" sz="1800" dirty="0" err="1">
                <a:latin typeface="Myriad Pro" panose="020B0503030403020204"/>
              </a:rPr>
              <a:t>yüzde</a:t>
            </a:r>
            <a:r>
              <a:rPr lang="en-US" sz="1800" dirty="0">
                <a:latin typeface="Myriad Pro" panose="020B0503030403020204"/>
              </a:rPr>
              <a:t> 15'i 2030 </a:t>
            </a:r>
            <a:r>
              <a:rPr lang="en-US" sz="1800" dirty="0" err="1">
                <a:latin typeface="Myriad Pro" panose="020B0503030403020204"/>
              </a:rPr>
              <a:t>yılına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kadar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toplam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yenilenebilir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enerji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kapasitesini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artırmak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için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hedefler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belirledi</a:t>
            </a:r>
            <a:r>
              <a:rPr lang="en-US" sz="1800" dirty="0">
                <a:latin typeface="Myriad Pro" panose="020B0503030403020204"/>
              </a:rPr>
              <a:t>; </a:t>
            </a:r>
          </a:p>
          <a:p>
            <a:r>
              <a:rPr lang="en-US" sz="1800" dirty="0" err="1">
                <a:latin typeface="Myriad Pro" panose="020B0503030403020204"/>
              </a:rPr>
              <a:t>enerjinin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yoğun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kullanıldığı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lojistik</a:t>
            </a:r>
            <a:r>
              <a:rPr lang="en-US" sz="1800" b="1" dirty="0">
                <a:latin typeface="Myriad Pro" panose="020B0503030403020204"/>
              </a:rPr>
              <a:t>, </a:t>
            </a:r>
            <a:r>
              <a:rPr lang="en-US" sz="1800" b="1" dirty="0" err="1">
                <a:latin typeface="Myriad Pro" panose="020B0503030403020204"/>
              </a:rPr>
              <a:t>ulaşım</a:t>
            </a:r>
            <a:r>
              <a:rPr lang="en-US" sz="1800" b="1" dirty="0">
                <a:latin typeface="Myriad Pro" panose="020B0503030403020204"/>
              </a:rPr>
              <a:t>, </a:t>
            </a:r>
            <a:r>
              <a:rPr lang="en-US" sz="1800" b="1" dirty="0" err="1">
                <a:latin typeface="Myriad Pro" panose="020B0503030403020204"/>
              </a:rPr>
              <a:t>binalar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ve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sanayi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gibi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alanlar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ilgili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temel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emisyon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azaltma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seçenekleri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veya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yaygın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belirtilmiş</a:t>
            </a:r>
            <a:r>
              <a:rPr lang="en-US" sz="1800" dirty="0">
                <a:latin typeface="Myriad Pro" panose="020B0503030403020204"/>
              </a:rPr>
              <a:t>,</a:t>
            </a:r>
          </a:p>
          <a:p>
            <a:r>
              <a:rPr lang="en-US" sz="1800" dirty="0" err="1">
                <a:latin typeface="Myriad Pro" panose="020B0503030403020204"/>
              </a:rPr>
              <a:t>fosil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yakıtlardan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elektrik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kullanımına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geçişle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ilgili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enerji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talebinin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azaltılması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ile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ilgili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enerji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verimliliğini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artırmak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dirty="0" err="1">
                <a:latin typeface="Myriad Pro" panose="020B0503030403020204"/>
              </a:rPr>
              <a:t>ağın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geliştirilmesi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sıklıkla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tekrar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edilmiş</a:t>
            </a:r>
            <a:r>
              <a:rPr lang="en-US" sz="1800" dirty="0">
                <a:latin typeface="Myriad Pro" panose="020B0503030403020204"/>
              </a:rPr>
              <a:t>,</a:t>
            </a:r>
          </a:p>
          <a:p>
            <a:r>
              <a:rPr lang="en-US" sz="1800" dirty="0" err="1">
                <a:latin typeface="Myriad Pro" panose="020B0503030403020204"/>
              </a:rPr>
              <a:t>daha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verimli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ulaşım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yöntemlerine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geçiş</a:t>
            </a:r>
            <a:r>
              <a:rPr lang="en-US" sz="1800" dirty="0">
                <a:latin typeface="Myriad Pro" panose="020B0503030403020204"/>
              </a:rPr>
              <a:t>, </a:t>
            </a:r>
            <a:r>
              <a:rPr lang="en-US" sz="1800" b="1" dirty="0" err="1">
                <a:latin typeface="Myriad Pro" panose="020B0503030403020204"/>
              </a:rPr>
              <a:t>ulaşımda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enerji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verimliliğinin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arttırılması</a:t>
            </a:r>
            <a:r>
              <a:rPr lang="en-US" sz="1800" b="1" dirty="0">
                <a:latin typeface="Myriad Pro" panose="020B0503030403020204"/>
              </a:rPr>
              <a:t> , </a:t>
            </a:r>
            <a:r>
              <a:rPr lang="en-US" sz="1800" b="1" dirty="0" err="1">
                <a:latin typeface="Myriad Pro" panose="020B0503030403020204"/>
              </a:rPr>
              <a:t>elektrifikasyon</a:t>
            </a:r>
            <a:r>
              <a:rPr lang="en-US" sz="1800" b="1" dirty="0">
                <a:latin typeface="Myriad Pro" panose="020B0503030403020204"/>
              </a:rPr>
              <a:t>, </a:t>
            </a:r>
            <a:r>
              <a:rPr lang="en-US" sz="1800" b="1" dirty="0" err="1">
                <a:latin typeface="Myriad Pro" panose="020B0503030403020204"/>
              </a:rPr>
              <a:t>sıfır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ya</a:t>
            </a:r>
            <a:r>
              <a:rPr lang="en-US" sz="1800" b="1" dirty="0">
                <a:latin typeface="Myriad Pro" panose="020B0503030403020204"/>
              </a:rPr>
              <a:t> da </a:t>
            </a:r>
            <a:r>
              <a:rPr lang="en-US" sz="1800" b="1" dirty="0" err="1">
                <a:latin typeface="Myriad Pro" panose="020B0503030403020204"/>
              </a:rPr>
              <a:t>düşük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karbonlu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ulaşım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türlerine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geçiş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en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çok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b="1" dirty="0" err="1">
                <a:latin typeface="Myriad Pro" panose="020B0503030403020204"/>
              </a:rPr>
              <a:t>vurgulanan</a:t>
            </a:r>
            <a:r>
              <a:rPr lang="en-US" sz="1800" b="1" dirty="0">
                <a:latin typeface="Myriad Pro" panose="020B0503030403020204"/>
              </a:rPr>
              <a:t> azaltım </a:t>
            </a:r>
            <a:r>
              <a:rPr lang="en-US" sz="1800" b="1" dirty="0" err="1">
                <a:latin typeface="Myriad Pro" panose="020B0503030403020204"/>
              </a:rPr>
              <a:t>eylemleri</a:t>
            </a:r>
            <a:r>
              <a:rPr lang="en-US" sz="1800" b="1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olarak</a:t>
            </a:r>
            <a:r>
              <a:rPr lang="en-US" sz="1800" dirty="0">
                <a:latin typeface="Myriad Pro" panose="020B0503030403020204"/>
              </a:rPr>
              <a:t> </a:t>
            </a:r>
            <a:r>
              <a:rPr lang="en-US" sz="1800" dirty="0" err="1">
                <a:latin typeface="Myriad Pro" panose="020B0503030403020204"/>
              </a:rPr>
              <a:t>vurgulanmıştır</a:t>
            </a:r>
            <a:r>
              <a:rPr lang="en-US" sz="1800" dirty="0">
                <a:latin typeface="Myriad Pro" panose="020B0503030403020204"/>
              </a:rPr>
              <a:t>.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2BFFE9-DEA9-4BD6-B2FE-8D6215A67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3640" y="2138077"/>
            <a:ext cx="4475817" cy="2978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88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Küresel Sera Gazı Emisyonu Trendleri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8F93BE-F8CD-41FB-975B-AC1B56740B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66" r="9085"/>
          <a:stretch/>
        </p:blipFill>
        <p:spPr>
          <a:xfrm>
            <a:off x="6096000" y="2177528"/>
            <a:ext cx="6154919" cy="3340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04267D-6C85-43F6-A496-D6D1C81E51D8}"/>
              </a:ext>
            </a:extLst>
          </p:cNvPr>
          <p:cNvSpPr txBox="1"/>
          <p:nvPr/>
        </p:nvSpPr>
        <p:spPr>
          <a:xfrm>
            <a:off x="6360160" y="5517800"/>
            <a:ext cx="589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Enerji ve Sanayi Sektörleri Kaynaklı Toplam CO2 Emisyonları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F652ED-722E-44D0-A4D5-4AB01CE64FDC}"/>
              </a:ext>
            </a:extLst>
          </p:cNvPr>
          <p:cNvSpPr txBox="1"/>
          <p:nvPr/>
        </p:nvSpPr>
        <p:spPr>
          <a:xfrm>
            <a:off x="-58918" y="5887132"/>
            <a:ext cx="5890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</a:t>
            </a:r>
            <a:r>
              <a:rPr lang="tr-TR" sz="1100" dirty="0" err="1"/>
              <a:t>Our</a:t>
            </a:r>
            <a:r>
              <a:rPr lang="tr-TR" sz="1100" dirty="0"/>
              <a:t> World in Data (2024) https://ourworldindata.org/co2-and-greenhouse-gas-emissions</a:t>
            </a:r>
            <a:endParaRPr lang="en-US" sz="1100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B0B253-CD3D-46E0-BB06-B9A7AEA85A85}"/>
              </a:ext>
            </a:extLst>
          </p:cNvPr>
          <p:cNvSpPr/>
          <p:nvPr/>
        </p:nvSpPr>
        <p:spPr>
          <a:xfrm>
            <a:off x="389777" y="2436313"/>
            <a:ext cx="52962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COVID-19 </a:t>
            </a:r>
            <a:r>
              <a:rPr lang="en-US" sz="2400" dirty="0" err="1"/>
              <a:t>nedeniyle</a:t>
            </a:r>
            <a:r>
              <a:rPr lang="en-US" sz="2400" dirty="0"/>
              <a:t>, 2020'de </a:t>
            </a:r>
            <a:r>
              <a:rPr lang="en-US" sz="2400" dirty="0" err="1"/>
              <a:t>küresel</a:t>
            </a:r>
            <a:r>
              <a:rPr lang="en-US" sz="2400" dirty="0"/>
              <a:t> </a:t>
            </a:r>
            <a:r>
              <a:rPr lang="en-US" sz="2400" dirty="0" err="1"/>
              <a:t>emisyonlar</a:t>
            </a:r>
            <a:r>
              <a:rPr lang="en-US" sz="2400" dirty="0"/>
              <a:t> </a:t>
            </a:r>
            <a:r>
              <a:rPr lang="tr-TR" sz="2400" dirty="0"/>
              <a:t>2019 seviyesine göre </a:t>
            </a:r>
            <a:r>
              <a:rPr lang="en-US" sz="2400" b="1" dirty="0"/>
              <a:t>%3.7 </a:t>
            </a:r>
            <a:r>
              <a:rPr lang="en-US" sz="2400" b="1" dirty="0" err="1"/>
              <a:t>azaldı</a:t>
            </a:r>
            <a:r>
              <a:rPr lang="en-US" sz="2400" b="1" dirty="0"/>
              <a:t>.</a:t>
            </a:r>
            <a:endParaRPr lang="tr-TR" sz="2400" b="1" dirty="0"/>
          </a:p>
          <a:p>
            <a:endParaRPr lang="en-US" sz="24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2022'de </a:t>
            </a:r>
            <a:r>
              <a:rPr lang="en-US" sz="2400" dirty="0" err="1"/>
              <a:t>küresel</a:t>
            </a:r>
            <a:r>
              <a:rPr lang="en-US" sz="2400" dirty="0"/>
              <a:t> GHG </a:t>
            </a:r>
            <a:r>
              <a:rPr lang="en-US" sz="2400" dirty="0" err="1"/>
              <a:t>emisyonları</a:t>
            </a:r>
            <a:r>
              <a:rPr lang="tr-TR" sz="2400" dirty="0"/>
              <a:t> 2019 seviyesine göre %2.3 artarak</a:t>
            </a:r>
          </a:p>
          <a:p>
            <a:endParaRPr lang="tr-TR" sz="2400" dirty="0"/>
          </a:p>
          <a:p>
            <a:r>
              <a:rPr lang="tr-TR" sz="2400" dirty="0"/>
              <a:t>	</a:t>
            </a:r>
            <a:r>
              <a:rPr lang="en-US" sz="2400" dirty="0"/>
              <a:t> 53.8 Gt CO2eq'ye </a:t>
            </a:r>
            <a:r>
              <a:rPr lang="en-US" sz="2400" dirty="0" err="1"/>
              <a:t>ulaştı</a:t>
            </a:r>
            <a:endParaRPr lang="tr-TR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32726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le 1">
            <a:extLst>
              <a:ext uri="{FF2B5EF4-FFF2-40B4-BE49-F238E27FC236}">
                <a16:creationId xmlns:a16="http://schemas.microsoft.com/office/drawing/2014/main" id="{0D76AB92-933C-EB87-D888-4E03AB36A756}"/>
              </a:ext>
            </a:extLst>
          </p:cNvPr>
          <p:cNvSpPr txBox="1">
            <a:spLocks/>
          </p:cNvSpPr>
          <p:nvPr/>
        </p:nvSpPr>
        <p:spPr bwMode="gray">
          <a:xfrm>
            <a:off x="428186" y="1644828"/>
            <a:ext cx="4384341" cy="153086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90571" rtl="0" eaLnBrk="1" latinLnBrk="0" hangingPunct="1">
              <a:spcBef>
                <a:spcPct val="0"/>
              </a:spcBef>
              <a:buNone/>
              <a:defRPr lang="es-ES_tradnl" sz="2000" b="0" kern="120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 marL="0" marR="0" lvl="0" indent="0" algn="l" defTabSz="99057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465560"/>
              </a:solidFill>
              <a:effectLst/>
              <a:uLnTx/>
              <a:uFillTx/>
              <a:latin typeface="Myriad Pro" panose="020B0503030403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7663FAA-8976-42A7-B364-536BF34DD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186" y="1084697"/>
            <a:ext cx="10515600" cy="13255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Ulaştırma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Sektörünün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Çevre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ve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İklim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Etkilerine</a:t>
            </a:r>
            <a: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 </a:t>
            </a:r>
            <a:r>
              <a:rPr lang="en-US" sz="3200" b="1" dirty="0" err="1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  <a:t>Giriş</a:t>
            </a:r>
            <a:br>
              <a:rPr lang="en-US" sz="3200" b="1" dirty="0">
                <a:solidFill>
                  <a:srgbClr val="00717F"/>
                </a:solidFill>
                <a:latin typeface="Myriad Pro" panose="020B0503030403020204" pitchFamily="34" charset="0"/>
                <a:ea typeface="Open Sans Extrabold"/>
                <a:cs typeface="Open Sans Extrabold"/>
              </a:rPr>
            </a:br>
            <a: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  <a:t>Küresel Sera Gazı Emisyonu Trendleri</a:t>
            </a:r>
            <a:br>
              <a:rPr lang="tr-TR" sz="3200" b="1" dirty="0">
                <a:solidFill>
                  <a:srgbClr val="6DA6D1"/>
                </a:solidFill>
                <a:latin typeface="Myriad Pro" panose="020B0503030403020204" pitchFamily="34" charset="0"/>
              </a:rPr>
            </a:br>
            <a:endParaRPr lang="en-US" sz="32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8F93BE-F8CD-41FB-975B-AC1B56740B5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066" r="9085"/>
          <a:stretch/>
        </p:blipFill>
        <p:spPr>
          <a:xfrm>
            <a:off x="6096000" y="2177528"/>
            <a:ext cx="6154919" cy="334027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F04267D-6C85-43F6-A496-D6D1C81E51D8}"/>
              </a:ext>
            </a:extLst>
          </p:cNvPr>
          <p:cNvSpPr txBox="1"/>
          <p:nvPr/>
        </p:nvSpPr>
        <p:spPr>
          <a:xfrm>
            <a:off x="6360160" y="5517800"/>
            <a:ext cx="5890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Enerji ve Sanayi Sektörleri Kaynaklı Toplam CO2 Emisyonları 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F652ED-722E-44D0-A4D5-4AB01CE64FDC}"/>
              </a:ext>
            </a:extLst>
          </p:cNvPr>
          <p:cNvSpPr txBox="1"/>
          <p:nvPr/>
        </p:nvSpPr>
        <p:spPr>
          <a:xfrm>
            <a:off x="6360160" y="5887132"/>
            <a:ext cx="58907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/>
              <a:t>Kaynak: </a:t>
            </a:r>
            <a:r>
              <a:rPr lang="tr-TR" sz="1100" dirty="0" err="1"/>
              <a:t>Our</a:t>
            </a:r>
            <a:r>
              <a:rPr lang="tr-TR" sz="1100" dirty="0"/>
              <a:t> World in Data (2024) https://ourworldindata.org/co2-and-greenhouse-gas-emissions</a:t>
            </a:r>
            <a:endParaRPr lang="en-US" sz="11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C66B5CD-0C48-426E-95FA-E78E64A00BF7}"/>
              </a:ext>
            </a:extLst>
          </p:cNvPr>
          <p:cNvSpPr/>
          <p:nvPr/>
        </p:nvSpPr>
        <p:spPr>
          <a:xfrm>
            <a:off x="428186" y="2177528"/>
            <a:ext cx="5667814" cy="3230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tr-TR" b="1" dirty="0"/>
              <a:t>Fosil yakıt kaynaklı emisyonlar </a:t>
            </a:r>
            <a:r>
              <a:rPr lang="tr-TR" b="1" dirty="0">
                <a:sym typeface="Wingdings" panose="05000000000000000000" pitchFamily="2" charset="2"/>
              </a:rPr>
              <a:t> toplam küresel emisyonların </a:t>
            </a:r>
            <a:r>
              <a:rPr lang="tr-TR" b="1" dirty="0"/>
              <a:t> %71.6'sını oluşturdu (2022).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b="1" dirty="0" err="1"/>
              <a:t>Çin</a:t>
            </a:r>
            <a:r>
              <a:rPr lang="en-US" b="1" dirty="0"/>
              <a:t>, ABD, </a:t>
            </a:r>
            <a:r>
              <a:rPr lang="en-US" b="1" dirty="0" err="1"/>
              <a:t>Hindistan</a:t>
            </a:r>
            <a:r>
              <a:rPr lang="en-US" b="1" dirty="0"/>
              <a:t>, AB27, </a:t>
            </a:r>
            <a:r>
              <a:rPr lang="en-US" b="1" dirty="0" err="1"/>
              <a:t>Rusya</a:t>
            </a:r>
            <a:r>
              <a:rPr lang="en-US" b="1" dirty="0"/>
              <a:t>, </a:t>
            </a:r>
            <a:r>
              <a:rPr lang="en-US" b="1" dirty="0" err="1"/>
              <a:t>Brezilya</a:t>
            </a:r>
            <a:r>
              <a:rPr lang="en-US" b="1" dirty="0"/>
              <a:t>.</a:t>
            </a:r>
            <a:endParaRPr lang="tr-TR" b="1" dirty="0"/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tr-TR" dirty="0"/>
              <a:t>D</a:t>
            </a:r>
            <a:r>
              <a:rPr lang="en-US" dirty="0" err="1"/>
              <a:t>ünya</a:t>
            </a:r>
            <a:r>
              <a:rPr lang="en-US" dirty="0"/>
              <a:t> </a:t>
            </a:r>
            <a:r>
              <a:rPr lang="en-US" dirty="0" err="1"/>
              <a:t>nüfusunun</a:t>
            </a:r>
            <a:r>
              <a:rPr lang="en-US" b="1" dirty="0"/>
              <a:t> %50.1’</a:t>
            </a:r>
            <a:r>
              <a:rPr lang="tr-TR" b="1" dirty="0"/>
              <a:t>i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 err="1"/>
              <a:t>GSYİH'nin</a:t>
            </a:r>
            <a:r>
              <a:rPr lang="en-US" dirty="0"/>
              <a:t> </a:t>
            </a:r>
            <a:r>
              <a:rPr lang="en-US" b="1" dirty="0"/>
              <a:t>%61.2’si</a:t>
            </a:r>
            <a:endParaRPr lang="tr-TR" b="1" dirty="0"/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tr-TR" dirty="0"/>
              <a:t>F</a:t>
            </a:r>
            <a:r>
              <a:rPr lang="en-US" dirty="0" err="1"/>
              <a:t>osil</a:t>
            </a:r>
            <a:r>
              <a:rPr lang="en-US" dirty="0"/>
              <a:t> </a:t>
            </a:r>
            <a:r>
              <a:rPr lang="en-US" dirty="0" err="1"/>
              <a:t>yakıt</a:t>
            </a:r>
            <a:r>
              <a:rPr lang="en-US" dirty="0"/>
              <a:t> </a:t>
            </a:r>
            <a:r>
              <a:rPr lang="en-US" dirty="0" err="1"/>
              <a:t>tüketiminin</a:t>
            </a:r>
            <a:r>
              <a:rPr lang="en-US" dirty="0"/>
              <a:t> </a:t>
            </a:r>
            <a:r>
              <a:rPr lang="en-US" b="1" dirty="0"/>
              <a:t>%63.4’ü</a:t>
            </a:r>
            <a:endParaRPr lang="tr-TR" b="1" dirty="0"/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tr-TR" dirty="0"/>
              <a:t>Sera gazı </a:t>
            </a:r>
            <a:r>
              <a:rPr lang="en-US" dirty="0" err="1"/>
              <a:t>emisyonlarının</a:t>
            </a:r>
            <a:r>
              <a:rPr lang="en-US" dirty="0"/>
              <a:t> </a:t>
            </a:r>
            <a:r>
              <a:rPr lang="en-US" b="1" dirty="0"/>
              <a:t>%61.6'sı.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dirty="0"/>
              <a:t>2022'de </a:t>
            </a:r>
            <a:r>
              <a:rPr lang="en-US" b="1" dirty="0" err="1"/>
              <a:t>Çin</a:t>
            </a:r>
            <a:r>
              <a:rPr lang="en-US" b="1" dirty="0"/>
              <a:t>, ABD </a:t>
            </a:r>
            <a:r>
              <a:rPr lang="en-US" b="1" dirty="0" err="1"/>
              <a:t>ve</a:t>
            </a:r>
            <a:r>
              <a:rPr lang="en-US" b="1" dirty="0"/>
              <a:t> </a:t>
            </a:r>
            <a:r>
              <a:rPr lang="en-US" b="1" dirty="0" err="1"/>
              <a:t>Hindistan</a:t>
            </a:r>
            <a:r>
              <a:rPr lang="en-US" b="1" dirty="0"/>
              <a:t> </a:t>
            </a:r>
            <a:r>
              <a:rPr lang="en-US" dirty="0" err="1"/>
              <a:t>emisyonlarını</a:t>
            </a:r>
            <a:r>
              <a:rPr lang="en-US" dirty="0"/>
              <a:t> </a:t>
            </a:r>
            <a:r>
              <a:rPr lang="en-US" dirty="0" err="1"/>
              <a:t>artırdı</a:t>
            </a:r>
            <a:r>
              <a:rPr lang="en-US" dirty="0"/>
              <a:t>. </a:t>
            </a:r>
            <a:endParaRPr lang="tr-TR" dirty="0"/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b="1" dirty="0" err="1"/>
              <a:t>Hindistan</a:t>
            </a:r>
            <a:r>
              <a:rPr lang="en-US" dirty="0"/>
              <a:t>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%5 </a:t>
            </a:r>
            <a:r>
              <a:rPr lang="en-US" dirty="0" err="1"/>
              <a:t>ile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büyük</a:t>
            </a:r>
            <a:r>
              <a:rPr lang="en-US" dirty="0"/>
              <a:t> </a:t>
            </a:r>
            <a:r>
              <a:rPr lang="en-US" dirty="0" err="1"/>
              <a:t>artış</a:t>
            </a:r>
            <a:r>
              <a:rPr lang="tr-TR" dirty="0"/>
              <a:t> (2022)</a:t>
            </a:r>
          </a:p>
          <a:p>
            <a:pPr marL="285750" indent="-285750">
              <a:lnSpc>
                <a:spcPct val="114000"/>
              </a:lnSpc>
              <a:buFont typeface="Arial" panose="020B0604020202020204" pitchFamily="34" charset="0"/>
              <a:buChar char="•"/>
            </a:pPr>
            <a:r>
              <a:rPr lang="en-US" b="1" dirty="0" err="1"/>
              <a:t>Rusya</a:t>
            </a:r>
            <a:r>
              <a:rPr lang="tr-TR" dirty="0"/>
              <a:t> </a:t>
            </a:r>
            <a:r>
              <a:rPr lang="tr-TR" dirty="0">
                <a:sym typeface="Wingdings" panose="05000000000000000000" pitchFamily="2" charset="2"/>
              </a:rPr>
              <a:t> 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çok</a:t>
            </a:r>
            <a:r>
              <a:rPr lang="en-US" dirty="0"/>
              <a:t> </a:t>
            </a:r>
            <a:r>
              <a:rPr lang="en-US" dirty="0" err="1"/>
              <a:t>azaltan</a:t>
            </a:r>
            <a:r>
              <a:rPr lang="en-US" dirty="0"/>
              <a:t> </a:t>
            </a:r>
            <a:r>
              <a:rPr lang="en-US" dirty="0" err="1"/>
              <a:t>ülke</a:t>
            </a:r>
            <a:r>
              <a:rPr lang="en-US" dirty="0"/>
              <a:t> </a:t>
            </a:r>
            <a:r>
              <a:rPr lang="en-US" dirty="0" err="1"/>
              <a:t>oldu</a:t>
            </a:r>
            <a:r>
              <a:rPr lang="en-US" dirty="0"/>
              <a:t> (-%2.4)</a:t>
            </a:r>
            <a:r>
              <a:rPr lang="tr-TR" dirty="0"/>
              <a:t> (2022)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7645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E9AADD9055F48A76998BB8EEE9D03" ma:contentTypeVersion="18" ma:contentTypeDescription="Create a new document." ma:contentTypeScope="" ma:versionID="b3645e58a94c99bd69f5f502368a66ac">
  <xsd:schema xmlns:xsd="http://www.w3.org/2001/XMLSchema" xmlns:xs="http://www.w3.org/2001/XMLSchema" xmlns:p="http://schemas.microsoft.com/office/2006/metadata/properties" xmlns:ns2="11876741-4e3d-41e4-924e-432c5fed92e0" xmlns:ns3="0fb846bb-49da-442d-ac44-1711760f675e" targetNamespace="http://schemas.microsoft.com/office/2006/metadata/properties" ma:root="true" ma:fieldsID="64829dceb4c8dfece684ce7946328132" ns2:_="" ns3:_="">
    <xsd:import namespace="11876741-4e3d-41e4-924e-432c5fed92e0"/>
    <xsd:import namespace="0fb846bb-49da-442d-ac44-1711760f675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Test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6741-4e3d-41e4-924e-432c5fed92e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3e14187-b4d4-4fc9-8c4a-20dc3ccbfd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Test" ma:index="21" nillable="true" ma:displayName="Test" ma:format="Dropdown" ma:internalName="Test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b846bb-49da-442d-ac44-1711760f675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95cadf01-7365-4aa7-ab17-dc142bd71c8a}" ma:internalName="TaxCatchAll" ma:showField="CatchAllData" ma:web="0fb846bb-49da-442d-ac44-1711760f675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66CA165-0A25-4EAD-8E17-066E3FA26F2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B48D664-3167-4C68-AF5E-B1838DEB05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876741-4e3d-41e4-924e-432c5fed92e0"/>
    <ds:schemaRef ds:uri="0fb846bb-49da-442d-ac44-1711760f675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4325</Words>
  <Application>Microsoft Office PowerPoint</Application>
  <PresentationFormat>Widescreen</PresentationFormat>
  <Paragraphs>566</Paragraphs>
  <Slides>65</Slides>
  <Notes>61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2" baseType="lpstr">
      <vt:lpstr>Myriad Pro</vt:lpstr>
      <vt:lpstr>Arial</vt:lpstr>
      <vt:lpstr>Calibri</vt:lpstr>
      <vt:lpstr>Calibri Light</vt:lpstr>
      <vt:lpstr>Times New Roman</vt:lpstr>
      <vt:lpstr>Wingdings</vt:lpstr>
      <vt:lpstr>Office Theme</vt:lpstr>
      <vt:lpstr>  Çevre Sorunları ve Sıfır Emisyon  Alternatif Yakıtlar ve Elektrifikasyon Altyapısı  21 Mayıs 2024, Ankara </vt:lpstr>
      <vt:lpstr>PowerPoint Presentation</vt:lpstr>
      <vt:lpstr>Ulaştırma Sektörünün Çevre ve İklim Etkilerine Giriş İklim Değişikliği Nedir? </vt:lpstr>
      <vt:lpstr>Ulaştırma Sektörünün Çevre ve İklim Etkilerine Giriş İklim Değişikliği Nedir? </vt:lpstr>
      <vt:lpstr>Ulaştırma Sektörünün Çevre ve İklim Etkilerine Giriş Uluslararası Sözleşmeler ve Ulusal Katkı Beyanları </vt:lpstr>
      <vt:lpstr>Ulaştırma Sektörünün Çevre ve İklim Etkilerine Giriş Uluslararası Sözleşmeler ve Ulusal Katkı Beyanları </vt:lpstr>
      <vt:lpstr>Ulaştırma Sektörünün Çevre ve İklim Etkilerine Giriş Uluslararası Sözleşmeler ve Ulusal Katkı Beyanları </vt:lpstr>
      <vt:lpstr>Ulaştırma Sektörünün Çevre ve İklim Etkilerine Giriş Küresel Sera Gazı Emisyonu Trendleri </vt:lpstr>
      <vt:lpstr>Ulaştırma Sektörünün Çevre ve İklim Etkilerine Giriş Küresel Sera Gazı Emisyonu Trendleri </vt:lpstr>
      <vt:lpstr>Ulaştırma Sektörünün Çevre ve İklim Etkilerine Giriş Küresel Sera Gazı Emisyonu Trendleri </vt:lpstr>
      <vt:lpstr>Ulaştırma Sektörünün Çevre ve İklim Etkilerine Giriş Küresel Sera Gazı Emisyonu Trendleri </vt:lpstr>
      <vt:lpstr>Ulaştırma Sektörünün Çevre ve İklim Etkilerine Giriş Küresel Sera Gazı Emisyonu Trendleri </vt:lpstr>
      <vt:lpstr>Ulaştırma Sektörünün Çevre ve İklim Etkilerine Giriş İklim Değişikliği ve Türkiye  </vt:lpstr>
      <vt:lpstr>Ulaştırma Sektörünün Çevre ve İklim Etkilerine Giriş İklim Değişikliği ve Türkiye  </vt:lpstr>
      <vt:lpstr>Ulaştırma Sektörünün Çevre ve İklim Etkilerine Giriş İklim Değişikliği ve Sektörlerin Payı</vt:lpstr>
      <vt:lpstr>Ulaştırma Sektörünün Çevre ve İklim Etkilerine Giriş İklim Değişikliği ve Sektörlerin Payı</vt:lpstr>
      <vt:lpstr>Ulaştırma Sektörünün Çevre ve İklim Etkilerine Giriş İklim Değişikliği ve Sektörlerin Payı</vt:lpstr>
      <vt:lpstr>Ulaştırma Sektörünün Çevre ve İklim Etkilerine Giriş İklim Değişikliği ve Ulaştırma Sektörü </vt:lpstr>
      <vt:lpstr>Ulaştırma Sektörünün Çevre ve İklim Etkilerine Giriş İklim Değişikliği ve Ulaştırma Sektörü </vt:lpstr>
      <vt:lpstr>Ulaştırma Sektörünün Çevre ve İklim Etkilerine Giriş İklim Değişikliği ve Ulaştırma Sektörü </vt:lpstr>
      <vt:lpstr>Ulaştırma Sektörünün Çevre ve İklim Etkilerine Giriş İklim Değişikliği ve Ulaştırma Sektörü </vt:lpstr>
      <vt:lpstr>Dinlediğiniz için teşekkürler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Dinlediğiniz için teşekkürler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Dinlediğiniz için teşekkürler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Göstermiş Olduğunuz İlgi için Teşekkür Ederiz!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Birincil Veri Toplama Sonuçları</dc:title>
  <dc:creator>Ege Kacar</dc:creator>
  <cp:lastModifiedBy>Ege Kacar</cp:lastModifiedBy>
  <cp:revision>73</cp:revision>
  <dcterms:created xsi:type="dcterms:W3CDTF">2024-03-01T07:41:11Z</dcterms:created>
  <dcterms:modified xsi:type="dcterms:W3CDTF">2024-05-20T06:41:59Z</dcterms:modified>
</cp:coreProperties>
</file>