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5"/>
  </p:notesMasterIdLst>
  <p:sldIdLst>
    <p:sldId id="263" r:id="rId5"/>
    <p:sldId id="276" r:id="rId6"/>
    <p:sldId id="553" r:id="rId7"/>
    <p:sldId id="597" r:id="rId8"/>
    <p:sldId id="636" r:id="rId9"/>
    <p:sldId id="635" r:id="rId10"/>
    <p:sldId id="634" r:id="rId11"/>
    <p:sldId id="637" r:id="rId12"/>
    <p:sldId id="598" r:id="rId13"/>
    <p:sldId id="608" r:id="rId14"/>
    <p:sldId id="609" r:id="rId15"/>
    <p:sldId id="600" r:id="rId16"/>
    <p:sldId id="603" r:id="rId17"/>
    <p:sldId id="632" r:id="rId18"/>
    <p:sldId id="633" r:id="rId19"/>
    <p:sldId id="631" r:id="rId20"/>
    <p:sldId id="601" r:id="rId21"/>
    <p:sldId id="607" r:id="rId22"/>
    <p:sldId id="604" r:id="rId23"/>
    <p:sldId id="627" r:id="rId24"/>
    <p:sldId id="605" r:id="rId25"/>
    <p:sldId id="606" r:id="rId26"/>
    <p:sldId id="612" r:id="rId27"/>
    <p:sldId id="577" r:id="rId28"/>
    <p:sldId id="537" r:id="rId29"/>
    <p:sldId id="613" r:id="rId30"/>
    <p:sldId id="614" r:id="rId31"/>
    <p:sldId id="617" r:id="rId32"/>
    <p:sldId id="616" r:id="rId33"/>
    <p:sldId id="615" r:id="rId34"/>
    <p:sldId id="618" r:id="rId35"/>
    <p:sldId id="619" r:id="rId36"/>
    <p:sldId id="620" r:id="rId37"/>
    <p:sldId id="610" r:id="rId38"/>
    <p:sldId id="621" r:id="rId39"/>
    <p:sldId id="622" r:id="rId40"/>
    <p:sldId id="592" r:id="rId41"/>
    <p:sldId id="629" r:id="rId42"/>
    <p:sldId id="639" r:id="rId43"/>
    <p:sldId id="638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EFD9C56-7579-4196-B41D-C4E544AE443F}">
          <p14:sldIdLst>
            <p14:sldId id="263"/>
            <p14:sldId id="276"/>
          </p14:sldIdLst>
        </p14:section>
        <p14:section name="1. Oturum" id="{77A84CD8-F571-4A0E-B91A-D0C6C71B3237}">
          <p14:sldIdLst>
            <p14:sldId id="553"/>
            <p14:sldId id="597"/>
            <p14:sldId id="636"/>
            <p14:sldId id="635"/>
            <p14:sldId id="634"/>
            <p14:sldId id="637"/>
            <p14:sldId id="598"/>
            <p14:sldId id="608"/>
            <p14:sldId id="609"/>
            <p14:sldId id="600"/>
            <p14:sldId id="603"/>
            <p14:sldId id="632"/>
            <p14:sldId id="633"/>
            <p14:sldId id="631"/>
            <p14:sldId id="601"/>
            <p14:sldId id="607"/>
            <p14:sldId id="604"/>
            <p14:sldId id="627"/>
            <p14:sldId id="605"/>
            <p14:sldId id="606"/>
            <p14:sldId id="612"/>
            <p14:sldId id="577"/>
          </p14:sldIdLst>
        </p14:section>
        <p14:section name="2. Oturum" id="{B707F086-E916-4879-B985-548E3BFFA67E}">
          <p14:sldIdLst>
            <p14:sldId id="537"/>
            <p14:sldId id="613"/>
            <p14:sldId id="614"/>
            <p14:sldId id="617"/>
            <p14:sldId id="616"/>
            <p14:sldId id="615"/>
            <p14:sldId id="618"/>
            <p14:sldId id="619"/>
            <p14:sldId id="620"/>
            <p14:sldId id="610"/>
            <p14:sldId id="621"/>
            <p14:sldId id="622"/>
            <p14:sldId id="592"/>
            <p14:sldId id="629"/>
            <p14:sldId id="639"/>
            <p14:sldId id="63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0306600-FABD-D8B2-D2D6-C08651E0AAFF}" name="genis.majoral" initials="ge" userId="S::genis.majoral_upc.edu#ext#@dai0.onmicrosoft.com::13d3f22b-b605-4773-86eb-cd97cde56a0b" providerId="AD"/>
  <p188:author id="{79B1309E-1FFE-F3EE-7A49-812B8E613534}" name="Kristina Gaučė" initials="KG" userId="S::kristina_gauce.lt#ext#@dai0.onmicrosoft.com::29057900-953f-493b-953b-68bfca44cde0" providerId="AD"/>
  <p188:author id="{7A5646AF-74D7-135E-4FBF-197802AED93A}" name="Kristina Gauce" initials="KG" userId="S::kristina_gauce@dai.com::fa3acaa1-6619-4b8b-a9ae-0459ee104a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548235"/>
    <a:srgbClr val="E67E22"/>
    <a:srgbClr val="BC524C"/>
    <a:srgbClr val="4F81BC"/>
    <a:srgbClr val="9BBB59"/>
    <a:srgbClr val="4BACC6"/>
    <a:srgbClr val="4F81BD"/>
    <a:srgbClr val="00B050"/>
    <a:srgbClr val="ADE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2568" autoAdjust="0"/>
  </p:normalViewPr>
  <p:slideViewPr>
    <p:cSldViewPr snapToGrid="0">
      <p:cViewPr varScale="1">
        <p:scale>
          <a:sx n="85" d="100"/>
          <a:sy n="85" d="100"/>
        </p:scale>
        <p:origin x="42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ge Kacar" userId="3b608f1b-e610-420d-9dc0-63a8e798636a" providerId="ADAL" clId="{F85CA5C9-2DA8-444F-A0FA-060872CDEA5B}"/>
    <pc:docChg chg="modSld sldOrd">
      <pc:chgData name="Ege Kacar" userId="3b608f1b-e610-420d-9dc0-63a8e798636a" providerId="ADAL" clId="{F85CA5C9-2DA8-444F-A0FA-060872CDEA5B}" dt="2024-05-30T07:57:11.443" v="1"/>
      <pc:docMkLst>
        <pc:docMk/>
      </pc:docMkLst>
      <pc:sldChg chg="ord">
        <pc:chgData name="Ege Kacar" userId="3b608f1b-e610-420d-9dc0-63a8e798636a" providerId="ADAL" clId="{F85CA5C9-2DA8-444F-A0FA-060872CDEA5B}" dt="2024-05-30T07:57:11.443" v="1"/>
        <pc:sldMkLst>
          <pc:docMk/>
          <pc:sldMk cId="59233771" sldId="639"/>
        </pc:sldMkLst>
      </pc:sldChg>
    </pc:docChg>
  </pc:docChgLst>
  <pc:docChgLst>
    <pc:chgData name="Aleyna Yilmaz" userId="S::aleyna_yilmaz@dai.com::39a25e69-548f-4692-acb3-70e2583bd061" providerId="AD" clId="Web-{993DB8A1-5E8F-EE70-5BAA-9EB337FA16C0}"/>
    <pc:docChg chg="modSld">
      <pc:chgData name="Aleyna Yilmaz" userId="S::aleyna_yilmaz@dai.com::39a25e69-548f-4692-acb3-70e2583bd061" providerId="AD" clId="Web-{993DB8A1-5E8F-EE70-5BAA-9EB337FA16C0}" dt="2024-05-22T06:20:52.785" v="25" actId="1076"/>
      <pc:docMkLst>
        <pc:docMk/>
      </pc:docMkLst>
      <pc:sldChg chg="modSp">
        <pc:chgData name="Aleyna Yilmaz" userId="S::aleyna_yilmaz@dai.com::39a25e69-548f-4692-acb3-70e2583bd061" providerId="AD" clId="Web-{993DB8A1-5E8F-EE70-5BAA-9EB337FA16C0}" dt="2024-05-22T06:20:52.785" v="25" actId="1076"/>
        <pc:sldMkLst>
          <pc:docMk/>
          <pc:sldMk cId="3592015234" sldId="598"/>
        </pc:sldMkLst>
        <pc:spChg chg="mod">
          <ac:chgData name="Aleyna Yilmaz" userId="S::aleyna_yilmaz@dai.com::39a25e69-548f-4692-acb3-70e2583bd061" providerId="AD" clId="Web-{993DB8A1-5E8F-EE70-5BAA-9EB337FA16C0}" dt="2024-05-22T06:20:52.785" v="25" actId="1076"/>
          <ac:spMkLst>
            <pc:docMk/>
            <pc:sldMk cId="3592015234" sldId="598"/>
            <ac:spMk id="3" creationId="{37663FAA-8976-42A7-B364-536BF34DD468}"/>
          </ac:spMkLst>
        </pc:spChg>
        <pc:picChg chg="mod">
          <ac:chgData name="Aleyna Yilmaz" userId="S::aleyna_yilmaz@dai.com::39a25e69-548f-4692-acb3-70e2583bd061" providerId="AD" clId="Web-{993DB8A1-5E8F-EE70-5BAA-9EB337FA16C0}" dt="2024-05-22T06:20:44.410" v="23" actId="1076"/>
          <ac:picMkLst>
            <pc:docMk/>
            <pc:sldMk cId="3592015234" sldId="598"/>
            <ac:picMk id="2" creationId="{D7B80118-9FCF-4E0D-8BA3-0399A33C0646}"/>
          </ac:picMkLst>
        </pc:picChg>
        <pc:picChg chg="mod">
          <ac:chgData name="Aleyna Yilmaz" userId="S::aleyna_yilmaz@dai.com::39a25e69-548f-4692-acb3-70e2583bd061" providerId="AD" clId="Web-{993DB8A1-5E8F-EE70-5BAA-9EB337FA16C0}" dt="2024-05-22T06:20:46.973" v="24" actId="1076"/>
          <ac:picMkLst>
            <pc:docMk/>
            <pc:sldMk cId="3592015234" sldId="598"/>
            <ac:picMk id="4" creationId="{C0B04B2E-7A65-47D1-B968-67C09E44A4EE}"/>
          </ac:picMkLst>
        </pc:picChg>
        <pc:picChg chg="mod">
          <ac:chgData name="Aleyna Yilmaz" userId="S::aleyna_yilmaz@dai.com::39a25e69-548f-4692-acb3-70e2583bd061" providerId="AD" clId="Web-{993DB8A1-5E8F-EE70-5BAA-9EB337FA16C0}" dt="2024-05-22T06:20:30.863" v="18" actId="1076"/>
          <ac:picMkLst>
            <pc:docMk/>
            <pc:sldMk cId="3592015234" sldId="598"/>
            <ac:picMk id="5" creationId="{E6E94D5C-E1C7-47E7-B223-3A8BFBDF55FF}"/>
          </ac:picMkLst>
        </pc:picChg>
        <pc:picChg chg="mod">
          <ac:chgData name="Aleyna Yilmaz" userId="S::aleyna_yilmaz@dai.com::39a25e69-548f-4692-acb3-70e2583bd061" providerId="AD" clId="Web-{993DB8A1-5E8F-EE70-5BAA-9EB337FA16C0}" dt="2024-05-22T06:20:35.347" v="20" actId="1076"/>
          <ac:picMkLst>
            <pc:docMk/>
            <pc:sldMk cId="3592015234" sldId="598"/>
            <ac:picMk id="7" creationId="{7E5EBA12-AA20-49CC-9CFE-048A997A1F12}"/>
          </ac:picMkLst>
        </pc:picChg>
        <pc:picChg chg="mod">
          <ac:chgData name="Aleyna Yilmaz" userId="S::aleyna_yilmaz@dai.com::39a25e69-548f-4692-acb3-70e2583bd061" providerId="AD" clId="Web-{993DB8A1-5E8F-EE70-5BAA-9EB337FA16C0}" dt="2024-05-22T06:20:29.128" v="17" actId="1076"/>
          <ac:picMkLst>
            <pc:docMk/>
            <pc:sldMk cId="3592015234" sldId="598"/>
            <ac:picMk id="9" creationId="{3F7B830D-8136-4172-8934-959CD5D5713D}"/>
          </ac:picMkLst>
        </pc:picChg>
        <pc:picChg chg="mod">
          <ac:chgData name="Aleyna Yilmaz" userId="S::aleyna_yilmaz@dai.com::39a25e69-548f-4692-acb3-70e2583bd061" providerId="AD" clId="Web-{993DB8A1-5E8F-EE70-5BAA-9EB337FA16C0}" dt="2024-05-22T06:20:24.019" v="14" actId="1076"/>
          <ac:picMkLst>
            <pc:docMk/>
            <pc:sldMk cId="3592015234" sldId="598"/>
            <ac:picMk id="10" creationId="{224BC6E5-4A42-4EEB-A852-210056806503}"/>
          </ac:picMkLst>
        </pc:picChg>
      </pc:sldChg>
      <pc:sldChg chg="modSp">
        <pc:chgData name="Aleyna Yilmaz" userId="S::aleyna_yilmaz@dai.com::39a25e69-548f-4692-acb3-70e2583bd061" providerId="AD" clId="Web-{993DB8A1-5E8F-EE70-5BAA-9EB337FA16C0}" dt="2024-05-22T06:19:05.845" v="4" actId="14100"/>
        <pc:sldMkLst>
          <pc:docMk/>
          <pc:sldMk cId="3923751313" sldId="609"/>
        </pc:sldMkLst>
        <pc:picChg chg="mod">
          <ac:chgData name="Aleyna Yilmaz" userId="S::aleyna_yilmaz@dai.com::39a25e69-548f-4692-acb3-70e2583bd061" providerId="AD" clId="Web-{993DB8A1-5E8F-EE70-5BAA-9EB337FA16C0}" dt="2024-05-22T06:19:05.845" v="4" actId="14100"/>
          <ac:picMkLst>
            <pc:docMk/>
            <pc:sldMk cId="3923751313" sldId="609"/>
            <ac:picMk id="2" creationId="{861F766B-6B23-4E27-92B3-86F526199C30}"/>
          </ac:picMkLst>
        </pc:picChg>
      </pc:sldChg>
      <pc:sldChg chg="modSp">
        <pc:chgData name="Aleyna Yilmaz" userId="S::aleyna_yilmaz@dai.com::39a25e69-548f-4692-acb3-70e2583bd061" providerId="AD" clId="Web-{993DB8A1-5E8F-EE70-5BAA-9EB337FA16C0}" dt="2024-05-22T06:19:28.345" v="9" actId="1076"/>
        <pc:sldMkLst>
          <pc:docMk/>
          <pc:sldMk cId="1074141063" sldId="614"/>
        </pc:sldMkLst>
        <pc:picChg chg="mod">
          <ac:chgData name="Aleyna Yilmaz" userId="S::aleyna_yilmaz@dai.com::39a25e69-548f-4692-acb3-70e2583bd061" providerId="AD" clId="Web-{993DB8A1-5E8F-EE70-5BAA-9EB337FA16C0}" dt="2024-05-22T06:19:28.345" v="9" actId="1076"/>
          <ac:picMkLst>
            <pc:docMk/>
            <pc:sldMk cId="1074141063" sldId="614"/>
            <ac:picMk id="6" creationId="{9713401F-74C4-43C5-B00A-FDA4EF80B2C9}"/>
          </ac:picMkLst>
        </pc:picChg>
      </pc:sldChg>
      <pc:sldChg chg="modSp">
        <pc:chgData name="Aleyna Yilmaz" userId="S::aleyna_yilmaz@dai.com::39a25e69-548f-4692-acb3-70e2583bd061" providerId="AD" clId="Web-{993DB8A1-5E8F-EE70-5BAA-9EB337FA16C0}" dt="2024-05-22T06:17:37.592" v="2" actId="14100"/>
        <pc:sldMkLst>
          <pc:docMk/>
          <pc:sldMk cId="1240831682" sldId="615"/>
        </pc:sldMkLst>
        <pc:picChg chg="mod">
          <ac:chgData name="Aleyna Yilmaz" userId="S::aleyna_yilmaz@dai.com::39a25e69-548f-4692-acb3-70e2583bd061" providerId="AD" clId="Web-{993DB8A1-5E8F-EE70-5BAA-9EB337FA16C0}" dt="2024-05-22T06:17:35.311" v="1" actId="14100"/>
          <ac:picMkLst>
            <pc:docMk/>
            <pc:sldMk cId="1240831682" sldId="615"/>
            <ac:picMk id="6" creationId="{55E3ECF2-C276-42CA-B5D1-64E78D10183A}"/>
          </ac:picMkLst>
        </pc:picChg>
        <pc:picChg chg="mod">
          <ac:chgData name="Aleyna Yilmaz" userId="S::aleyna_yilmaz@dai.com::39a25e69-548f-4692-acb3-70e2583bd061" providerId="AD" clId="Web-{993DB8A1-5E8F-EE70-5BAA-9EB337FA16C0}" dt="2024-05-22T06:17:37.592" v="2" actId="14100"/>
          <ac:picMkLst>
            <pc:docMk/>
            <pc:sldMk cId="1240831682" sldId="615"/>
            <ac:picMk id="10" creationId="{ABE4573A-967C-42EA-9271-C1E60617479A}"/>
          </ac:picMkLst>
        </pc:picChg>
      </pc:sldChg>
      <pc:sldChg chg="modSp">
        <pc:chgData name="Aleyna Yilmaz" userId="S::aleyna_yilmaz@dai.com::39a25e69-548f-4692-acb3-70e2583bd061" providerId="AD" clId="Web-{993DB8A1-5E8F-EE70-5BAA-9EB337FA16C0}" dt="2024-05-22T06:19:39.080" v="13" actId="1076"/>
        <pc:sldMkLst>
          <pc:docMk/>
          <pc:sldMk cId="2618382440" sldId="617"/>
        </pc:sldMkLst>
        <pc:picChg chg="mod">
          <ac:chgData name="Aleyna Yilmaz" userId="S::aleyna_yilmaz@dai.com::39a25e69-548f-4692-acb3-70e2583bd061" providerId="AD" clId="Web-{993DB8A1-5E8F-EE70-5BAA-9EB337FA16C0}" dt="2024-05-22T06:19:39.080" v="13" actId="1076"/>
          <ac:picMkLst>
            <pc:docMk/>
            <pc:sldMk cId="2618382440" sldId="617"/>
            <ac:picMk id="5" creationId="{3EE3AE53-1BC0-4D34-AE04-F50FDB291268}"/>
          </ac:picMkLst>
        </pc:picChg>
        <pc:picChg chg="mod">
          <ac:chgData name="Aleyna Yilmaz" userId="S::aleyna_yilmaz@dai.com::39a25e69-548f-4692-acb3-70e2583bd061" providerId="AD" clId="Web-{993DB8A1-5E8F-EE70-5BAA-9EB337FA16C0}" dt="2024-05-22T06:19:36.689" v="12" actId="1076"/>
          <ac:picMkLst>
            <pc:docMk/>
            <pc:sldMk cId="2618382440" sldId="617"/>
            <ac:picMk id="6" creationId="{9713401F-74C4-43C5-B00A-FDA4EF80B2C9}"/>
          </ac:picMkLst>
        </pc:picChg>
      </pc:sldChg>
      <pc:sldChg chg="modSp">
        <pc:chgData name="Aleyna Yilmaz" userId="S::aleyna_yilmaz@dai.com::39a25e69-548f-4692-acb3-70e2583bd061" providerId="AD" clId="Web-{993DB8A1-5E8F-EE70-5BAA-9EB337FA16C0}" dt="2024-05-22T06:19:15.095" v="6" actId="1076"/>
        <pc:sldMkLst>
          <pc:docMk/>
          <pc:sldMk cId="606554213" sldId="633"/>
        </pc:sldMkLst>
        <pc:picChg chg="mod">
          <ac:chgData name="Aleyna Yilmaz" userId="S::aleyna_yilmaz@dai.com::39a25e69-548f-4692-acb3-70e2583bd061" providerId="AD" clId="Web-{993DB8A1-5E8F-EE70-5BAA-9EB337FA16C0}" dt="2024-05-22T06:19:15.095" v="6" actId="1076"/>
          <ac:picMkLst>
            <pc:docMk/>
            <pc:sldMk cId="606554213" sldId="633"/>
            <ac:picMk id="4" creationId="{13967D1C-198A-4F68-9C92-07A27C85811C}"/>
          </ac:picMkLst>
        </pc:picChg>
      </pc:sldChg>
      <pc:sldChg chg="modSp">
        <pc:chgData name="Aleyna Yilmaz" userId="S::aleyna_yilmaz@dai.com::39a25e69-548f-4692-acb3-70e2583bd061" providerId="AD" clId="Web-{993DB8A1-5E8F-EE70-5BAA-9EB337FA16C0}" dt="2024-05-22T06:17:22.842" v="0" actId="14100"/>
        <pc:sldMkLst>
          <pc:docMk/>
          <pc:sldMk cId="2745331197" sldId="636"/>
        </pc:sldMkLst>
        <pc:picChg chg="mod">
          <ac:chgData name="Aleyna Yilmaz" userId="S::aleyna_yilmaz@dai.com::39a25e69-548f-4692-acb3-70e2583bd061" providerId="AD" clId="Web-{993DB8A1-5E8F-EE70-5BAA-9EB337FA16C0}" dt="2024-05-22T06:17:22.842" v="0" actId="14100"/>
          <ac:picMkLst>
            <pc:docMk/>
            <pc:sldMk cId="2745331197" sldId="636"/>
            <ac:picMk id="2" creationId="{70C83765-131E-4464-AD6B-79C56A47E2A9}"/>
          </ac:picMkLst>
        </pc:picChg>
      </pc:sldChg>
      <pc:sldChg chg="modSp">
        <pc:chgData name="Aleyna Yilmaz" userId="S::aleyna_yilmaz@dai.com::39a25e69-548f-4692-acb3-70e2583bd061" providerId="AD" clId="Web-{993DB8A1-5E8F-EE70-5BAA-9EB337FA16C0}" dt="2024-05-22T06:17:48.280" v="3" actId="20577"/>
        <pc:sldMkLst>
          <pc:docMk/>
          <pc:sldMk cId="59233771" sldId="639"/>
        </pc:sldMkLst>
        <pc:spChg chg="mod">
          <ac:chgData name="Aleyna Yilmaz" userId="S::aleyna_yilmaz@dai.com::39a25e69-548f-4692-acb3-70e2583bd061" providerId="AD" clId="Web-{993DB8A1-5E8F-EE70-5BAA-9EB337FA16C0}" dt="2024-05-22T06:17:48.280" v="3" actId="20577"/>
          <ac:spMkLst>
            <pc:docMk/>
            <pc:sldMk cId="59233771" sldId="639"/>
            <ac:spMk id="250" creationId="{8D878FB9-B60B-3683-CB9E-413B1693DB3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D42F2-B9F2-4835-BCDD-2521479DC009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7796F-21C2-43B9-944F-A691BC7DD5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85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9995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1649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14213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83810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31147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38897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07739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01175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436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86474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8537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75797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10495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2207563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617661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3096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82075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22281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74358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74031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45363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3223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906550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15244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52560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19111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292849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35907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714428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778611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84138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6831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6941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51261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3073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2239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7149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56207-9F84-6228-7979-4F1580754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1773AD-771E-F89C-5BB2-976FA5F85B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D983C6-BD6A-9080-94E3-C3BB7F650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77135-BBDF-7144-A0EA-C5955B5E3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72E096-EE03-471C-E622-564A92902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871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BD1C2-5BC4-D622-13D2-878243101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CB9926-D9E6-29E0-BAE2-6326E166E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7DFC2C-50FB-040D-9C33-C33601F55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144D1-93D8-3DD1-257C-4D1580FEA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250FE-CEB2-522C-EF43-B7D9062A3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992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C80081-7AA4-9612-1881-A6A908F47D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5665D-F8F2-6BAF-6EED-58E74893B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D5E9C-0B01-7D26-5570-E0B10032F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504E2E-22D8-195B-E79D-38B920BAD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6485E-AD59-82A4-F34B-21A2B40D4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620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5068D-7BF9-291C-1BDE-4775F256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CA380-06F3-5680-B97D-AE724D498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555B9-7EA3-4868-4570-7EA623CAA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81800-41F0-72F4-2932-123CCF14E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EB75A-8BCA-140F-A7EC-0FC667E00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56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87318-D450-7A95-15B5-631F39AB3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B078A-425C-70C2-EB9A-9906CB59F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E2720-D603-CFDC-4C3B-A5941509E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07D71-24C8-316E-BD4C-9A8DB1626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D0B7F-6333-C6AA-8CEE-DDCF159E1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72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E82A6-AF64-BB2F-258F-1D6823FD1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A9686-6656-2DE6-95E7-C0BF2B0B1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280823-71C5-1C48-0D73-63DFC4FA1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2B95D5-5A12-4150-5052-DE639014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6BCE8-9843-90BF-874A-16F1A1D31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E6C990-0896-FCEF-0D65-15D11E008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42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15ADB-26E0-8922-1C82-43B6957F9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3357C-D3CA-1FED-3B9C-010767950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3C4B5A-6B2B-96E2-74B2-CF60904A2A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D8179A-A731-10F1-72B2-EF8D6687B6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ACF41-F5DE-3D53-E2CF-7035DBDCA1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11AC79-7AF0-5C0D-77B5-C99B77A7F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86D62F-1054-949F-47D4-055234A1A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4956A1-3BC6-7168-67F5-DC17C5939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593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9A042-374E-CC33-3DDF-16ACF25BF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C2EFD7-2E7A-EC7F-F24E-4318AAC46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12A461-AF1D-2D30-0AE3-CF15CDC8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11D9F3-0EDE-1BB4-1557-FDC3B9DE5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320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31CBB6-A7BE-D88B-7D42-433265731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74AD1A-1B11-77FB-144F-4F719CCE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C016B-284F-A25F-CD45-965B115EF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737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8922C-BA85-395A-18D7-86E4D75BC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6A085-C381-BA15-C65A-CDFA98DA3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743650-5BAF-937A-6C62-6BC8A1791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1E89CC-B83C-E11C-9AD4-96EB010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DBC76-4E74-BF9D-3F6E-E361320FC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E046D-D7F2-B8D4-1C11-5DAA79EDD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66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96F54-8635-591C-2FA8-962000EC3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C16149-8FFF-7CC8-1723-30B31F7717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C7A1B2-F114-0CA3-AAE9-9F486C1FB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86512-4FA8-241B-D472-7EB565FBD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6966B-FFC1-3FEB-DC24-AE9C0C4D1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468975-1560-E3EF-15CF-3421BCD17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21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8B7B4F-632C-F807-F277-917356242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D96C1-6EB1-62F3-274C-1EDE7D621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E7F57-FE76-FF1F-8D95-3EB76A8327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F5D82-CF3D-422E-9152-F1B8EF841F21}" type="datetimeFigureOut">
              <a:rPr lang="en-GB" smtClean="0"/>
              <a:t>30/05/2024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BDE73-E840-4A7C-F7DE-6D40EC46A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35B9C-2AD0-E3DB-A4A5-009A5F522B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24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kara.bel.tr/haberler/dunyada-bir-ilk-15467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hyperlink" Target="https://iett.istanbul/arsiv/38087/stanbulun-dzelden-elektrklye-lk-otobus-donusu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DF3D6F5-3D04-D48A-C3A0-1B7EA788A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346" y="1844824"/>
            <a:ext cx="12211346" cy="2160239"/>
          </a:xfrm>
          <a:solidFill>
            <a:srgbClr val="00445C"/>
          </a:solidFill>
        </p:spPr>
        <p:txBody>
          <a:bodyPr anchor="ctr">
            <a:normAutofit fontScale="90000"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Çevre Sorunları ve Sıfır Emisyon </a:t>
            </a: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Alternatif Yakıtlar ve Elektrifikasyon Altyapısı</a:t>
            </a: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22 Mayıs</a:t>
            </a: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 2024, Ankara</a:t>
            </a:r>
            <a:br>
              <a:rPr lang="hr-HR" sz="3600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Microsoft Uighur" panose="02000000000000000000" pitchFamily="2" charset="-78"/>
              </a:rPr>
            </a:br>
            <a:endParaRPr lang="en-GB" dirty="0">
              <a:solidFill>
                <a:schemeClr val="bg1">
                  <a:lumMod val="95000"/>
                </a:schemeClr>
              </a:solidFill>
              <a:cs typeface="Calibri Ligh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8683E1-6D9A-4E9D-8A0B-F54B8BF64BB7}"/>
              </a:ext>
            </a:extLst>
          </p:cNvPr>
          <p:cNvSpPr txBox="1"/>
          <p:nvPr/>
        </p:nvSpPr>
        <p:spPr>
          <a:xfrm>
            <a:off x="3718560" y="4572000"/>
            <a:ext cx="51104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90571">
              <a:spcBef>
                <a:spcPts val="600"/>
              </a:spcBef>
              <a:buSzPct val="100000"/>
              <a:defRPr/>
            </a:pPr>
            <a:r>
              <a:rPr lang="tr-TR" sz="2000" b="1" dirty="0">
                <a:solidFill>
                  <a:srgbClr val="00717F"/>
                </a:solidFill>
              </a:rPr>
              <a:t>Dr. Gülçin </a:t>
            </a:r>
            <a:r>
              <a:rPr lang="tr-TR" sz="2000" b="1" dirty="0" err="1">
                <a:solidFill>
                  <a:srgbClr val="00717F"/>
                </a:solidFill>
              </a:rPr>
              <a:t>Dalkıç</a:t>
            </a:r>
            <a:r>
              <a:rPr lang="tr-TR" sz="2000" b="1" dirty="0">
                <a:solidFill>
                  <a:srgbClr val="00717F"/>
                </a:solidFill>
              </a:rPr>
              <a:t> Melek</a:t>
            </a:r>
          </a:p>
          <a:p>
            <a:pPr algn="ctr" defTabSz="990571">
              <a:spcBef>
                <a:spcPts val="600"/>
              </a:spcBef>
              <a:buSzPct val="100000"/>
              <a:defRPr/>
            </a:pPr>
            <a:r>
              <a:rPr lang="tr-TR" sz="2000" b="1" dirty="0">
                <a:solidFill>
                  <a:srgbClr val="00717F"/>
                </a:solidFill>
              </a:rPr>
              <a:t>Ulaşım Planlama Uzmanı 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054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Ulusal Elektrikli Araç Teşvikleri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2126255"/>
            <a:ext cx="11279748" cy="364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Türkiye'de motorlu araçlar için ödenen vergilerin genel sınıflandırması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(1) Katma Değer Vergisi (KDV) 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(2) Özel Tüketim Vergisi (ÖTV) 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(3) Motorlu Taşıtlar Vergisi (MTV) olmak üzere üç türe ayrılır. </a:t>
            </a:r>
          </a:p>
        </p:txBody>
      </p:sp>
    </p:spTree>
    <p:extLst>
      <p:ext uri="{BB962C8B-B14F-4D97-AF65-F5344CB8AC3E}">
        <p14:creationId xmlns:p14="http://schemas.microsoft.com/office/powerpoint/2010/main" val="2458816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Ulusal Elektrikli Araç Teşvikleri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1889008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2011 yılında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 ÖTV oranı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motor kapasitesine göre %3 ile %15 arasında belirlenmiş ve tüm elektrikli araçlar </a:t>
            </a:r>
            <a:r>
              <a:rPr lang="tr-TR" sz="1800" dirty="0" err="1">
                <a:latin typeface="Myriad Pro" panose="020B0503030403020204"/>
              </a:rPr>
              <a:t>MVT'den</a:t>
            </a:r>
            <a:r>
              <a:rPr lang="tr-TR" sz="1800" dirty="0">
                <a:latin typeface="Myriad Pro" panose="020B0503030403020204"/>
              </a:rPr>
              <a:t> muaf tutulmuştur.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2013 yılında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  elektrik dağıtım şirketleri tarafından teknik olarak onaylanan alanlarda ve benzin istasyonlarında EV </a:t>
            </a:r>
            <a:r>
              <a:rPr lang="tr-TR" sz="1800" dirty="0" err="1">
                <a:latin typeface="Myriad Pro" panose="020B0503030403020204"/>
              </a:rPr>
              <a:t>sarj</a:t>
            </a:r>
            <a:r>
              <a:rPr lang="tr-TR" sz="1800" dirty="0">
                <a:latin typeface="Myriad Pro" panose="020B0503030403020204"/>
              </a:rPr>
              <a:t> istasyonlarının kurulmasına olanak tanındı.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2018 yılında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özel araç park yerleri ve alışveriş merkezi otoparklarında maksimum araç kapasitesinin 1/50'si oranında EV Şarj İstasyonu kurulması zorunlu hale getirildi.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2023 yılında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</a:t>
            </a:r>
            <a:r>
              <a:rPr lang="tr-TR" sz="1800" dirty="0">
                <a:latin typeface="Myriad Pro" panose="020B0503030403020204"/>
              </a:rPr>
              <a:t> ÖTV </a:t>
            </a:r>
            <a:r>
              <a:rPr lang="tr-TR" sz="1800" dirty="0" err="1">
                <a:latin typeface="Myriad Pro" panose="020B0503030403020204"/>
              </a:rPr>
              <a:t>teşviği</a:t>
            </a:r>
            <a:r>
              <a:rPr lang="tr-TR" sz="1800" dirty="0">
                <a:latin typeface="Myriad Pro" panose="020B0503030403020204"/>
              </a:rPr>
              <a:t> için vergisiz fiyat limiti güncellenmiştir.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1F766B-6B23-4E27-92B3-86F526199C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647" y="4123536"/>
            <a:ext cx="7003274" cy="1960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751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Ulusal Elektrikli Araç Teşvikleri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1889008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2018 yılında Türkiye'nin Otomobili Girişim Grubu (TOGG)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2023 yılında satışlara başladı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yeni araç modelleri</a:t>
            </a: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Ford Otosan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hafif ticari araç ve kamyon  Kocaeli tesisi</a:t>
            </a: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 err="1">
                <a:latin typeface="Myriad Pro" panose="020B0503030403020204"/>
              </a:rPr>
              <a:t>Temsa</a:t>
            </a:r>
            <a:r>
              <a:rPr lang="tr-TR" sz="1800" dirty="0">
                <a:latin typeface="Myriad Pro" panose="020B0503030403020204"/>
              </a:rPr>
              <a:t> ve Karsan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e</a:t>
            </a:r>
            <a:r>
              <a:rPr lang="tr-TR" sz="1800" dirty="0">
                <a:latin typeface="Myriad Pro" panose="020B0503030403020204"/>
              </a:rPr>
              <a:t>lektrikli otobüs ve </a:t>
            </a:r>
            <a:r>
              <a:rPr lang="tr-TR" sz="1800" dirty="0" err="1">
                <a:latin typeface="Myriad Pro" panose="020B0503030403020204"/>
              </a:rPr>
              <a:t>mobilite</a:t>
            </a:r>
            <a:r>
              <a:rPr lang="tr-TR" sz="1800" dirty="0">
                <a:latin typeface="Myriad Pro" panose="020B0503030403020204"/>
              </a:rPr>
              <a:t> yatırımları için Avrupa pazarında</a:t>
            </a:r>
            <a:endParaRPr lang="tr-TR" sz="14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4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400" dirty="0">
              <a:latin typeface="Myriad Pro" panose="020B0503030403020204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4C6B90-20C9-4B86-A5D1-D7E2641852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1412" y="3329848"/>
            <a:ext cx="4047714" cy="22667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BA0A783-6F55-4C39-80AF-F45EEDE9E1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874" y="3484991"/>
            <a:ext cx="3055015" cy="228831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3874F0B-048F-44E1-AAE2-5FF783F974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7236" y="3663108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043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Şarj Altyapısı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-1" y="5647160"/>
            <a:ext cx="4899991" cy="4563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200" dirty="0">
                <a:latin typeface="Myriad Pro" panose="020B0503030403020204"/>
              </a:rPr>
              <a:t>Kaynak: https://www.resmigazete.gov.tr/eskiler/2022/04/20220402-2.htm</a:t>
            </a:r>
            <a:endParaRPr lang="tr-TR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3D7F38-0DCB-467B-B7CF-D11DDDCB7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383" y="1748589"/>
            <a:ext cx="7716166" cy="412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90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Şarj Altyapısı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0" y="5773303"/>
            <a:ext cx="4609934" cy="4563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400" dirty="0">
                <a:latin typeface="Myriad Pro" panose="020B0503030403020204"/>
              </a:rPr>
              <a:t>Kaynak: https://www.resmigazete.gov.tr/eskiler/2022/04/20220402-2.htm</a:t>
            </a:r>
            <a:endParaRPr lang="tr-TR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5A6A4B-77FB-4954-B925-01C18EC42E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9934" y="1632179"/>
            <a:ext cx="7012725" cy="44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174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Şarj Altyapısı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967D1C-198A-4F68-9C92-07A27C858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042" y="1523444"/>
            <a:ext cx="6882326" cy="4474745"/>
          </a:xfrm>
          <a:prstGeom prst="rect">
            <a:avLst/>
          </a:prstGeom>
        </p:spPr>
      </p:pic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85FD17AC-E42F-4855-A252-0FB8307E94AB}"/>
              </a:ext>
            </a:extLst>
          </p:cNvPr>
          <p:cNvSpPr txBox="1">
            <a:spLocks/>
          </p:cNvSpPr>
          <p:nvPr/>
        </p:nvSpPr>
        <p:spPr>
          <a:xfrm>
            <a:off x="0" y="5773303"/>
            <a:ext cx="4609934" cy="45632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tr-TR" sz="1400" dirty="0">
                <a:latin typeface="Myriad Pro" panose="020B0503030403020204"/>
              </a:rPr>
              <a:t>Kaynak: https://www.resmigazete.gov.tr/eskiler/2022/04/20220402-2.htm</a:t>
            </a:r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val="606554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Şarj Altyapısı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2049137"/>
            <a:ext cx="5866779" cy="3724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Mart 2022'de Sanayi ve Teknoloji Bakanlığı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 teknolojik girişim desteği paketi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araç şarj istasyonlarına yapılan yatırımlar için geri ödenmeyen finansal destek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Destek paketi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yatırım maliyetinin %75'ine kadarı için 20 milyon Türk lirası tavan limiti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3C5973-E227-41C5-855E-AA7961790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412" y="1624241"/>
            <a:ext cx="2013350" cy="115786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82BACA-0C59-4723-BF51-283122802B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4192" y="1674200"/>
            <a:ext cx="1664352" cy="7193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4DF8465-2E75-45C2-8016-19E8CC3B36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0421" y="3013575"/>
            <a:ext cx="1713124" cy="2926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26FDBFD-DCB5-4F40-BC57-CB6F9A40C4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76213" y="3010526"/>
            <a:ext cx="1126134" cy="11261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46D50A3-1995-4AC1-899E-5AB736976EC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99470" y="3910952"/>
            <a:ext cx="1547078" cy="11882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3A10527-E698-4834-9258-DD33216683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2149" y="4615793"/>
            <a:ext cx="2064152" cy="7011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53CA17-7199-4DD5-ACA4-8133DD3E8C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09650" y="1570559"/>
            <a:ext cx="1902117" cy="82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613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Şarj Altyapısı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2049137"/>
            <a:ext cx="5866779" cy="37241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2023 yılı başında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 3.081 (2.706 adet AC (Yavaş) ve 375 adet DC (Hızlı)) olan şarj noktası 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1 Nisan 2024 </a:t>
            </a:r>
            <a:r>
              <a:rPr lang="tr-TR" sz="1800" b="1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b="1" dirty="0">
                <a:latin typeface="Myriad Pro" panose="020B0503030403020204"/>
              </a:rPr>
              <a:t>17.233  </a:t>
            </a:r>
            <a:r>
              <a:rPr lang="tr-TR" sz="1800" dirty="0">
                <a:latin typeface="Myriad Pro" panose="020B0503030403020204"/>
              </a:rPr>
              <a:t>(11.412 adet AC (Yavaş) ve 5.821 adet DC (Hızlı)) şarj noktası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/>
              <a:t>Şarj noktası başına düşen elektrikli araç sayısı </a:t>
            </a:r>
            <a:r>
              <a:rPr lang="tr-TR" sz="1800" dirty="0">
                <a:sym typeface="Wingdings" panose="05000000000000000000" pitchFamily="2" charset="2"/>
              </a:rPr>
              <a:t> </a:t>
            </a:r>
            <a:r>
              <a:rPr lang="tr-TR" sz="1800" dirty="0"/>
              <a:t> 5.4 elektrikli araç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/>
              <a:t>Avrupa ülkelerinde </a:t>
            </a:r>
            <a:r>
              <a:rPr lang="tr-TR" sz="1800" dirty="0">
                <a:sym typeface="Wingdings" panose="05000000000000000000" pitchFamily="2" charset="2"/>
              </a:rPr>
              <a:t> </a:t>
            </a:r>
            <a:r>
              <a:rPr lang="tr-TR" sz="1800" dirty="0"/>
              <a:t>ortalama 13,75 elektrikli araç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/>
              <a:t>Şarj noktası başına düşen elektrikli araç sayısı bakımından Türkiye iyi durumdadır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/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/>
              <a:t>EPDK </a:t>
            </a:r>
            <a:r>
              <a:rPr lang="tr-TR" sz="1800" dirty="0">
                <a:sym typeface="Wingdings" panose="05000000000000000000" pitchFamily="2" charset="2"/>
              </a:rPr>
              <a:t> </a:t>
            </a:r>
            <a:r>
              <a:rPr lang="tr-TR" sz="1800" dirty="0" err="1">
                <a:sym typeface="Wingdings" panose="05000000000000000000" pitchFamily="2" charset="2"/>
              </a:rPr>
              <a:t>Şarj@TR</a:t>
            </a:r>
            <a:r>
              <a:rPr lang="tr-TR" sz="1800" dirty="0">
                <a:sym typeface="Wingdings" panose="05000000000000000000" pitchFamily="2" charset="2"/>
              </a:rPr>
              <a:t> uygulaması  halka açık tüm şarj istasyonlarının coğrafi konumları, şarj ünitesi ve soket sayıları, tipleri ve güçleri, ödeme yöntemleri, </a:t>
            </a:r>
            <a:r>
              <a:rPr lang="tr-TR" sz="1800" dirty="0" err="1">
                <a:sym typeface="Wingdings" panose="05000000000000000000" pitchFamily="2" charset="2"/>
              </a:rPr>
              <a:t>müsaitlik</a:t>
            </a:r>
            <a:r>
              <a:rPr lang="tr-TR" sz="1800" dirty="0">
                <a:sym typeface="Wingdings" panose="05000000000000000000" pitchFamily="2" charset="2"/>
              </a:rPr>
              <a:t> durumları ve şarj hizmeti fiyatları</a:t>
            </a:r>
            <a:endParaRPr lang="tr-TR" sz="1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92514E-8D24-4D19-A60D-C494D3F80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875" y="1720582"/>
            <a:ext cx="5866778" cy="361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107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Şarj Altyapısı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CD3874-19E6-4AD6-8CA5-08B685EB1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859" y="1961002"/>
            <a:ext cx="7590623" cy="396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7205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Şarj Altyapısı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2049137"/>
            <a:ext cx="5866779" cy="3724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Yenilenebilir enerji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şarj istasyonları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Net sıfır emisyon hedefi  2053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Tüm araçlar elektrikli araç olsa bile  elektrik emisyon faktörü mevcut durumda yüksek  fosil yakıt kaynaklı elektrik üretimi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Yenilenebilir enerji kapasitesinin arttırılması  şarj istasyonları ile bağlantı  «yeşil şarj istasyonu»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hali hazırda faaliyet gösteren şarj istasyonlarının yaklaşık yarısı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«yeşil şarj istasyonu»   EPİAŞ tarafından işletilen piyasada alış-satışı gerçekleşen "Yenilenebilir enerji kaynak garanti belgesi (YEK-G belgesi) ile gerçekleşiyor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BF2484-8B92-4742-A856-6682028CA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5764" y="1522849"/>
            <a:ext cx="3588049" cy="19061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727817B-2315-4D00-BC1B-0D5180181E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1642" y="3606016"/>
            <a:ext cx="3734521" cy="210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80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14270" y="872581"/>
            <a:ext cx="11090260" cy="7722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4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 Sorunları ve Sıfır Emisyon </a:t>
            </a:r>
          </a:p>
          <a:p>
            <a:pPr>
              <a:defRPr/>
            </a:pPr>
            <a:r>
              <a:rPr lang="tr-TR" sz="24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 Yakıtlar ve Elektrifikasyon Altyapısı</a:t>
            </a:r>
            <a:endParaRPr lang="en-US" sz="24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sz="2000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AF2DB0-D305-4AFF-89F2-C16AF77593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5067" y="1778000"/>
            <a:ext cx="8461866" cy="477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37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400" b="1" dirty="0">
                <a:solidFill>
                  <a:srgbClr val="6DA6D1"/>
                </a:solidFill>
                <a:latin typeface="Myriad Pro" panose="020B0503030403020204" pitchFamily="34" charset="0"/>
              </a:rPr>
              <a:t>Şarj Altyapısı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59AEC7-4860-4DFF-BA80-B12E67D3A4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403"/>
          <a:stretch/>
        </p:blipFill>
        <p:spPr>
          <a:xfrm>
            <a:off x="428186" y="1961002"/>
            <a:ext cx="7200466" cy="38832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B292AF8-C74E-49D6-A4E6-4AFF968AA96D}"/>
              </a:ext>
            </a:extLst>
          </p:cNvPr>
          <p:cNvSpPr txBox="1"/>
          <p:nvPr/>
        </p:nvSpPr>
        <p:spPr>
          <a:xfrm>
            <a:off x="8510886" y="5450137"/>
            <a:ext cx="3681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Kaynak: Gönül vd. 2021. </a:t>
            </a:r>
            <a:r>
              <a:rPr lang="en-US" sz="1200" dirty="0"/>
              <a:t>Electric vehicles and charging infrastructure in Turkey: An overview</a:t>
            </a:r>
            <a:r>
              <a:rPr lang="tr-TR" sz="1200" dirty="0"/>
              <a:t>. </a:t>
            </a:r>
            <a:r>
              <a:rPr lang="tr-TR" sz="1200" dirty="0" err="1"/>
              <a:t>Renewable</a:t>
            </a:r>
            <a:r>
              <a:rPr lang="tr-TR" sz="1200" dirty="0"/>
              <a:t> </a:t>
            </a:r>
            <a:r>
              <a:rPr lang="tr-TR" sz="1200" dirty="0" err="1"/>
              <a:t>and</a:t>
            </a:r>
            <a:r>
              <a:rPr lang="tr-TR" sz="1200" dirty="0"/>
              <a:t> </a:t>
            </a:r>
            <a:r>
              <a:rPr lang="tr-TR" sz="1200" dirty="0" err="1"/>
              <a:t>Sustainable</a:t>
            </a:r>
            <a:r>
              <a:rPr lang="tr-TR" sz="1200" dirty="0"/>
              <a:t> </a:t>
            </a:r>
            <a:r>
              <a:rPr lang="tr-TR" sz="1200" dirty="0" err="1"/>
              <a:t>Energy</a:t>
            </a:r>
            <a:r>
              <a:rPr lang="tr-TR" sz="1200" dirty="0"/>
              <a:t> </a:t>
            </a:r>
            <a:r>
              <a:rPr lang="tr-TR" sz="1200" dirty="0" err="1"/>
              <a:t>Reviews</a:t>
            </a:r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F97A36-18EA-46D0-8049-F758CEF0E29E}"/>
              </a:ext>
            </a:extLst>
          </p:cNvPr>
          <p:cNvSpPr txBox="1"/>
          <p:nvPr/>
        </p:nvSpPr>
        <p:spPr>
          <a:xfrm>
            <a:off x="7371199" y="2967335"/>
            <a:ext cx="36811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Elektrik ve benzin fiyatlarına göre evde şarj edilen elektrikli araç &amp; benzinli araç (100 km) fiyatları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5157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200" b="1" dirty="0">
                <a:solidFill>
                  <a:srgbClr val="6DA6D1"/>
                </a:solidFill>
                <a:latin typeface="Myriad Pro" panose="020B0503030403020204" pitchFamily="34" charset="0"/>
              </a:rPr>
              <a:t>Elektrikli Araç ve Şarj Altyapısı Projeksiyonları </a:t>
            </a:r>
            <a:r>
              <a:rPr lang="tr-TR" sz="2200" b="1" dirty="0">
                <a:solidFill>
                  <a:srgbClr val="6DA6D1"/>
                </a:solidFill>
              </a:rPr>
              <a:t> 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2049137"/>
            <a:ext cx="6629741" cy="3724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EPDK (2024)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yurt dışında elektrikli araç pazarı gelişmiş ülkelerin pazar gelişim trendleri de dikkate alınarak yıllar itibarıyla elektrikli araç ve şarj noktası (soket) sayısı tahminlerini yayınladı </a:t>
            </a:r>
          </a:p>
          <a:p>
            <a:pPr algn="l"/>
            <a:endParaRPr lang="tr-TR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E247F5-1AE6-426F-BF8C-9714ACBE0F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739" y="1766038"/>
            <a:ext cx="4347358" cy="26462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B43C85-803F-4C3B-86F2-0E7F61705F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903" y="3673125"/>
            <a:ext cx="6629741" cy="171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67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r>
              <a:rPr lang="tr-TR" sz="2200" b="1" dirty="0">
                <a:solidFill>
                  <a:srgbClr val="6DA6D1"/>
                </a:solidFill>
                <a:latin typeface="Myriad Pro" panose="020B0503030403020204" pitchFamily="34" charset="0"/>
              </a:rPr>
              <a:t>Elektrikli Araç ve Şarj Altyapısı Projeksiyonları </a:t>
            </a:r>
            <a:r>
              <a:rPr lang="tr-TR" sz="2200" b="1" dirty="0">
                <a:solidFill>
                  <a:srgbClr val="6DA6D1"/>
                </a:solidFill>
              </a:rPr>
              <a:t> 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2049137"/>
            <a:ext cx="5866779" cy="3724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EPDK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toplam elektrik tüketiminin 2030 yılı için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 1,69 </a:t>
            </a:r>
            <a:r>
              <a:rPr lang="tr-TR" sz="1800" dirty="0" err="1">
                <a:latin typeface="Myriad Pro" panose="020B0503030403020204"/>
              </a:rPr>
              <a:t>TWh</a:t>
            </a:r>
            <a:r>
              <a:rPr lang="tr-TR" sz="1800" dirty="0">
                <a:latin typeface="Myriad Pro" panose="020B0503030403020204"/>
              </a:rPr>
              <a:t> ile 3,56 </a:t>
            </a:r>
            <a:r>
              <a:rPr lang="tr-TR" sz="1800" dirty="0" err="1">
                <a:latin typeface="Myriad Pro" panose="020B0503030403020204"/>
              </a:rPr>
              <a:t>TWh</a:t>
            </a:r>
            <a:r>
              <a:rPr lang="tr-TR" sz="1800" dirty="0">
                <a:latin typeface="Myriad Pro" panose="020B0503030403020204"/>
              </a:rPr>
              <a:t> arasında değişeceği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2035 yılında ise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3,98 </a:t>
            </a:r>
            <a:r>
              <a:rPr lang="tr-TR" sz="1800" dirty="0" err="1">
                <a:latin typeface="Myriad Pro" panose="020B0503030403020204"/>
              </a:rPr>
              <a:t>TWh</a:t>
            </a:r>
            <a:r>
              <a:rPr lang="tr-TR" sz="1800" dirty="0">
                <a:latin typeface="Myriad Pro" panose="020B0503030403020204"/>
              </a:rPr>
              <a:t> ile 9,39 </a:t>
            </a:r>
            <a:r>
              <a:rPr lang="tr-TR" sz="1800" dirty="0" err="1">
                <a:latin typeface="Myriad Pro" panose="020B0503030403020204"/>
              </a:rPr>
              <a:t>TWh</a:t>
            </a:r>
            <a:r>
              <a:rPr lang="tr-TR" sz="1800" dirty="0">
                <a:latin typeface="Myriad Pro" panose="020B0503030403020204"/>
              </a:rPr>
              <a:t> aralığında olacağı tahmin edilmektedir.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Türkiye Ulusal Enerji Planı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</a:t>
            </a:r>
            <a:r>
              <a:rPr lang="tr-TR" sz="1800" dirty="0">
                <a:latin typeface="Myriad Pro" panose="020B0503030403020204"/>
              </a:rPr>
              <a:t>elektrik tüketiminin 2030 yılında 455,3 </a:t>
            </a:r>
            <a:r>
              <a:rPr lang="tr-TR" sz="1800" dirty="0" err="1">
                <a:latin typeface="Myriad Pro" panose="020B0503030403020204"/>
              </a:rPr>
              <a:t>TWh</a:t>
            </a:r>
            <a:r>
              <a:rPr lang="tr-TR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 2035 yılında ise 510,5 </a:t>
            </a:r>
            <a:r>
              <a:rPr lang="tr-TR" sz="1800" dirty="0" err="1">
                <a:latin typeface="Myriad Pro" panose="020B0503030403020204"/>
              </a:rPr>
              <a:t>TWh</a:t>
            </a:r>
            <a:r>
              <a:rPr lang="tr-TR" sz="1800" dirty="0">
                <a:latin typeface="Myriad Pro" panose="020B0503030403020204"/>
              </a:rPr>
              <a:t> seviyesine ulaşması beklenmektedir.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yüksek senaryoda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 elektrik tüketiminin 2030 yılında %1, 2035 yılında ise %2’yi geçmeyeceği belirtilmiştir</a:t>
            </a:r>
            <a:endParaRPr lang="tr-TR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E247F5-1AE6-426F-BF8C-9714ACBE0F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423" y="1287352"/>
            <a:ext cx="4347358" cy="26462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7B43C85-803F-4C3B-86F2-0E7F61705F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259" y="4097666"/>
            <a:ext cx="6629741" cy="171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50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tr-TR" sz="3200" b="1" dirty="0">
                <a:solidFill>
                  <a:srgbClr val="00717F"/>
                </a:solidFill>
                <a:latin typeface="Myriad Pro"/>
              </a:rPr>
              <a:t>Genel Değerlendirme</a:t>
            </a:r>
            <a:endParaRPr lang="en-US" sz="2200" b="1" dirty="0">
              <a:solidFill>
                <a:srgbClr val="6DA6D1"/>
              </a:solidFill>
              <a:latin typeface="Myriad Pro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2049137"/>
            <a:ext cx="11218514" cy="372416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Elektrikli araçlar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yaşam döngüsü emisyonları  fosil yakıtlı araçlardan daha az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sym typeface="Wingdings" panose="05000000000000000000" pitchFamily="2" charset="2"/>
              </a:rPr>
              <a:t>Yaygınlaşmasını etkileyen  satın alma davranışı &amp; </a:t>
            </a:r>
            <a:r>
              <a:rPr lang="tr-TR" sz="1800" dirty="0" err="1">
                <a:sym typeface="Wingdings" panose="05000000000000000000" pitchFamily="2" charset="2"/>
              </a:rPr>
              <a:t>operasyonel</a:t>
            </a:r>
            <a:r>
              <a:rPr lang="tr-TR" sz="1800" dirty="0">
                <a:sym typeface="Wingdings" panose="05000000000000000000" pitchFamily="2" charset="2"/>
              </a:rPr>
              <a:t> faktörler &amp; teşvikler &amp; altyapı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sym typeface="Wingdings" panose="05000000000000000000" pitchFamily="2" charset="2"/>
              </a:rPr>
              <a:t>Emisyon azaltım etkisi  elektrik üretiminin karbon faktörü ile direkt ilişkili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sym typeface="Wingdings" panose="05000000000000000000" pitchFamily="2" charset="2"/>
              </a:rPr>
              <a:t>Türkiye’deki mevcut elektrik üretimi  fosil yakıtın yüksek oranda olduğu bir kompozisyon  ancak yine de %50 oranında fosil yakıt kaynaklı emisyonları azaltma potansiyeli !!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sym typeface="Wingdings" panose="05000000000000000000" pitchFamily="2" charset="2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sym typeface="Wingdings" panose="05000000000000000000" pitchFamily="2" charset="2"/>
              </a:rPr>
              <a:t>Otomobillerde ve hafif ticari araçlarda  kısa mesafeli kentsel yolculuklar öncelikli</a:t>
            </a:r>
          </a:p>
          <a:p>
            <a:pPr algn="l"/>
            <a:r>
              <a:rPr lang="tr-TR" sz="1800" dirty="0">
                <a:sym typeface="Wingdings" panose="05000000000000000000" pitchFamily="2" charset="2"/>
              </a:rPr>
              <a:t>                                                                          şarj ağı </a:t>
            </a:r>
            <a:r>
              <a:rPr lang="en-US" sz="1800" dirty="0">
                <a:sym typeface="Wingdings" panose="05000000000000000000" pitchFamily="2" charset="2"/>
              </a:rPr>
              <a:t>yay</a:t>
            </a:r>
            <a:r>
              <a:rPr lang="tr-TR" sz="1800" dirty="0" err="1">
                <a:sym typeface="Wingdings" panose="05000000000000000000" pitchFamily="2" charset="2"/>
              </a:rPr>
              <a:t>gınlaştıkça</a:t>
            </a:r>
            <a:r>
              <a:rPr lang="tr-TR" sz="1800" dirty="0">
                <a:sym typeface="Wingdings" panose="05000000000000000000" pitchFamily="2" charset="2"/>
              </a:rPr>
              <a:t> şehirlerarası yolculuklarda kullanılması beklenecek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sym typeface="Wingdings" panose="05000000000000000000" pitchFamily="2" charset="2"/>
              </a:rPr>
              <a:t>Kamyon ve tırlarda  batarya ve şarj teknolojileri gelişiyor</a:t>
            </a:r>
          </a:p>
          <a:p>
            <a:pPr algn="l"/>
            <a:r>
              <a:rPr lang="tr-TR" sz="1800" dirty="0">
                <a:sym typeface="Wingdings" panose="05000000000000000000" pitchFamily="2" charset="2"/>
              </a:rPr>
              <a:t>                                        batarya değişimi gibi teknolojilerin yaygınlaşması bekleniyor</a:t>
            </a:r>
          </a:p>
          <a:p>
            <a:pPr algn="l"/>
            <a:r>
              <a:rPr lang="tr-TR" sz="1800" dirty="0">
                <a:sym typeface="Wingdings" panose="05000000000000000000" pitchFamily="2" charset="2"/>
              </a:rPr>
              <a:t>                                         şarj ağı ulusal ve uluslararası düzeyde </a:t>
            </a:r>
            <a:r>
              <a:rPr lang="en-US" sz="1800" dirty="0">
                <a:sym typeface="Wingdings" panose="05000000000000000000" pitchFamily="2" charset="2"/>
              </a:rPr>
              <a:t>yay</a:t>
            </a:r>
            <a:r>
              <a:rPr lang="tr-TR" sz="1800" dirty="0" err="1">
                <a:sym typeface="Wingdings" panose="05000000000000000000" pitchFamily="2" charset="2"/>
              </a:rPr>
              <a:t>gınlaştıkça</a:t>
            </a:r>
            <a:r>
              <a:rPr lang="tr-TR" sz="1800" dirty="0">
                <a:sym typeface="Wingdings" panose="05000000000000000000" pitchFamily="2" charset="2"/>
              </a:rPr>
              <a:t> yük taşımacılığında emisyon azaltımına                 		katkıda bulunması bekleniyor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426433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E26282-6178-43B9-9866-5C7494A60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500188"/>
          </a:xfrm>
        </p:spPr>
        <p:txBody>
          <a:bodyPr>
            <a:normAutofit/>
          </a:bodyPr>
          <a:lstStyle/>
          <a:p>
            <a:pPr algn="ctr"/>
            <a:r>
              <a:rPr lang="tr-TR" sz="4000" b="1" dirty="0"/>
              <a:t>Dinlediğiniz için teşekkürler </a:t>
            </a:r>
            <a:endParaRPr lang="en-US" sz="40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C6DE5-3670-41F9-A8A0-F5E159522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717" y="3515361"/>
            <a:ext cx="2143125" cy="214312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D496EA-9B00-4517-9976-D5434F186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515361"/>
            <a:ext cx="10515600" cy="257429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3391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9088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000" dirty="0">
                <a:solidFill>
                  <a:srgbClr val="6DA6D1"/>
                </a:solidFill>
                <a:latin typeface="Myriad Pro" panose="020B0503030403020204" pitchFamily="34" charset="0"/>
              </a:rPr>
              <a:t> Şehir içi Toplu Taşıma Sistemleri : Otobüs taşımacılığı 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159306"/>
            <a:ext cx="11279748" cy="424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Toplu taşıma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Sürdürülebilir kentsel ulaşım  &amp; emisyon </a:t>
            </a:r>
            <a:r>
              <a:rPr lang="tr-TR" sz="1800" dirty="0" err="1">
                <a:latin typeface="Myriad Pro" panose="020B0503030403020204"/>
                <a:sym typeface="Wingdings" panose="05000000000000000000" pitchFamily="2" charset="2"/>
              </a:rPr>
              <a:t>azaltımı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 iklim değişikliğinin </a:t>
            </a:r>
            <a:r>
              <a:rPr lang="tr-TR" sz="1800" dirty="0" err="1">
                <a:latin typeface="Myriad Pro" panose="020B0503030403020204"/>
                <a:sym typeface="Wingdings" panose="05000000000000000000" pitchFamily="2" charset="2"/>
              </a:rPr>
              <a:t>azaltımı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Şehir içi toplu taşıma sistemleri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otobüs, tramvay, hafif raylı sistemler, metro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Şehir içi toplu taşıma sistemleri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etkili, güvenilir, konforlu, esnek ve erişilebilir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Otobüs sistemleri   durak sayısı yaygın  erişilebilirliği yüksek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   esnek sistem  durak, güzergah, sefer, sefer sıklığı değişimleri mümkün </a:t>
            </a:r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raylı sistemlere göre düşük maliyetli   hem gelişmiş hem de gelişmekte olan ülkeler                         		        için kritik 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raylı sistemlerle bağlantıları sağlamak için «besleyici» sistem </a:t>
            </a:r>
            <a:endParaRPr lang="tr-TR" sz="1800" dirty="0">
              <a:latin typeface="Myriad Pro" panose="020B0503030403020204"/>
            </a:endParaRP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470878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9088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000" dirty="0">
                <a:solidFill>
                  <a:srgbClr val="6DA6D1"/>
                </a:solidFill>
                <a:latin typeface="Myriad Pro" panose="020B0503030403020204" pitchFamily="34" charset="0"/>
              </a:rPr>
              <a:t> Şehir içi Toplu Taşıma Sistemleri : Otobüs taşımacılığı 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159306"/>
            <a:ext cx="11896204" cy="424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Gelişmekte olan ülkelerde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nüfus artışı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 </a:t>
            </a:r>
            <a:r>
              <a:rPr lang="tr-TR" sz="1800" dirty="0">
                <a:latin typeface="Myriad Pro" panose="020B0503030403020204"/>
              </a:rPr>
              <a:t>kentsel büyüme- kente göç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	                             </a:t>
            </a:r>
            <a:r>
              <a:rPr lang="tr-TR" sz="1800" dirty="0">
                <a:latin typeface="Myriad Pro" panose="020B0503030403020204"/>
              </a:rPr>
              <a:t>otomobil sahipliliğinin artışı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kentsel hava kirliliği, trafik sıkışıklığı, trafik kazaları artışı</a:t>
            </a:r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			 </a:t>
            </a:r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 toplu taşıma sistemleri için  yüksek talep </a:t>
            </a:r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güvenilir, esnek, yüksek performanslı, erişilebilir sistem gereksinimi !!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		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metropol kentlerde kentin her bölgesine toplu taşıma hizmeti !!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 düşük gelir grupları , kadınlar, çocuklar ve yaşlılar için eşit ve erişilebilir hizmet !!</a:t>
            </a:r>
          </a:p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Toplu taşıma otobüsleri  dizel yakıt &amp; CNG  Hava kalitesi, iklim değişikliği  kentsel hava kalitesi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1600257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9088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000" dirty="0">
                <a:solidFill>
                  <a:srgbClr val="6DA6D1"/>
                </a:solidFill>
                <a:latin typeface="Myriad Pro" panose="020B0503030403020204" pitchFamily="34" charset="0"/>
              </a:rPr>
              <a:t>Toplu Taşımada Elektrikli Otobüsler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159306"/>
            <a:ext cx="11896204" cy="424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D10589-234B-41EA-B801-4DF3CDB6A129}"/>
              </a:ext>
            </a:extLst>
          </p:cNvPr>
          <p:cNvSpPr/>
          <p:nvPr/>
        </p:nvSpPr>
        <p:spPr>
          <a:xfrm>
            <a:off x="295796" y="2112648"/>
            <a:ext cx="6402459" cy="420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Paris Anlaşması </a:t>
            </a:r>
            <a:r>
              <a:rPr lang="tr-TR" dirty="0">
                <a:sym typeface="Wingdings" panose="05000000000000000000" pitchFamily="2" charset="2"/>
              </a:rPr>
              <a:t> düşük karbonlu ulaşım  alternatif yakıtlı ve elektrikli otobüslere geçiş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 </a:t>
            </a:r>
            <a:r>
              <a:rPr lang="tr-TR" dirty="0"/>
              <a:t>Sera gazı emisyonlarının azaltılması </a:t>
            </a:r>
            <a:r>
              <a:rPr lang="tr-TR" dirty="0">
                <a:sym typeface="Wingdings" panose="05000000000000000000" pitchFamily="2" charset="2"/>
              </a:rPr>
              <a:t> halk sağlığında iyileşme  gürültü kirliliğinin azaltılması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Dizel otobüsler hala şehir içi otobüs filo</a:t>
            </a:r>
            <a:r>
              <a:rPr lang="en-US" dirty="0"/>
              <a:t>l</a:t>
            </a:r>
            <a:r>
              <a:rPr lang="tr-TR" dirty="0"/>
              <a:t>arının </a:t>
            </a:r>
            <a:r>
              <a:rPr lang="tr-TR" dirty="0" err="1"/>
              <a:t>nun</a:t>
            </a:r>
            <a:r>
              <a:rPr lang="tr-TR" dirty="0"/>
              <a:t> en büyük bölümünü oluşturmaktadır.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 </a:t>
            </a:r>
            <a:r>
              <a:rPr lang="en-US" dirty="0" err="1"/>
              <a:t>Elektrikli</a:t>
            </a:r>
            <a:r>
              <a:rPr lang="en-US" dirty="0"/>
              <a:t> </a:t>
            </a:r>
            <a:r>
              <a:rPr lang="en-US" dirty="0" err="1"/>
              <a:t>otobüsler</a:t>
            </a:r>
            <a:r>
              <a:rPr lang="tr-TR" dirty="0"/>
              <a:t> </a:t>
            </a:r>
            <a:r>
              <a:rPr lang="tr-TR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dirty="0" err="1"/>
              <a:t>batarya</a:t>
            </a:r>
            <a:r>
              <a:rPr lang="en-US" dirty="0"/>
              <a:t> </a:t>
            </a:r>
            <a:r>
              <a:rPr lang="en-US" dirty="0" err="1"/>
              <a:t>elektrikli</a:t>
            </a:r>
            <a:r>
              <a:rPr lang="en-US" dirty="0"/>
              <a:t>, </a:t>
            </a:r>
            <a:r>
              <a:rPr lang="en-US" dirty="0" err="1"/>
              <a:t>yakıt</a:t>
            </a:r>
            <a:r>
              <a:rPr lang="en-US" dirty="0"/>
              <a:t> </a:t>
            </a:r>
            <a:r>
              <a:rPr lang="en-US" dirty="0" err="1"/>
              <a:t>hücreli</a:t>
            </a:r>
            <a:r>
              <a:rPr lang="en-US" dirty="0"/>
              <a:t> (FCEB) </a:t>
            </a:r>
            <a:r>
              <a:rPr lang="en-US" dirty="0" err="1"/>
              <a:t>ve</a:t>
            </a:r>
            <a:r>
              <a:rPr lang="en-US" dirty="0"/>
              <a:t> plug-in </a:t>
            </a:r>
            <a:r>
              <a:rPr lang="en-US" dirty="0" err="1"/>
              <a:t>hibri</a:t>
            </a:r>
            <a:r>
              <a:rPr lang="tr-TR" dirty="0"/>
              <a:t>t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E3AE53-1BC0-4D34-AE04-F50FDB2912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145" y="1779304"/>
            <a:ext cx="4101997" cy="27927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13401F-74C4-43C5-B00A-FDA4EF80B2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3852" y="4603686"/>
            <a:ext cx="2646948" cy="147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1410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9088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000" dirty="0">
                <a:solidFill>
                  <a:srgbClr val="6DA6D1"/>
                </a:solidFill>
                <a:latin typeface="Myriad Pro" panose="020B0503030403020204" pitchFamily="34" charset="0"/>
              </a:rPr>
              <a:t>Toplu Taşımada Elektrikli Otobüsler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159306"/>
            <a:ext cx="11896204" cy="424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D10589-234B-41EA-B801-4DF3CDB6A129}"/>
              </a:ext>
            </a:extLst>
          </p:cNvPr>
          <p:cNvSpPr/>
          <p:nvPr/>
        </p:nvSpPr>
        <p:spPr>
          <a:xfrm>
            <a:off x="295796" y="2112648"/>
            <a:ext cx="7616304" cy="4619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Elektrikli otobüsler</a:t>
            </a:r>
            <a:r>
              <a:rPr lang="tr-TR" dirty="0">
                <a:sym typeface="Wingdings" panose="05000000000000000000" pitchFamily="2" charset="2"/>
              </a:rPr>
              <a:t> 2023  küresel ölçekte 50,000 adet satıldı</a:t>
            </a:r>
          </a:p>
          <a:p>
            <a:pPr lvl="3">
              <a:lnSpc>
                <a:spcPct val="150000"/>
              </a:lnSpc>
            </a:pPr>
            <a:r>
              <a:rPr lang="tr-TR" dirty="0">
                <a:sym typeface="Wingdings" panose="05000000000000000000" pitchFamily="2" charset="2"/>
              </a:rPr>
              <a:t>                  2027  toplam 670,000 adete ulaşması öngörülüyor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Çin  Elektrikli otobüs pazarında lider durumda (2023 160,000 adet)</a:t>
            </a:r>
            <a:endParaRPr lang="en-US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ABD ve Kanada  elektrikli otobüs sektöründe hızlı gelişme gösteriyor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ABD 2023’de 6147 elektrikli otobüs (%66 artış)  yakıt hücreli otobüsler 327 adet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Hindistan  2025 yılında küresel elektrikli otobüslerin %10’una ulaşması bekleniyor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Latin Amerika  2030 yılında  25000 elektrikli otobüs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E3AE53-1BC0-4D34-AE04-F50FDB2912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145" y="1749225"/>
            <a:ext cx="4101997" cy="27927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13401F-74C4-43C5-B00A-FDA4EF80B2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4247" y="4583633"/>
            <a:ext cx="2356185" cy="131946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C543C2-3AD0-46E7-92DE-E76961DD64EB}"/>
              </a:ext>
            </a:extLst>
          </p:cNvPr>
          <p:cNvSpPr txBox="1"/>
          <p:nvPr/>
        </p:nvSpPr>
        <p:spPr>
          <a:xfrm>
            <a:off x="5783323" y="5829300"/>
            <a:ext cx="6408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/>
              <a:t>Kaynak: https://www.sustainable-bus.com/electric-bus/electric-bus-public-transport/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1838244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9088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000" dirty="0">
                <a:solidFill>
                  <a:srgbClr val="6DA6D1"/>
                </a:solidFill>
                <a:latin typeface="Myriad Pro" panose="020B0503030403020204" pitchFamily="34" charset="0"/>
              </a:rPr>
              <a:t>Toplu Taşımada Elektrikli Otobüsler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159306"/>
            <a:ext cx="11896204" cy="424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D10589-234B-41EA-B801-4DF3CDB6A129}"/>
              </a:ext>
            </a:extLst>
          </p:cNvPr>
          <p:cNvSpPr/>
          <p:nvPr/>
        </p:nvSpPr>
        <p:spPr>
          <a:xfrm>
            <a:off x="295796" y="2112648"/>
            <a:ext cx="7327876" cy="3787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2013 </a:t>
            </a:r>
            <a:r>
              <a:rPr lang="tr-TR" dirty="0">
                <a:sym typeface="Wingdings" panose="05000000000000000000" pitchFamily="2" charset="2"/>
              </a:rPr>
              <a:t> Avrupa’da otobüslerin </a:t>
            </a:r>
            <a:r>
              <a:rPr lang="tr-TR" dirty="0"/>
              <a:t>%10’u </a:t>
            </a:r>
            <a:r>
              <a:rPr lang="tr-TR" dirty="0" err="1"/>
              <a:t>biyodizel</a:t>
            </a:r>
            <a:r>
              <a:rPr lang="tr-TR" dirty="0"/>
              <a:t>, %7’si CNG, %1,2’si elektrik, %0,6'sı biyogaz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2019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en-US" dirty="0" err="1"/>
              <a:t>Hibrit</a:t>
            </a:r>
            <a:r>
              <a:rPr lang="en-US" dirty="0"/>
              <a:t> </a:t>
            </a:r>
            <a:r>
              <a:rPr lang="en-US" dirty="0" err="1"/>
              <a:t>elektrikli</a:t>
            </a:r>
            <a:r>
              <a:rPr lang="en-US" dirty="0"/>
              <a:t> </a:t>
            </a:r>
            <a:r>
              <a:rPr lang="en-US" dirty="0" err="1"/>
              <a:t>otobüsler</a:t>
            </a:r>
            <a:r>
              <a:rPr lang="en-US" dirty="0"/>
              <a:t> (%4,8), </a:t>
            </a:r>
            <a:r>
              <a:rPr lang="en-US" dirty="0" err="1"/>
              <a:t>elektrikli</a:t>
            </a:r>
            <a:r>
              <a:rPr lang="en-US" dirty="0"/>
              <a:t> </a:t>
            </a:r>
            <a:r>
              <a:rPr lang="en-US" dirty="0" err="1"/>
              <a:t>otobüsler</a:t>
            </a:r>
            <a:r>
              <a:rPr lang="en-US" dirty="0"/>
              <a:t> (%4) </a:t>
            </a:r>
            <a:r>
              <a:rPr lang="en-US" dirty="0" err="1"/>
              <a:t>ve</a:t>
            </a:r>
            <a:r>
              <a:rPr lang="en-US" dirty="0"/>
              <a:t> </a:t>
            </a:r>
            <a:r>
              <a:rPr lang="en-US" dirty="0" err="1"/>
              <a:t>alternatif</a:t>
            </a:r>
            <a:r>
              <a:rPr lang="en-US" dirty="0"/>
              <a:t> </a:t>
            </a:r>
            <a:r>
              <a:rPr lang="en-US" dirty="0" err="1"/>
              <a:t>yakıtlı</a:t>
            </a:r>
            <a:r>
              <a:rPr lang="en-US" dirty="0"/>
              <a:t> </a:t>
            </a:r>
            <a:r>
              <a:rPr lang="en-US" dirty="0" err="1"/>
              <a:t>araçlar</a:t>
            </a:r>
            <a:r>
              <a:rPr lang="en-US" dirty="0"/>
              <a:t> (%6,2) </a:t>
            </a:r>
            <a:endParaRPr lang="tr-TR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/>
              <a:t>2022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en-US" dirty="0"/>
              <a:t>1.767 </a:t>
            </a:r>
            <a:r>
              <a:rPr lang="en-US" dirty="0" err="1"/>
              <a:t>adet</a:t>
            </a:r>
            <a:r>
              <a:rPr lang="en-US" dirty="0"/>
              <a:t> </a:t>
            </a:r>
            <a:r>
              <a:rPr lang="en-US" dirty="0" err="1"/>
              <a:t>elektrikli</a:t>
            </a:r>
            <a:r>
              <a:rPr lang="en-US" dirty="0"/>
              <a:t> </a:t>
            </a:r>
            <a:r>
              <a:rPr lang="en-US" dirty="0" err="1"/>
              <a:t>otobüs</a:t>
            </a:r>
            <a:r>
              <a:rPr lang="tr-TR" dirty="0"/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2023 </a:t>
            </a:r>
            <a:r>
              <a:rPr lang="tr-TR" dirty="0">
                <a:sym typeface="Wingdings" panose="05000000000000000000" pitchFamily="2" charset="2"/>
              </a:rPr>
              <a:t> 6354 adet yeni elektrikli otobüs</a:t>
            </a:r>
          </a:p>
          <a:p>
            <a:pPr>
              <a:lnSpc>
                <a:spcPct val="150000"/>
              </a:lnSpc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2030  60000 otobüsün elektrikli olması hedefleniyor.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Hollanda - Avrupa’da en çok elektrikli otobüs alan ve sipariş eden ülke </a:t>
            </a:r>
            <a:endParaRPr lang="tr-T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29167F-2C17-41A0-89F4-FB839B50E13A}"/>
              </a:ext>
            </a:extLst>
          </p:cNvPr>
          <p:cNvSpPr txBox="1"/>
          <p:nvPr/>
        </p:nvSpPr>
        <p:spPr>
          <a:xfrm>
            <a:off x="5783323" y="5829300"/>
            <a:ext cx="640867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/>
              <a:t>Kaynak: https://www.sustainable-bus.com/electric-bus/electric-bus-public-transport/</a:t>
            </a:r>
            <a:endParaRPr lang="en-US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60E714-D919-4E42-A410-BCD31CADA1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5520" y="1935554"/>
            <a:ext cx="4508294" cy="3002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9264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11FC646-3444-4CD3-8A9C-9F3D6885A1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78105" y="1793596"/>
            <a:ext cx="6368995" cy="382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18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0F856B1-1933-400D-A1E7-FA77029FEE89}"/>
              </a:ext>
            </a:extLst>
          </p:cNvPr>
          <p:cNvSpPr/>
          <p:nvPr/>
        </p:nvSpPr>
        <p:spPr>
          <a:xfrm>
            <a:off x="6063137" y="2159306"/>
            <a:ext cx="5700677" cy="4619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Volvo elektrikli otobüs </a:t>
            </a:r>
            <a:r>
              <a:rPr lang="tr-TR" dirty="0">
                <a:sym typeface="Wingdings" panose="05000000000000000000" pitchFamily="2" charset="2"/>
              </a:rPr>
              <a:t> Yüksek batarya kapasitesi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b="1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 err="1">
                <a:sym typeface="Wingdings" panose="05000000000000000000" pitchFamily="2" charset="2"/>
              </a:rPr>
              <a:t>Irizar</a:t>
            </a:r>
            <a:r>
              <a:rPr lang="tr-TR" dirty="0">
                <a:sym typeface="Wingdings" panose="05000000000000000000" pitchFamily="2" charset="2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MAN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/>
          </a:p>
        </p:txBody>
      </p:sp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9088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000" dirty="0">
                <a:solidFill>
                  <a:srgbClr val="6DA6D1"/>
                </a:solidFill>
                <a:latin typeface="Myriad Pro" panose="020B0503030403020204" pitchFamily="34" charset="0"/>
              </a:rPr>
              <a:t>Toplu Taşımada Elektrikli Otobüsler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159306"/>
            <a:ext cx="11896204" cy="424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7F897C-8799-4E7B-B372-29E78D2BD139}"/>
              </a:ext>
            </a:extLst>
          </p:cNvPr>
          <p:cNvSpPr/>
          <p:nvPr/>
        </p:nvSpPr>
        <p:spPr>
          <a:xfrm>
            <a:off x="295796" y="2112648"/>
            <a:ext cx="7327876" cy="378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Avrupa’da en çok satılan elektrikli otobüs modelleri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 err="1"/>
              <a:t>Solaris</a:t>
            </a:r>
            <a:r>
              <a:rPr lang="tr-TR" dirty="0"/>
              <a:t> </a:t>
            </a:r>
            <a:r>
              <a:rPr lang="tr-TR" dirty="0">
                <a:sym typeface="Wingdings" panose="05000000000000000000" pitchFamily="2" charset="2"/>
              </a:rPr>
              <a:t> Körüklü elektrik otobüsler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Mercedes </a:t>
            </a:r>
            <a:r>
              <a:rPr lang="tr-TR" dirty="0" err="1">
                <a:sym typeface="Wingdings" panose="05000000000000000000" pitchFamily="2" charset="2"/>
              </a:rPr>
              <a:t>eCitaro</a:t>
            </a: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FDBBB6-4157-4B71-9AD4-2F132ABDE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576" y="3386284"/>
            <a:ext cx="4038600" cy="11334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E3ECF2-C276-42CA-B5D1-64E78D1018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0984" y="4606522"/>
            <a:ext cx="2677027" cy="14598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7A1EB5-A94E-4DCC-B21A-1B89AD30E9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25610" y="2581421"/>
            <a:ext cx="2847975" cy="16097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2D1C03-808E-4FE0-BB24-0AF5A5673F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5093" y="3041033"/>
            <a:ext cx="2207769" cy="15628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BE4573A-967C-42EA-9271-C1E6061747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14422" y="4698677"/>
            <a:ext cx="2994807" cy="137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8316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9088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000" dirty="0">
                <a:solidFill>
                  <a:srgbClr val="6DA6D1"/>
                </a:solidFill>
                <a:latin typeface="Myriad Pro" panose="020B0503030403020204" pitchFamily="34" charset="0"/>
              </a:rPr>
              <a:t>Toplu Taşımada Elektrikli Otobüsler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159306"/>
            <a:ext cx="11896204" cy="424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7F897C-8799-4E7B-B372-29E78D2BD139}"/>
              </a:ext>
            </a:extLst>
          </p:cNvPr>
          <p:cNvSpPr/>
          <p:nvPr/>
        </p:nvSpPr>
        <p:spPr>
          <a:xfrm>
            <a:off x="295796" y="2112648"/>
            <a:ext cx="11896204" cy="42043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Batarya elektrikli otobüslerin performansı büyük ölçüde şarj stratejisi, şarj </a:t>
            </a:r>
            <a:r>
              <a:rPr lang="tr-TR" dirty="0" err="1"/>
              <a:t>arayüzü</a:t>
            </a:r>
            <a:r>
              <a:rPr lang="tr-TR" dirty="0"/>
              <a:t> ve enerji depolama sistemleriyle ilişkilidir.</a:t>
            </a:r>
          </a:p>
          <a:p>
            <a:pPr>
              <a:lnSpc>
                <a:spcPct val="150000"/>
              </a:lnSpc>
            </a:pPr>
            <a:r>
              <a:rPr lang="tr-TR" dirty="0"/>
              <a:t>Mevcut şarj teknolojileri şunları içerir: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b="1" dirty="0"/>
              <a:t>Depo şarjı</a:t>
            </a:r>
            <a:r>
              <a:rPr lang="tr-TR" dirty="0"/>
              <a:t>: Kablo/fiş ile yavaş şarj</a:t>
            </a:r>
            <a:r>
              <a:rPr lang="tr-TR" dirty="0">
                <a:sym typeface="Wingdings" panose="05000000000000000000" pitchFamily="2" charset="2"/>
              </a:rPr>
              <a:t> bekleme periyodlarında  daha az yatırım maliyeti  otobüs bataryaları daha ağır ve büyük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b="1" dirty="0"/>
              <a:t>Fırsat şarjı : </a:t>
            </a:r>
            <a:r>
              <a:rPr lang="tr-TR" dirty="0"/>
              <a:t>Fiziksel bağlantı ile yüksek güçte </a:t>
            </a:r>
            <a:r>
              <a:rPr lang="tr-TR" dirty="0" err="1"/>
              <a:t>iletimli</a:t>
            </a:r>
            <a:r>
              <a:rPr lang="tr-TR" dirty="0"/>
              <a:t> şarj </a:t>
            </a:r>
            <a:r>
              <a:rPr lang="tr-TR" dirty="0">
                <a:sym typeface="Wingdings" panose="05000000000000000000" pitchFamily="2" charset="2"/>
              </a:rPr>
              <a:t> terminal duraklarında, ara duraklarda veya merkezi şarj istasyonlarında yapılabilir  </a:t>
            </a:r>
            <a:r>
              <a:rPr lang="en-US" dirty="0" err="1"/>
              <a:t>yüksek</a:t>
            </a:r>
            <a:r>
              <a:rPr lang="en-US" dirty="0"/>
              <a:t> </a:t>
            </a:r>
            <a:r>
              <a:rPr lang="en-US" dirty="0" err="1"/>
              <a:t>yoğunluklu</a:t>
            </a:r>
            <a:r>
              <a:rPr lang="en-US" dirty="0"/>
              <a:t> </a:t>
            </a:r>
            <a:r>
              <a:rPr lang="en-US" dirty="0" err="1"/>
              <a:t>malzemeler</a:t>
            </a:r>
            <a:r>
              <a:rPr lang="en-US" dirty="0"/>
              <a:t> </a:t>
            </a:r>
            <a:r>
              <a:rPr lang="en-US" dirty="0" err="1"/>
              <a:t>kullanan</a:t>
            </a:r>
            <a:r>
              <a:rPr lang="en-US" dirty="0"/>
              <a:t> </a:t>
            </a:r>
            <a:r>
              <a:rPr lang="en-US" dirty="0" err="1"/>
              <a:t>daha</a:t>
            </a:r>
            <a:r>
              <a:rPr lang="en-US" dirty="0"/>
              <a:t> </a:t>
            </a:r>
            <a:r>
              <a:rPr lang="en-US" dirty="0" err="1"/>
              <a:t>küçük</a:t>
            </a:r>
            <a:r>
              <a:rPr lang="en-US" dirty="0"/>
              <a:t> </a:t>
            </a:r>
            <a:r>
              <a:rPr lang="en-US" dirty="0" err="1"/>
              <a:t>bataryalar</a:t>
            </a:r>
            <a:r>
              <a:rPr lang="tr-TR" dirty="0"/>
              <a:t> </a:t>
            </a:r>
            <a:r>
              <a:rPr lang="tr-TR" dirty="0">
                <a:sym typeface="Wingdings" panose="05000000000000000000" pitchFamily="2" charset="2"/>
              </a:rPr>
              <a:t>  5-10 dakika şarj süresi</a:t>
            </a:r>
            <a:endParaRPr lang="tr-TR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b="1" dirty="0"/>
              <a:t>Hareket halinde şarj</a:t>
            </a:r>
            <a:r>
              <a:rPr lang="tr-TR" dirty="0"/>
              <a:t>: Araç hareket halindeyken bataryaların şarj edilmesini sağlayan sistem </a:t>
            </a:r>
            <a:r>
              <a:rPr lang="tr-TR" dirty="0">
                <a:sym typeface="Wingdings" panose="05000000000000000000" pitchFamily="2" charset="2"/>
              </a:rPr>
              <a:t> Kablosuz şarj ya da akülü troleybüs </a:t>
            </a:r>
          </a:p>
          <a:p>
            <a:pPr>
              <a:lnSpc>
                <a:spcPct val="150000"/>
              </a:lnSpc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47878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9088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000" dirty="0">
                <a:solidFill>
                  <a:srgbClr val="6DA6D1"/>
                </a:solidFill>
                <a:latin typeface="Myriad Pro" panose="020B0503030403020204" pitchFamily="34" charset="0"/>
              </a:rPr>
              <a:t>Toplu Taşımada Elektrikli Otobüs Filo Yönetimi 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159306"/>
            <a:ext cx="11896204" cy="424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7F897C-8799-4E7B-B372-29E78D2BD139}"/>
              </a:ext>
            </a:extLst>
          </p:cNvPr>
          <p:cNvSpPr/>
          <p:nvPr/>
        </p:nvSpPr>
        <p:spPr>
          <a:xfrm>
            <a:off x="295796" y="2112648"/>
            <a:ext cx="8242276" cy="3373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Elektrikli otobüslerin performansı </a:t>
            </a:r>
            <a:r>
              <a:rPr lang="tr-TR" b="1" dirty="0">
                <a:sym typeface="Wingdings" panose="05000000000000000000" pitchFamily="2" charset="2"/>
              </a:rPr>
              <a:t> </a:t>
            </a:r>
            <a:r>
              <a:rPr lang="tr-TR" b="1" dirty="0"/>
              <a:t>batarya boyutu- menzil.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Şarj teknolojileri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dirty="0"/>
              <a:t> sistemin performansını en üst düzeye çıkarmak için bu durumla başa çıkmak üzere optimize edilmiştir.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Sistemin enerji tüketimini etkileyen faktörler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b="1" dirty="0">
                <a:sym typeface="Wingdings" panose="05000000000000000000" pitchFamily="2" charset="2"/>
              </a:rPr>
              <a:t> </a:t>
            </a:r>
            <a:r>
              <a:rPr lang="tr-TR" b="1" dirty="0"/>
              <a:t>farklı güzergahlarda ve günün farklı saatlerinde </a:t>
            </a:r>
            <a:r>
              <a:rPr lang="tr-TR" dirty="0"/>
              <a:t>enerji ihtiyacında yüksek </a:t>
            </a:r>
            <a:r>
              <a:rPr lang="tr-TR" dirty="0" err="1"/>
              <a:t>varyansa</a:t>
            </a:r>
            <a:r>
              <a:rPr lang="tr-TR" dirty="0"/>
              <a:t> neden olan heterojen sürüş profilleri            	   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b="1" dirty="0">
                <a:sym typeface="Wingdings" panose="05000000000000000000" pitchFamily="2" charset="2"/>
              </a:rPr>
              <a:t>durak sayısı, ortalama durak mesafesi, </a:t>
            </a:r>
            <a:r>
              <a:rPr lang="tr-TR" b="1" dirty="0"/>
              <a:t>çalışma saatine, sürüş koşullarına, yolcu doluluk oranına, coğrafi konuma ve hava koşullarına </a:t>
            </a:r>
            <a:r>
              <a:rPr lang="tr-TR" dirty="0"/>
              <a:t>bağlı enerji tüketimi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DB32DD-7CDC-4555-B9D6-1F28F35CA6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3830" y="1673173"/>
            <a:ext cx="2862373" cy="19177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9C2BD2A-50B9-40C9-ADB0-E46E5ED9A9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3830" y="3957178"/>
            <a:ext cx="28479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3267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9088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000" dirty="0">
                <a:solidFill>
                  <a:srgbClr val="6DA6D1"/>
                </a:solidFill>
                <a:latin typeface="Myriad Pro" panose="020B0503030403020204" pitchFamily="34" charset="0"/>
              </a:rPr>
              <a:t>Toplu Taşımada Elektrikli Otobüs Filo Yönetimi 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159306"/>
            <a:ext cx="11896204" cy="4244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7F897C-8799-4E7B-B372-29E78D2BD139}"/>
              </a:ext>
            </a:extLst>
          </p:cNvPr>
          <p:cNvSpPr/>
          <p:nvPr/>
        </p:nvSpPr>
        <p:spPr>
          <a:xfrm>
            <a:off x="295796" y="2112648"/>
            <a:ext cx="7272792" cy="3788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/>
              <a:t>Uzun ve çok duraklı güzergahlar yerine </a:t>
            </a:r>
            <a:r>
              <a:rPr lang="tr-TR" dirty="0">
                <a:sym typeface="Wingdings" panose="05000000000000000000" pitchFamily="2" charset="2"/>
              </a:rPr>
              <a:t> Kısa, ortalama hızı düşük güzergahlar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Büyük şehirlerde  Karma filo yönetimi  Dizel, CNG ve Elektrikli Otobüsler ??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Yoğun saatlerde elektrikli otobüslerin kullanımı  emisyon </a:t>
            </a:r>
            <a:r>
              <a:rPr lang="tr-TR" dirty="0" err="1">
                <a:sym typeface="Wingdings" panose="05000000000000000000" pitchFamily="2" charset="2"/>
              </a:rPr>
              <a:t>azaltımı</a:t>
            </a:r>
            <a:r>
              <a:rPr lang="tr-TR" dirty="0">
                <a:sym typeface="Wingdings" panose="05000000000000000000" pitchFamily="2" charset="2"/>
              </a:rPr>
              <a:t> için daha etkin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Otobüs ağının optimizasyonu  elektrikli otobüs sayısı, menzili, sefer sayısı, bekleme süresi , vb. faktörlere bağlı olarak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4BA781-49B6-4B37-B73A-48383B91B1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4165" y="1627776"/>
            <a:ext cx="3414501" cy="22721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8BBC64E-84A5-4062-8281-243A341EED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0176" y="4074911"/>
            <a:ext cx="3448490" cy="194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216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Türkiye’de Elektrikli Otobüsler </a:t>
            </a: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214390"/>
            <a:ext cx="11279748" cy="418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 err="1">
                <a:latin typeface="Myriad Pro" panose="020B0503030403020204"/>
              </a:rPr>
              <a:t>Bozankaya</a:t>
            </a:r>
            <a:r>
              <a:rPr lang="tr-TR" sz="1800" dirty="0">
                <a:latin typeface="Myriad Pro" panose="020B0503030403020204"/>
              </a:rPr>
              <a:t>, Karsan, </a:t>
            </a:r>
            <a:r>
              <a:rPr lang="tr-TR" sz="1800" dirty="0" err="1">
                <a:latin typeface="Myriad Pro" panose="020B0503030403020204"/>
              </a:rPr>
              <a:t>Temsa</a:t>
            </a:r>
            <a:r>
              <a:rPr lang="tr-TR" sz="1800" dirty="0">
                <a:latin typeface="Myriad Pro" panose="020B0503030403020204"/>
              </a:rPr>
              <a:t>, BMC, Anadolu </a:t>
            </a:r>
            <a:r>
              <a:rPr lang="tr-TR" sz="1800" dirty="0" err="1">
                <a:latin typeface="Myriad Pro" panose="020B0503030403020204"/>
              </a:rPr>
              <a:t>Isuzu</a:t>
            </a:r>
            <a:r>
              <a:rPr lang="tr-TR" sz="1800" dirty="0">
                <a:latin typeface="Myriad Pro" panose="020B0503030403020204"/>
              </a:rPr>
              <a:t> ve Mercedes Benz elektrikli otobüs üretimi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 err="1">
                <a:latin typeface="Myriad Pro" panose="020B0503030403020204"/>
              </a:rPr>
              <a:t>Bozankaya</a:t>
            </a:r>
            <a:r>
              <a:rPr lang="tr-TR" sz="1800" dirty="0">
                <a:latin typeface="Myriad Pro" panose="020B0503030403020204"/>
              </a:rPr>
              <a:t>, Karsan ve </a:t>
            </a:r>
            <a:r>
              <a:rPr lang="tr-TR" sz="1800" dirty="0" err="1">
                <a:latin typeface="Myriad Pro" panose="020B0503030403020204"/>
              </a:rPr>
              <a:t>Temsa</a:t>
            </a:r>
            <a:r>
              <a:rPr lang="tr-TR" sz="1800" dirty="0">
                <a:latin typeface="Myriad Pro" panose="020B0503030403020204"/>
              </a:rPr>
              <a:t> ise şehir içi elektrikli otobüs üretimi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 err="1">
                <a:latin typeface="Myriad Pro" panose="020B0503030403020204"/>
              </a:rPr>
              <a:t>Bozankaya</a:t>
            </a:r>
            <a:r>
              <a:rPr lang="tr-TR" sz="1800" dirty="0">
                <a:latin typeface="Myriad Pro" panose="020B0503030403020204"/>
              </a:rPr>
              <a:t> ve Karsan şehir içi elektrikli otobüste ihracat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gerçekleştirmektedir. Karsan elektrikli otobüs ihracat değerleri şu şekildedir: º JEST Elektrik modelinden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Elektrikli Otobüs Alımı Planlayan Büyükşehir Belediyeleri </a:t>
            </a:r>
          </a:p>
          <a:p>
            <a:pPr marL="892175" indent="-528638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İzmir Büyükşehir Belediyesi 2020 yılında 20 adet, 2030 yılına kadar ise 980 adet  </a:t>
            </a:r>
          </a:p>
          <a:p>
            <a:pPr marL="892175" indent="-528638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Malatya Büyükşehir Belediyesi 2020 yılında 30 adet, 2025 yılına kadar ek 30 adet  </a:t>
            </a:r>
          </a:p>
          <a:p>
            <a:pPr marL="892175" indent="-528638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Ankara Büyükşehir Belediyesi 2020 yılında 4 adet  </a:t>
            </a:r>
          </a:p>
          <a:p>
            <a:pPr marL="892175" indent="-528638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Antalya Büyükşehir Belediyesi 2020 yılında 4 adet, 2030 yılına kadar 20 adet</a:t>
            </a:r>
            <a:endParaRPr lang="tr-TR" sz="1400" dirty="0">
              <a:latin typeface="Myriad Pro" panose="020B050303040302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B47155-0099-4919-A95F-0167F421CF48}"/>
              </a:ext>
            </a:extLst>
          </p:cNvPr>
          <p:cNvSpPr txBox="1"/>
          <p:nvPr/>
        </p:nvSpPr>
        <p:spPr>
          <a:xfrm>
            <a:off x="0" y="5840317"/>
            <a:ext cx="6587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/>
              <a:t>Kaynak: TC Sanayi ve Teknoloji Bakanlığı, 2022. </a:t>
            </a:r>
            <a:r>
              <a:rPr lang="tr-TR" sz="1400" dirty="0" err="1"/>
              <a:t>Mobilite</a:t>
            </a:r>
            <a:r>
              <a:rPr lang="tr-TR" sz="1400" dirty="0"/>
              <a:t> ve Araç Teknolojileri  Yol Haritası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6738108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Türkiye’de Elektrikli Otobüsler </a:t>
            </a: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214390"/>
            <a:ext cx="11279748" cy="418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 err="1">
                <a:latin typeface="Myriad Pro" panose="020B0503030403020204"/>
              </a:rPr>
              <a:t>Bozankaya</a:t>
            </a:r>
            <a:r>
              <a:rPr lang="tr-TR" sz="1800" dirty="0">
                <a:latin typeface="Myriad Pro" panose="020B0503030403020204"/>
              </a:rPr>
              <a:t>, Karsan, </a:t>
            </a:r>
            <a:r>
              <a:rPr lang="tr-TR" sz="1800" dirty="0" err="1">
                <a:latin typeface="Myriad Pro" panose="020B0503030403020204"/>
              </a:rPr>
              <a:t>Temsa</a:t>
            </a:r>
            <a:r>
              <a:rPr lang="tr-TR" sz="1800" dirty="0">
                <a:latin typeface="Myriad Pro" panose="020B0503030403020204"/>
              </a:rPr>
              <a:t>, BMC, Anadolu </a:t>
            </a:r>
            <a:r>
              <a:rPr lang="tr-TR" sz="1800" dirty="0" err="1">
                <a:latin typeface="Myriad Pro" panose="020B0503030403020204"/>
              </a:rPr>
              <a:t>Isuzu</a:t>
            </a:r>
            <a:r>
              <a:rPr lang="tr-TR" sz="1800" dirty="0">
                <a:latin typeface="Myriad Pro" panose="020B0503030403020204"/>
              </a:rPr>
              <a:t> ve Mercedes Benz elektrikli otobüs üretimi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 err="1">
                <a:latin typeface="Myriad Pro" panose="020B0503030403020204"/>
              </a:rPr>
              <a:t>Bozankaya</a:t>
            </a:r>
            <a:r>
              <a:rPr lang="tr-TR" sz="1800" dirty="0">
                <a:latin typeface="Myriad Pro" panose="020B0503030403020204"/>
              </a:rPr>
              <a:t>, Karsan ve </a:t>
            </a:r>
            <a:r>
              <a:rPr lang="tr-TR" sz="1800" dirty="0" err="1">
                <a:latin typeface="Myriad Pro" panose="020B0503030403020204"/>
              </a:rPr>
              <a:t>Temsa</a:t>
            </a:r>
            <a:r>
              <a:rPr lang="tr-TR" sz="1800" dirty="0">
                <a:latin typeface="Myriad Pro" panose="020B0503030403020204"/>
              </a:rPr>
              <a:t> ise şehir içi elektrikli otobüs üretimi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 err="1">
                <a:latin typeface="Myriad Pro" panose="020B0503030403020204"/>
              </a:rPr>
              <a:t>Bozankaya</a:t>
            </a:r>
            <a:r>
              <a:rPr lang="tr-TR" sz="1800" dirty="0">
                <a:latin typeface="Myriad Pro" panose="020B0503030403020204"/>
              </a:rPr>
              <a:t> ve Karsan şehir içi elektrikli otobüste ihracat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gerçekleştirmektedir. Karsan elektrikli otobüs ihracat değerleri şu şekildedir: º JEST Elektrik modelinden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Elektrikli Otobüs Alımı Planlayan Büyükşehir Belediyeleri </a:t>
            </a:r>
          </a:p>
          <a:p>
            <a:pPr marL="892175" indent="-528638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İzmir Büyükşehir Belediyesi 2020 yılında 20 adet, 2030 yılına kadar ise 980 adet  </a:t>
            </a:r>
          </a:p>
          <a:p>
            <a:pPr marL="892175" indent="-528638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Malatya Büyükşehir Belediyesi 2020 yılında 30 adet, 2025 yılına kadar ek 30 adet  </a:t>
            </a:r>
          </a:p>
          <a:p>
            <a:pPr marL="892175" indent="-528638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Ankara Büyükşehir Belediyesi 2020 yılında 4 adet  </a:t>
            </a:r>
          </a:p>
          <a:p>
            <a:pPr marL="892175" indent="-528638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Antalya Büyükşehir Belediyesi 2020 yılında 4 adet, 2030 yılına kadar 20 adet</a:t>
            </a:r>
            <a:endParaRPr lang="tr-TR" sz="1400" dirty="0">
              <a:latin typeface="Myriad Pro" panose="020B050303040302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B47155-0099-4919-A95F-0167F421CF48}"/>
              </a:ext>
            </a:extLst>
          </p:cNvPr>
          <p:cNvSpPr txBox="1"/>
          <p:nvPr/>
        </p:nvSpPr>
        <p:spPr>
          <a:xfrm>
            <a:off x="0" y="5840317"/>
            <a:ext cx="65878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/>
              <a:t>Kaynak: TC Sanayi ve Teknoloji Bakanlığı, 2022. </a:t>
            </a:r>
            <a:r>
              <a:rPr lang="tr-TR" sz="1400" dirty="0" err="1"/>
              <a:t>Mobilite</a:t>
            </a:r>
            <a:r>
              <a:rPr lang="tr-TR" sz="1400" dirty="0"/>
              <a:t> ve Araç Teknolojileri  Yol Haritası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71216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Hareketlilik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Türkiye’de Elektrikli Otobüsler </a:t>
            </a: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214390"/>
            <a:ext cx="6479577" cy="418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Dönüştürülmüş elektrikli otobüsler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düşük maliyetli  büyük bir fırsat ve dünya çapında örnek !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Ankara  Elektrikli otobüs çevrim projesi  23 EGO otobüsünde dönüşüm planlaması  300-400 km menzil 3-4 saat şarj süresi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İstanbul   250 km menzilli, 70 km/saat hız  2 saatlik şarj süresi  10 adet otobüs dönüşümü 2024 yılı için hedeflenmiştir</a:t>
            </a:r>
            <a:endParaRPr lang="tr-TR" sz="1400" dirty="0">
              <a:latin typeface="Myriad Pro" panose="020B0503030403020204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B47155-0099-4919-A95F-0167F421CF48}"/>
              </a:ext>
            </a:extLst>
          </p:cNvPr>
          <p:cNvSpPr txBox="1"/>
          <p:nvPr/>
        </p:nvSpPr>
        <p:spPr>
          <a:xfrm>
            <a:off x="-83043" y="5665311"/>
            <a:ext cx="685841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/>
              <a:t>Kaynak: ABB, 2022. </a:t>
            </a:r>
            <a:r>
              <a:rPr lang="tr-TR" sz="1400" dirty="0">
                <a:hlinkClick r:id="rId3"/>
              </a:rPr>
              <a:t>https://www.ankara.bel.tr/haberler/dunyada-bir-ilk-15467</a:t>
            </a:r>
            <a:r>
              <a:rPr lang="tr-TR" sz="1400" dirty="0"/>
              <a:t> </a:t>
            </a:r>
          </a:p>
          <a:p>
            <a:r>
              <a:rPr lang="tr-TR" sz="1400" dirty="0"/>
              <a:t>IBB, 2023. </a:t>
            </a:r>
            <a:r>
              <a:rPr lang="tr-TR" sz="1400" dirty="0">
                <a:hlinkClick r:id="rId4"/>
              </a:rPr>
              <a:t>https://iett.istanbul/arsiv/38087/stanbulun-dzelden-elektrklye-lk-otobus-donusu</a:t>
            </a:r>
            <a:endParaRPr lang="tr-TR" sz="1400" dirty="0"/>
          </a:p>
          <a:p>
            <a:endParaRPr lang="en-US" sz="1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B47486-5469-43FA-81AD-94B57DE545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0590" y="2064860"/>
            <a:ext cx="48768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7861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E26282-6178-43B9-9866-5C7494A60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500188"/>
          </a:xfrm>
        </p:spPr>
        <p:txBody>
          <a:bodyPr>
            <a:normAutofit/>
          </a:bodyPr>
          <a:lstStyle/>
          <a:p>
            <a:pPr algn="ctr"/>
            <a:r>
              <a:rPr lang="tr-TR" sz="4000" b="1" dirty="0"/>
              <a:t>Dinlediğiniz için teşekkürler </a:t>
            </a:r>
            <a:endParaRPr lang="en-US" sz="40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C6DE5-3670-41F9-A8A0-F5E159522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717" y="3515361"/>
            <a:ext cx="2143125" cy="2143125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D496EA-9B00-4517-9976-D5434F186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515361"/>
            <a:ext cx="10515600" cy="257429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0402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620356" y="1660503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 Araçlar İle İlgili Görüş Anketi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214390"/>
            <a:ext cx="6479577" cy="418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4C4BD2-0672-4CC9-A8FE-7E7B3625DC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838" y="2154937"/>
            <a:ext cx="3392489" cy="339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65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428186" y="1920377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Şehir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içi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araçların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yaygınlaşmasını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etkileyen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faktörler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en-US" sz="2800" b="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Engeller</a:t>
            </a:r>
            <a:r>
              <a:rPr lang="en-US" sz="2800" b="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endParaRPr lang="tr-TR" sz="2800" b="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en-US" sz="2800" b="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Fırsatlar</a:t>
            </a:r>
            <a:endParaRPr lang="tr-TR" sz="2800" b="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tr-TR" sz="2800" b="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Kısa vadede yapılması gerekenler (0-5 yıl)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tr-TR" sz="2800" b="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Orta vadede yapılması gerekenler (5-10 yıl)</a:t>
            </a:r>
            <a:endParaRPr lang="tr-TR" b="0" dirty="0">
              <a:solidFill>
                <a:srgbClr val="00717F"/>
              </a:solidFill>
              <a:highlight>
                <a:srgbClr val="FFFF00"/>
              </a:highlight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214390"/>
            <a:ext cx="6479577" cy="418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592337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4404C99-0DA4-40E1-A3E0-01F7FFEE5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55" y="1796773"/>
            <a:ext cx="5845231" cy="35133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BE0E59-0D06-4BBD-A43C-6B67495D0D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3091" y="1796773"/>
            <a:ext cx="5845231" cy="351335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6A24F5-788E-4BC1-9FEE-3C9D2D5C10E0}"/>
              </a:ext>
            </a:extLst>
          </p:cNvPr>
          <p:cNvSpPr/>
          <p:nvPr/>
        </p:nvSpPr>
        <p:spPr>
          <a:xfrm>
            <a:off x="371954" y="5375875"/>
            <a:ext cx="102579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Ocak-Aralık</a:t>
            </a:r>
            <a:r>
              <a:rPr lang="en-US" dirty="0"/>
              <a:t> </a:t>
            </a:r>
            <a:r>
              <a:rPr lang="en-US" dirty="0" err="1"/>
              <a:t>döneminde</a:t>
            </a:r>
            <a:r>
              <a:rPr lang="en-US" dirty="0"/>
              <a:t> </a:t>
            </a:r>
            <a:r>
              <a:rPr lang="en-US" dirty="0" err="1"/>
              <a:t>trafiğe</a:t>
            </a:r>
            <a:r>
              <a:rPr lang="en-US" dirty="0"/>
              <a:t> </a:t>
            </a:r>
            <a:r>
              <a:rPr lang="en-US" dirty="0" err="1"/>
              <a:t>kaydı</a:t>
            </a:r>
            <a:r>
              <a:rPr lang="en-US" dirty="0"/>
              <a:t> </a:t>
            </a:r>
            <a:r>
              <a:rPr lang="en-US" dirty="0" err="1"/>
              <a:t>yapılan</a:t>
            </a:r>
            <a:r>
              <a:rPr lang="en-US" dirty="0"/>
              <a:t> 945 bin 768 </a:t>
            </a:r>
            <a:r>
              <a:rPr lang="en-US" dirty="0" err="1"/>
              <a:t>adet</a:t>
            </a:r>
            <a:r>
              <a:rPr lang="en-US" dirty="0"/>
              <a:t> </a:t>
            </a:r>
            <a:r>
              <a:rPr lang="en-US" dirty="0" err="1"/>
              <a:t>otomobilin</a:t>
            </a:r>
            <a:r>
              <a:rPr lang="en-US" dirty="0"/>
              <a:t> %66,1'i </a:t>
            </a:r>
            <a:r>
              <a:rPr lang="en-US" dirty="0" err="1"/>
              <a:t>benzinli</a:t>
            </a:r>
            <a:r>
              <a:rPr lang="en-US" dirty="0"/>
              <a:t>, %16,3'ü </a:t>
            </a:r>
            <a:r>
              <a:rPr lang="en-US" dirty="0" err="1"/>
              <a:t>dizel</a:t>
            </a:r>
            <a:r>
              <a:rPr lang="en-US" dirty="0"/>
              <a:t>, %9,3'ü </a:t>
            </a:r>
            <a:r>
              <a:rPr lang="en-US" dirty="0" err="1"/>
              <a:t>hibrit</a:t>
            </a:r>
            <a:r>
              <a:rPr lang="en-US" dirty="0"/>
              <a:t>, %6,9'u </a:t>
            </a:r>
            <a:r>
              <a:rPr lang="en-US" dirty="0" err="1"/>
              <a:t>elektrikli</a:t>
            </a:r>
            <a:r>
              <a:rPr lang="en-US" dirty="0"/>
              <a:t> </a:t>
            </a:r>
            <a:r>
              <a:rPr lang="en-US" dirty="0" err="1"/>
              <a:t>ve</a:t>
            </a:r>
            <a:r>
              <a:rPr lang="en-US" dirty="0"/>
              <a:t> %1,4'ü </a:t>
            </a:r>
            <a:r>
              <a:rPr lang="en-US" dirty="0" err="1"/>
              <a:t>LPG'lidir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626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95796" y="1644827"/>
            <a:ext cx="11763814" cy="286753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Toplu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taşımada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otobüs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filosu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operasyonlarına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 </a:t>
            </a:r>
            <a:endParaRPr lang="tr-TR" sz="2800" b="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tr-TR" sz="2800" b="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Güçlü yönler 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tr-TR" sz="2800" b="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Zayıf yönler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tr-TR" sz="2800" b="0" dirty="0">
                <a:solidFill>
                  <a:srgbClr val="00717F"/>
                </a:solidFill>
                <a:latin typeface="Myriad Pro" panose="020B0503030403020204" pitchFamily="34" charset="0"/>
              </a:rPr>
              <a:t>Fırsatlar</a:t>
            </a:r>
          </a:p>
          <a:p>
            <a:pPr marL="457200" indent="-457200">
              <a:buFont typeface="Wingdings" panose="05000000000000000000" pitchFamily="2" charset="2"/>
              <a:buChar char="Ø"/>
              <a:defRPr/>
            </a:pPr>
            <a:r>
              <a:rPr lang="tr-TR" sz="2800" b="0" dirty="0">
                <a:solidFill>
                  <a:srgbClr val="00717F"/>
                </a:solidFill>
                <a:latin typeface="Myriad Pro" panose="020B0503030403020204" pitchFamily="34" charset="0"/>
              </a:rPr>
              <a:t>Zorluklar </a:t>
            </a:r>
            <a:endParaRPr lang="en-GB" b="0" dirty="0">
              <a:solidFill>
                <a:srgbClr val="00717F"/>
              </a:solidFill>
              <a:highlight>
                <a:srgbClr val="FFFF00"/>
              </a:highlight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214390"/>
            <a:ext cx="6479577" cy="41895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1558151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C83765-131E-4464-AD6B-79C56A47E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186" y="1632906"/>
            <a:ext cx="4852709" cy="44142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A54DFD0-CF94-45C5-80C5-AD77B8D82394}"/>
              </a:ext>
            </a:extLst>
          </p:cNvPr>
          <p:cNvSpPr txBox="1"/>
          <p:nvPr/>
        </p:nvSpPr>
        <p:spPr>
          <a:xfrm>
            <a:off x="5893903" y="3314024"/>
            <a:ext cx="3786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Yıllar Göre Otomobillerin Yakıt Türüne Göre Sayısı ve Payı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331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FD5705-7B71-4823-8308-F2D594670CEF}"/>
              </a:ext>
            </a:extLst>
          </p:cNvPr>
          <p:cNvSpPr txBox="1"/>
          <p:nvPr/>
        </p:nvSpPr>
        <p:spPr>
          <a:xfrm>
            <a:off x="6333150" y="2922103"/>
            <a:ext cx="50115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Araç Sahipliliği Oranı (otomobil / 1000 kişi)</a:t>
            </a:r>
          </a:p>
          <a:p>
            <a:endParaRPr lang="tr-TR" dirty="0"/>
          </a:p>
          <a:p>
            <a:r>
              <a:rPr lang="tr-TR" dirty="0"/>
              <a:t> &amp;  Kişi Başına Düşen Milli Gelir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AF90F9-E4BC-4BC6-8DB5-8915FEDE8F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97" y="1624395"/>
            <a:ext cx="5602942" cy="360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82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30089E-07D9-467C-A003-C440518CB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124" y="1961001"/>
            <a:ext cx="8837450" cy="29359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CA1A13F-07FF-466E-BBAE-4C8405935DFE}"/>
              </a:ext>
            </a:extLst>
          </p:cNvPr>
          <p:cNvSpPr txBox="1"/>
          <p:nvPr/>
        </p:nvSpPr>
        <p:spPr>
          <a:xfrm>
            <a:off x="1928191" y="4979504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Ge</a:t>
            </a:r>
            <a:r>
              <a:rPr lang="tr-TR" dirty="0" err="1"/>
              <a:t>lişmiş</a:t>
            </a:r>
            <a:r>
              <a:rPr lang="tr-TR" dirty="0"/>
              <a:t> ülkeler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5FD5705-7B71-4823-8308-F2D594670CEF}"/>
              </a:ext>
            </a:extLst>
          </p:cNvPr>
          <p:cNvSpPr txBox="1"/>
          <p:nvPr/>
        </p:nvSpPr>
        <p:spPr>
          <a:xfrm>
            <a:off x="6491911" y="4979504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Ge</a:t>
            </a:r>
            <a:r>
              <a:rPr lang="tr-TR" dirty="0" err="1"/>
              <a:t>lişmekte</a:t>
            </a:r>
            <a:r>
              <a:rPr lang="tr-TR" dirty="0"/>
              <a:t> olan ülkeler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B0371D-E3B2-4D40-9084-700F04E979BE}"/>
              </a:ext>
            </a:extLst>
          </p:cNvPr>
          <p:cNvSpPr txBox="1"/>
          <p:nvPr/>
        </p:nvSpPr>
        <p:spPr>
          <a:xfrm>
            <a:off x="0" y="5762032"/>
            <a:ext cx="265091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200" dirty="0"/>
              <a:t>Kaynak: </a:t>
            </a:r>
            <a:r>
              <a:rPr lang="tr-TR" sz="1200" dirty="0" err="1"/>
              <a:t>Dalkıç</a:t>
            </a:r>
            <a:r>
              <a:rPr lang="tr-TR" sz="1200" dirty="0"/>
              <a:t>-Melek vd. 2024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5266938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6B12B0-C1C1-427E-A881-09D0A83668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48" y="1688441"/>
            <a:ext cx="6864299" cy="43550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3F7249A-A3B9-48F3-A74D-8B7629C02190}"/>
              </a:ext>
            </a:extLst>
          </p:cNvPr>
          <p:cNvSpPr txBox="1"/>
          <p:nvPr/>
        </p:nvSpPr>
        <p:spPr>
          <a:xfrm>
            <a:off x="4336774" y="1822502"/>
            <a:ext cx="167971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200" dirty="0"/>
              <a:t>Araç Sahipliliği Oranı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1C669A-71BC-4CF9-B1CA-86914C40698F}"/>
              </a:ext>
            </a:extLst>
          </p:cNvPr>
          <p:cNvSpPr txBox="1"/>
          <p:nvPr/>
        </p:nvSpPr>
        <p:spPr>
          <a:xfrm>
            <a:off x="986483" y="1822501"/>
            <a:ext cx="167971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200" dirty="0"/>
              <a:t>Araç Sahipliliği Oranı</a:t>
            </a:r>
            <a:endParaRPr lang="en-US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411BDF-EB08-4C96-9016-C4385BEB8B50}"/>
              </a:ext>
            </a:extLst>
          </p:cNvPr>
          <p:cNvSpPr txBox="1"/>
          <p:nvPr/>
        </p:nvSpPr>
        <p:spPr>
          <a:xfrm>
            <a:off x="1069309" y="3841107"/>
            <a:ext cx="167971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200" dirty="0"/>
              <a:t>Nüfus</a:t>
            </a:r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D3CA87-9680-4061-B65F-BC86682B85F2}"/>
              </a:ext>
            </a:extLst>
          </p:cNvPr>
          <p:cNvSpPr txBox="1"/>
          <p:nvPr/>
        </p:nvSpPr>
        <p:spPr>
          <a:xfrm>
            <a:off x="4416288" y="3932979"/>
            <a:ext cx="130865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200" dirty="0"/>
              <a:t>Otomobil Sayısı</a:t>
            </a:r>
            <a:endParaRPr lang="en-US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F6A013-ED20-492C-8626-13693F582190}"/>
              </a:ext>
            </a:extLst>
          </p:cNvPr>
          <p:cNvSpPr txBox="1"/>
          <p:nvPr/>
        </p:nvSpPr>
        <p:spPr>
          <a:xfrm>
            <a:off x="7454347" y="5766458"/>
            <a:ext cx="2650913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200" dirty="0"/>
              <a:t>Kaynak: </a:t>
            </a:r>
            <a:r>
              <a:rPr lang="tr-TR" sz="1200" dirty="0" err="1"/>
              <a:t>Dalkıç</a:t>
            </a:r>
            <a:r>
              <a:rPr lang="tr-TR" sz="1200" dirty="0"/>
              <a:t>-Melek vd. 2024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3171594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405539"/>
            <a:ext cx="10515600" cy="87630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Türkiye’deki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Elektrikli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Araç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br>
              <a:rPr lang="tr-TR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2E10E07B-71ED-473E-8184-F6B3D41DDBA7}"/>
              </a:ext>
            </a:extLst>
          </p:cNvPr>
          <p:cNvSpPr txBox="1">
            <a:spLocks/>
          </p:cNvSpPr>
          <p:nvPr/>
        </p:nvSpPr>
        <p:spPr>
          <a:xfrm>
            <a:off x="283096" y="1961002"/>
            <a:ext cx="11279748" cy="38123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2023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65,604 adet elektrikli araç satışı gerçekleşti  toplam 99,759 araç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TOGG T10X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9,583 adeti otomobil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 err="1">
                <a:latin typeface="Myriad Pro" panose="020B0503030403020204"/>
              </a:rPr>
              <a:t>Tesla</a:t>
            </a:r>
            <a:r>
              <a:rPr lang="tr-TR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12,150 adet otomobil 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B80118-9FCF-4E0D-8BA3-0399A33C0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2562" y="3738427"/>
            <a:ext cx="2536658" cy="142975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B04B2E-7A65-47D1-B968-67C09E44A4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3821" y="4414979"/>
            <a:ext cx="2771775" cy="16478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E94D5C-E1C7-47E7-B223-3A8BFBDF55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2647" y="160221"/>
            <a:ext cx="2466975" cy="1847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5EBA12-AA20-49CC-9CFE-048A997A1F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7948" y="2062523"/>
            <a:ext cx="2847975" cy="16097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5625D12-BEA7-448D-B0F9-8C8907E644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8186" y="3244639"/>
            <a:ext cx="3028950" cy="15144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7B830D-8136-4172-8934-959CD5D571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8576" y="4394454"/>
            <a:ext cx="2733675" cy="16764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24BC6E5-4A42-4EEB-A852-21005680650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38521" y="2607860"/>
            <a:ext cx="2781300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015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E9AADD9055F48A76998BB8EEE9D03" ma:contentTypeVersion="18" ma:contentTypeDescription="Create a new document." ma:contentTypeScope="" ma:versionID="b3645e58a94c99bd69f5f502368a66ac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64829dceb4c8dfece684ce7946328132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b846bb-49da-442d-ac44-1711760f675e" xsi:nil="true"/>
    <Test xmlns="11876741-4e3d-41e4-924e-432c5fed92e0" xsi:nil="true"/>
    <lcf76f155ced4ddcb4097134ff3c332f xmlns="11876741-4e3d-41e4-924e-432c5fed92e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90F484-82E2-4DAB-A970-C258A84C47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876741-4e3d-41e4-924e-432c5fed92e0"/>
    <ds:schemaRef ds:uri="0fb846bb-49da-442d-ac44-1711760f67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49851D5-C7A7-432E-9DE3-3F0B43AFB165}">
  <ds:schemaRefs>
    <ds:schemaRef ds:uri="http://purl.org/dc/dcmitype/"/>
    <ds:schemaRef ds:uri="http://schemas.microsoft.com/office/2006/documentManagement/types"/>
    <ds:schemaRef ds:uri="11876741-4e3d-41e4-924e-432c5fed92e0"/>
    <ds:schemaRef ds:uri="http://purl.org/dc/terms/"/>
    <ds:schemaRef ds:uri="http://purl.org/dc/elements/1.1/"/>
    <ds:schemaRef ds:uri="0fb846bb-49da-442d-ac44-1711760f675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66CA165-0A25-4EAD-8E17-066E3FA26F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2237</Words>
  <Application>Microsoft Office PowerPoint</Application>
  <PresentationFormat>Widescreen</PresentationFormat>
  <Paragraphs>258</Paragraphs>
  <Slides>40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Myriad Pro</vt:lpstr>
      <vt:lpstr>Arial</vt:lpstr>
      <vt:lpstr>Calibri</vt:lpstr>
      <vt:lpstr>Calibri Light</vt:lpstr>
      <vt:lpstr>Times New Roman</vt:lpstr>
      <vt:lpstr>Wingdings</vt:lpstr>
      <vt:lpstr>Office Theme</vt:lpstr>
      <vt:lpstr>  Çevre Sorunları ve Sıfır Emisyon  Alternatif Yakıtlar ve Elektrifikasyon Altyapısı  22 Mayıs 2024, Ankara </vt:lpstr>
      <vt:lpstr>PowerPoint Presentation</vt:lpstr>
      <vt:lpstr>Türkiye’deki Elektrikli Araç Sektörü  </vt:lpstr>
      <vt:lpstr>Türkiye’deki Elektrikli Araç Sektörü  </vt:lpstr>
      <vt:lpstr>Türkiye’deki Elektrikli Araç Sektörü  </vt:lpstr>
      <vt:lpstr>Türkiye’deki Elektrikli Araç Sektörü  </vt:lpstr>
      <vt:lpstr>Türkiye’deki Elektrikli Araç Sektörü  </vt:lpstr>
      <vt:lpstr>Türkiye’deki Elektrikli Araç Sektörü  </vt:lpstr>
      <vt:lpstr>Türkiye’deki Elektrikli Araç Sektörü   </vt:lpstr>
      <vt:lpstr>Türkiye’deki Elektrikli Araç Sektörü  Ulusal Elektrikli Araç Teşvikleri</vt:lpstr>
      <vt:lpstr>Türkiye’deki Elektrikli Araç Sektörü  Ulusal Elektrikli Araç Teşvikleri</vt:lpstr>
      <vt:lpstr>Türkiye’deki Elektrikli Araç Sektörü  Ulusal Elektrikli Araç Teşvikleri</vt:lpstr>
      <vt:lpstr>Türkiye’deki Elektrikli Araç Sektörü  Şarj Altyapısı</vt:lpstr>
      <vt:lpstr>Türkiye’deki Elektrikli Araç Sektörü  Şarj Altyapısı</vt:lpstr>
      <vt:lpstr>Türkiye’deki Elektrikli Araç Sektörü  Şarj Altyapısı</vt:lpstr>
      <vt:lpstr>Türkiye’deki Elektrikli Araç Sektörü  Şarj Altyapısı</vt:lpstr>
      <vt:lpstr>Türkiye’deki Elektrikli Araç Sektörü  Şarj Altyapısı</vt:lpstr>
      <vt:lpstr>Türkiye’deki Elektrikli Araç Sektörü  Şarj Altyapısı</vt:lpstr>
      <vt:lpstr>Türkiye’deki Elektrikli Araç Sektörü  Şarj Altyapısı</vt:lpstr>
      <vt:lpstr>Türkiye’deki Elektrikli Araç Sektörü  Şarj Altyapısı</vt:lpstr>
      <vt:lpstr>Türkiye’deki Elektrikli Araç Sektörü  Elektrikli Araç ve Şarj Altyapısı Projeksiyonları  </vt:lpstr>
      <vt:lpstr>Türkiye’deki Elektrikli Araç Sektörü  Elektrikli Araç ve Şarj Altyapısı Projeksiyonları  </vt:lpstr>
      <vt:lpstr>Genel Değerlendirme</vt:lpstr>
      <vt:lpstr>Dinlediğiniz için teşekkürler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Dinlediğiniz için teşekkürler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Birincil Veri Toplama Sonuçları</dc:title>
  <dc:creator>Ege Kacar</dc:creator>
  <cp:lastModifiedBy>Ege Kacar</cp:lastModifiedBy>
  <cp:revision>130</cp:revision>
  <dcterms:created xsi:type="dcterms:W3CDTF">2024-03-01T07:41:11Z</dcterms:created>
  <dcterms:modified xsi:type="dcterms:W3CDTF">2024-05-30T07:57:20Z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0x01010007AE9AADD9055F48A76998BB8EEE9D03</vt:lpwstr>
  </property>
  <property fmtid="{D5CDD505-2E9C-101B-9397-08002B2CF9AE}" pid="3" name="MediaServiceImageTags">
    <vt:lpwstr/>
  </property>
</Properties>
</file>