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notesMasterIdLst>
    <p:notesMasterId r:id="rId23"/>
  </p:notesMasterIdLst>
  <p:sldIdLst>
    <p:sldId id="263" r:id="rId4"/>
    <p:sldId id="271" r:id="rId5"/>
    <p:sldId id="272" r:id="rId6"/>
    <p:sldId id="532" r:id="rId7"/>
    <p:sldId id="258" r:id="rId8"/>
    <p:sldId id="530" r:id="rId9"/>
    <p:sldId id="262" r:id="rId10"/>
    <p:sldId id="268" r:id="rId11"/>
    <p:sldId id="266" r:id="rId12"/>
    <p:sldId id="269" r:id="rId13"/>
    <p:sldId id="273" r:id="rId14"/>
    <p:sldId id="275" r:id="rId15"/>
    <p:sldId id="531" r:id="rId16"/>
    <p:sldId id="277" r:id="rId17"/>
    <p:sldId id="278" r:id="rId18"/>
    <p:sldId id="533" r:id="rId19"/>
    <p:sldId id="535" r:id="rId20"/>
    <p:sldId id="536" r:id="rId21"/>
    <p:sldId id="529"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0306600-FABD-D8B2-D2D6-C08651E0AAFF}" name="genis.majoral" initials="ge" userId="S::genis.majoral_upc.edu#ext#@dai0.onmicrosoft.com::13d3f22b-b605-4773-86eb-cd97cde56a0b" providerId="AD"/>
  <p188:author id="{79B1309E-1FFE-F3EE-7A49-812B8E613534}" name="Kristina Gaučė" initials="KG" userId="S::kristina_gauce.lt#ext#@dai0.onmicrosoft.com::29057900-953f-493b-953b-68bfca44cde0" providerId="AD"/>
  <p188:author id="{7A5646AF-74D7-135E-4FBF-197802AED93A}" name="Kristina Gauce" initials="KG" userId="S::kristina_gauce@dai.com::fa3acaa1-6619-4b8b-a9ae-0459ee104a77"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548235"/>
    <a:srgbClr val="E67E22"/>
    <a:srgbClr val="BC524C"/>
    <a:srgbClr val="4F81BC"/>
    <a:srgbClr val="9BBB59"/>
    <a:srgbClr val="4BACC6"/>
    <a:srgbClr val="4F81BD"/>
    <a:srgbClr val="00B050"/>
    <a:srgbClr val="ADE6C7"/>
    <a:srgbClr val="0071C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249" autoAdjust="0"/>
  </p:normalViewPr>
  <p:slideViewPr>
    <p:cSldViewPr snapToGrid="0">
      <p:cViewPr varScale="1">
        <p:scale>
          <a:sx n="112" d="100"/>
          <a:sy n="112" d="100"/>
        </p:scale>
        <p:origin x="552" y="10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1.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28" Type="http://schemas.microsoft.com/office/2018/10/relationships/authors" Target="author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9830B6-01C1-B247-A8A1-B0A601F652CB}" type="doc">
      <dgm:prSet loTypeId="urn:microsoft.com/office/officeart/2005/8/layout/pyramid1" loCatId="" qsTypeId="urn:microsoft.com/office/officeart/2005/8/quickstyle/simple4" qsCatId="simple" csTypeId="urn:microsoft.com/office/officeart/2005/8/colors/accent1_2" csCatId="accent1" phldr="1"/>
      <dgm:spPr/>
    </dgm:pt>
    <dgm:pt modelId="{DBA92EC5-BDBC-7749-945E-25598A31213F}">
      <dgm:prSet phldrT="[Text]" custT="1"/>
      <dgm:spPr/>
      <dgm:t>
        <a:bodyPr/>
        <a:lstStyle/>
        <a:p>
          <a:r>
            <a:rPr lang="tr-TR" sz="2800" dirty="0"/>
            <a:t>AMAÇ</a:t>
          </a:r>
        </a:p>
      </dgm:t>
    </dgm:pt>
    <dgm:pt modelId="{DE18A9A2-5D25-D442-8ADA-262E49B4BB85}" type="parTrans" cxnId="{72A1E046-671E-924F-B3F5-2C636BAD36D2}">
      <dgm:prSet/>
      <dgm:spPr/>
      <dgm:t>
        <a:bodyPr/>
        <a:lstStyle/>
        <a:p>
          <a:endParaRPr lang="tr-TR"/>
        </a:p>
      </dgm:t>
    </dgm:pt>
    <dgm:pt modelId="{5AFBE9CF-848C-364A-925F-BC1E2B33B9BF}" type="sibTrans" cxnId="{72A1E046-671E-924F-B3F5-2C636BAD36D2}">
      <dgm:prSet/>
      <dgm:spPr/>
      <dgm:t>
        <a:bodyPr/>
        <a:lstStyle/>
        <a:p>
          <a:endParaRPr lang="tr-TR"/>
        </a:p>
      </dgm:t>
    </dgm:pt>
    <dgm:pt modelId="{3C7F1736-7261-404A-966A-EE94AB08396F}">
      <dgm:prSet phldrT="[Text]" custT="1"/>
      <dgm:spPr/>
      <dgm:t>
        <a:bodyPr/>
        <a:lstStyle/>
        <a:p>
          <a:r>
            <a:rPr lang="tr-TR" sz="2800" dirty="0"/>
            <a:t>HEDEF</a:t>
          </a:r>
        </a:p>
      </dgm:t>
    </dgm:pt>
    <dgm:pt modelId="{436D3D76-8E34-C849-8CDA-B15B68AF6861}" type="parTrans" cxnId="{561694C2-DD52-9C42-BB2E-419233B146BE}">
      <dgm:prSet/>
      <dgm:spPr/>
      <dgm:t>
        <a:bodyPr/>
        <a:lstStyle/>
        <a:p>
          <a:endParaRPr lang="tr-TR"/>
        </a:p>
      </dgm:t>
    </dgm:pt>
    <dgm:pt modelId="{ECC4D984-6CD4-5F40-99B1-F1D161D4E87F}" type="sibTrans" cxnId="{561694C2-DD52-9C42-BB2E-419233B146BE}">
      <dgm:prSet/>
      <dgm:spPr/>
      <dgm:t>
        <a:bodyPr/>
        <a:lstStyle/>
        <a:p>
          <a:endParaRPr lang="tr-TR"/>
        </a:p>
      </dgm:t>
    </dgm:pt>
    <dgm:pt modelId="{AD663F7E-9D1C-8444-ACA5-935A7D71DE6B}">
      <dgm:prSet phldrT="[Text]" custT="1"/>
      <dgm:spPr/>
      <dgm:t>
        <a:bodyPr/>
        <a:lstStyle/>
        <a:p>
          <a:r>
            <a:rPr lang="tr-TR" sz="2800" dirty="0"/>
            <a:t>STRATEJİLER</a:t>
          </a:r>
        </a:p>
      </dgm:t>
    </dgm:pt>
    <dgm:pt modelId="{65F2313D-8631-A243-981A-79BCB5F1E90E}" type="parTrans" cxnId="{0C5026CB-2F5E-AF46-BB7D-A0239D875F08}">
      <dgm:prSet/>
      <dgm:spPr/>
      <dgm:t>
        <a:bodyPr/>
        <a:lstStyle/>
        <a:p>
          <a:endParaRPr lang="tr-TR"/>
        </a:p>
      </dgm:t>
    </dgm:pt>
    <dgm:pt modelId="{58980ED7-C04F-964E-B9E2-669F72704C70}" type="sibTrans" cxnId="{0C5026CB-2F5E-AF46-BB7D-A0239D875F08}">
      <dgm:prSet/>
      <dgm:spPr/>
      <dgm:t>
        <a:bodyPr/>
        <a:lstStyle/>
        <a:p>
          <a:endParaRPr lang="tr-TR"/>
        </a:p>
      </dgm:t>
    </dgm:pt>
    <dgm:pt modelId="{85D9C582-AD2D-E448-B298-4A2E0609C4BA}">
      <dgm:prSet custT="1"/>
      <dgm:spPr/>
      <dgm:t>
        <a:bodyPr/>
        <a:lstStyle/>
        <a:p>
          <a:r>
            <a:rPr lang="tr-TR" sz="2800" dirty="0"/>
            <a:t>TAKTİKLER</a:t>
          </a:r>
          <a:r>
            <a:rPr lang="en-GB" sz="2800" dirty="0"/>
            <a:t> / ARAÇLAR</a:t>
          </a:r>
          <a:endParaRPr lang="tr-TR" sz="2800" dirty="0"/>
        </a:p>
      </dgm:t>
    </dgm:pt>
    <dgm:pt modelId="{06B35F1A-5F5F-F54C-85BD-BDB42313840B}" type="parTrans" cxnId="{1F14772B-0713-9740-AF4E-9648AEFD200D}">
      <dgm:prSet/>
      <dgm:spPr/>
      <dgm:t>
        <a:bodyPr/>
        <a:lstStyle/>
        <a:p>
          <a:endParaRPr lang="tr-TR"/>
        </a:p>
      </dgm:t>
    </dgm:pt>
    <dgm:pt modelId="{C47BEC43-BFEC-0643-8A5F-87FB9E4D42B8}" type="sibTrans" cxnId="{1F14772B-0713-9740-AF4E-9648AEFD200D}">
      <dgm:prSet/>
      <dgm:spPr/>
      <dgm:t>
        <a:bodyPr/>
        <a:lstStyle/>
        <a:p>
          <a:endParaRPr lang="tr-TR"/>
        </a:p>
      </dgm:t>
    </dgm:pt>
    <dgm:pt modelId="{7FE09CA2-5BF4-D94D-8B0A-DC26DE205FE1}" type="pres">
      <dgm:prSet presAssocID="{D29830B6-01C1-B247-A8A1-B0A601F652CB}" presName="Name0" presStyleCnt="0">
        <dgm:presLayoutVars>
          <dgm:dir/>
          <dgm:animLvl val="lvl"/>
          <dgm:resizeHandles val="exact"/>
        </dgm:presLayoutVars>
      </dgm:prSet>
      <dgm:spPr/>
    </dgm:pt>
    <dgm:pt modelId="{16580931-C1B7-7043-9795-CC77EBC52E5E}" type="pres">
      <dgm:prSet presAssocID="{DBA92EC5-BDBC-7749-945E-25598A31213F}" presName="Name8" presStyleCnt="0"/>
      <dgm:spPr/>
    </dgm:pt>
    <dgm:pt modelId="{4FCDAD59-2660-BE42-85E4-F8CC081B558B}" type="pres">
      <dgm:prSet presAssocID="{DBA92EC5-BDBC-7749-945E-25598A31213F}" presName="level" presStyleLbl="node1" presStyleIdx="0" presStyleCnt="4">
        <dgm:presLayoutVars>
          <dgm:chMax val="1"/>
          <dgm:bulletEnabled val="1"/>
        </dgm:presLayoutVars>
      </dgm:prSet>
      <dgm:spPr/>
    </dgm:pt>
    <dgm:pt modelId="{CF000103-D6F4-B841-AE74-F491DB305C79}" type="pres">
      <dgm:prSet presAssocID="{DBA92EC5-BDBC-7749-945E-25598A31213F}" presName="levelTx" presStyleLbl="revTx" presStyleIdx="0" presStyleCnt="0">
        <dgm:presLayoutVars>
          <dgm:chMax val="1"/>
          <dgm:bulletEnabled val="1"/>
        </dgm:presLayoutVars>
      </dgm:prSet>
      <dgm:spPr/>
    </dgm:pt>
    <dgm:pt modelId="{148370EF-3306-744A-9E6D-F70592017ECA}" type="pres">
      <dgm:prSet presAssocID="{3C7F1736-7261-404A-966A-EE94AB08396F}" presName="Name8" presStyleCnt="0"/>
      <dgm:spPr/>
    </dgm:pt>
    <dgm:pt modelId="{D1156361-7791-5141-B38D-3867F9415C73}" type="pres">
      <dgm:prSet presAssocID="{3C7F1736-7261-404A-966A-EE94AB08396F}" presName="level" presStyleLbl="node1" presStyleIdx="1" presStyleCnt="4">
        <dgm:presLayoutVars>
          <dgm:chMax val="1"/>
          <dgm:bulletEnabled val="1"/>
        </dgm:presLayoutVars>
      </dgm:prSet>
      <dgm:spPr/>
    </dgm:pt>
    <dgm:pt modelId="{BF5D6BE5-4F02-3348-9E60-D37A106C75BF}" type="pres">
      <dgm:prSet presAssocID="{3C7F1736-7261-404A-966A-EE94AB08396F}" presName="levelTx" presStyleLbl="revTx" presStyleIdx="0" presStyleCnt="0">
        <dgm:presLayoutVars>
          <dgm:chMax val="1"/>
          <dgm:bulletEnabled val="1"/>
        </dgm:presLayoutVars>
      </dgm:prSet>
      <dgm:spPr/>
    </dgm:pt>
    <dgm:pt modelId="{21B7B359-9A18-A24A-B7EA-41B36783A56A}" type="pres">
      <dgm:prSet presAssocID="{AD663F7E-9D1C-8444-ACA5-935A7D71DE6B}" presName="Name8" presStyleCnt="0"/>
      <dgm:spPr/>
    </dgm:pt>
    <dgm:pt modelId="{01F15C5C-B490-BB4B-8A06-2B912BF480EC}" type="pres">
      <dgm:prSet presAssocID="{AD663F7E-9D1C-8444-ACA5-935A7D71DE6B}" presName="level" presStyleLbl="node1" presStyleIdx="2" presStyleCnt="4">
        <dgm:presLayoutVars>
          <dgm:chMax val="1"/>
          <dgm:bulletEnabled val="1"/>
        </dgm:presLayoutVars>
      </dgm:prSet>
      <dgm:spPr/>
    </dgm:pt>
    <dgm:pt modelId="{20D8CBBC-E453-014E-95F4-970C493D1F6A}" type="pres">
      <dgm:prSet presAssocID="{AD663F7E-9D1C-8444-ACA5-935A7D71DE6B}" presName="levelTx" presStyleLbl="revTx" presStyleIdx="0" presStyleCnt="0">
        <dgm:presLayoutVars>
          <dgm:chMax val="1"/>
          <dgm:bulletEnabled val="1"/>
        </dgm:presLayoutVars>
      </dgm:prSet>
      <dgm:spPr/>
    </dgm:pt>
    <dgm:pt modelId="{B288E1E5-36B7-1A45-919E-85DF72463B3A}" type="pres">
      <dgm:prSet presAssocID="{85D9C582-AD2D-E448-B298-4A2E0609C4BA}" presName="Name8" presStyleCnt="0"/>
      <dgm:spPr/>
    </dgm:pt>
    <dgm:pt modelId="{A315A66C-149D-4241-A643-EE176296DD53}" type="pres">
      <dgm:prSet presAssocID="{85D9C582-AD2D-E448-B298-4A2E0609C4BA}" presName="level" presStyleLbl="node1" presStyleIdx="3" presStyleCnt="4">
        <dgm:presLayoutVars>
          <dgm:chMax val="1"/>
          <dgm:bulletEnabled val="1"/>
        </dgm:presLayoutVars>
      </dgm:prSet>
      <dgm:spPr/>
    </dgm:pt>
    <dgm:pt modelId="{D37D3E90-962B-F34F-AAED-B579592965E0}" type="pres">
      <dgm:prSet presAssocID="{85D9C582-AD2D-E448-B298-4A2E0609C4BA}" presName="levelTx" presStyleLbl="revTx" presStyleIdx="0" presStyleCnt="0">
        <dgm:presLayoutVars>
          <dgm:chMax val="1"/>
          <dgm:bulletEnabled val="1"/>
        </dgm:presLayoutVars>
      </dgm:prSet>
      <dgm:spPr/>
    </dgm:pt>
  </dgm:ptLst>
  <dgm:cxnLst>
    <dgm:cxn modelId="{4B038A09-17CA-CF47-A7CA-72A65557FF74}" type="presOf" srcId="{3C7F1736-7261-404A-966A-EE94AB08396F}" destId="{BF5D6BE5-4F02-3348-9E60-D37A106C75BF}" srcOrd="1" destOrd="0" presId="urn:microsoft.com/office/officeart/2005/8/layout/pyramid1"/>
    <dgm:cxn modelId="{1F14772B-0713-9740-AF4E-9648AEFD200D}" srcId="{D29830B6-01C1-B247-A8A1-B0A601F652CB}" destId="{85D9C582-AD2D-E448-B298-4A2E0609C4BA}" srcOrd="3" destOrd="0" parTransId="{06B35F1A-5F5F-F54C-85BD-BDB42313840B}" sibTransId="{C47BEC43-BFEC-0643-8A5F-87FB9E4D42B8}"/>
    <dgm:cxn modelId="{CCB67E3F-D4C2-4748-8800-80E3E33A5267}" type="presOf" srcId="{DBA92EC5-BDBC-7749-945E-25598A31213F}" destId="{4FCDAD59-2660-BE42-85E4-F8CC081B558B}" srcOrd="0" destOrd="0" presId="urn:microsoft.com/office/officeart/2005/8/layout/pyramid1"/>
    <dgm:cxn modelId="{72A1E046-671E-924F-B3F5-2C636BAD36D2}" srcId="{D29830B6-01C1-B247-A8A1-B0A601F652CB}" destId="{DBA92EC5-BDBC-7749-945E-25598A31213F}" srcOrd="0" destOrd="0" parTransId="{DE18A9A2-5D25-D442-8ADA-262E49B4BB85}" sibTransId="{5AFBE9CF-848C-364A-925F-BC1E2B33B9BF}"/>
    <dgm:cxn modelId="{2D939967-F434-CA48-9CB9-BD70F7B775FD}" type="presOf" srcId="{85D9C582-AD2D-E448-B298-4A2E0609C4BA}" destId="{A315A66C-149D-4241-A643-EE176296DD53}" srcOrd="0" destOrd="0" presId="urn:microsoft.com/office/officeart/2005/8/layout/pyramid1"/>
    <dgm:cxn modelId="{CABD126E-FD0A-1047-8466-657B1BF541E1}" type="presOf" srcId="{AD663F7E-9D1C-8444-ACA5-935A7D71DE6B}" destId="{01F15C5C-B490-BB4B-8A06-2B912BF480EC}" srcOrd="0" destOrd="0" presId="urn:microsoft.com/office/officeart/2005/8/layout/pyramid1"/>
    <dgm:cxn modelId="{3A6C08A4-1FC9-634E-B707-EBA9D8071375}" type="presOf" srcId="{DBA92EC5-BDBC-7749-945E-25598A31213F}" destId="{CF000103-D6F4-B841-AE74-F491DB305C79}" srcOrd="1" destOrd="0" presId="urn:microsoft.com/office/officeart/2005/8/layout/pyramid1"/>
    <dgm:cxn modelId="{561694C2-DD52-9C42-BB2E-419233B146BE}" srcId="{D29830B6-01C1-B247-A8A1-B0A601F652CB}" destId="{3C7F1736-7261-404A-966A-EE94AB08396F}" srcOrd="1" destOrd="0" parTransId="{436D3D76-8E34-C849-8CDA-B15B68AF6861}" sibTransId="{ECC4D984-6CD4-5F40-99B1-F1D161D4E87F}"/>
    <dgm:cxn modelId="{0C5026CB-2F5E-AF46-BB7D-A0239D875F08}" srcId="{D29830B6-01C1-B247-A8A1-B0A601F652CB}" destId="{AD663F7E-9D1C-8444-ACA5-935A7D71DE6B}" srcOrd="2" destOrd="0" parTransId="{65F2313D-8631-A243-981A-79BCB5F1E90E}" sibTransId="{58980ED7-C04F-964E-B9E2-669F72704C70}"/>
    <dgm:cxn modelId="{F1BBFCE4-8438-A341-99ED-9D8E5171E393}" type="presOf" srcId="{85D9C582-AD2D-E448-B298-4A2E0609C4BA}" destId="{D37D3E90-962B-F34F-AAED-B579592965E0}" srcOrd="1" destOrd="0" presId="urn:microsoft.com/office/officeart/2005/8/layout/pyramid1"/>
    <dgm:cxn modelId="{29AA38F1-88BC-1E47-8922-907F702FC30D}" type="presOf" srcId="{3C7F1736-7261-404A-966A-EE94AB08396F}" destId="{D1156361-7791-5141-B38D-3867F9415C73}" srcOrd="0" destOrd="0" presId="urn:microsoft.com/office/officeart/2005/8/layout/pyramid1"/>
    <dgm:cxn modelId="{EA299EF2-8EDF-6F4A-A908-FE069A63965C}" type="presOf" srcId="{D29830B6-01C1-B247-A8A1-B0A601F652CB}" destId="{7FE09CA2-5BF4-D94D-8B0A-DC26DE205FE1}" srcOrd="0" destOrd="0" presId="urn:microsoft.com/office/officeart/2005/8/layout/pyramid1"/>
    <dgm:cxn modelId="{6C6D08F8-66CC-6441-92ED-05019A006B5E}" type="presOf" srcId="{AD663F7E-9D1C-8444-ACA5-935A7D71DE6B}" destId="{20D8CBBC-E453-014E-95F4-970C493D1F6A}" srcOrd="1" destOrd="0" presId="urn:microsoft.com/office/officeart/2005/8/layout/pyramid1"/>
    <dgm:cxn modelId="{4D7FE74E-6A91-584E-B638-19A52A1858E6}" type="presParOf" srcId="{7FE09CA2-5BF4-D94D-8B0A-DC26DE205FE1}" destId="{16580931-C1B7-7043-9795-CC77EBC52E5E}" srcOrd="0" destOrd="0" presId="urn:microsoft.com/office/officeart/2005/8/layout/pyramid1"/>
    <dgm:cxn modelId="{76A77F2A-D032-DE49-AD98-8E26623F7AF2}" type="presParOf" srcId="{16580931-C1B7-7043-9795-CC77EBC52E5E}" destId="{4FCDAD59-2660-BE42-85E4-F8CC081B558B}" srcOrd="0" destOrd="0" presId="urn:microsoft.com/office/officeart/2005/8/layout/pyramid1"/>
    <dgm:cxn modelId="{26A5577C-7116-294E-80E8-1D34BAB4A371}" type="presParOf" srcId="{16580931-C1B7-7043-9795-CC77EBC52E5E}" destId="{CF000103-D6F4-B841-AE74-F491DB305C79}" srcOrd="1" destOrd="0" presId="urn:microsoft.com/office/officeart/2005/8/layout/pyramid1"/>
    <dgm:cxn modelId="{DBD4426B-C158-6C45-87F8-DF27A826CDD7}" type="presParOf" srcId="{7FE09CA2-5BF4-D94D-8B0A-DC26DE205FE1}" destId="{148370EF-3306-744A-9E6D-F70592017ECA}" srcOrd="1" destOrd="0" presId="urn:microsoft.com/office/officeart/2005/8/layout/pyramid1"/>
    <dgm:cxn modelId="{406890B1-6D83-464A-A7AE-D0D7D7A7CAD4}" type="presParOf" srcId="{148370EF-3306-744A-9E6D-F70592017ECA}" destId="{D1156361-7791-5141-B38D-3867F9415C73}" srcOrd="0" destOrd="0" presId="urn:microsoft.com/office/officeart/2005/8/layout/pyramid1"/>
    <dgm:cxn modelId="{4885167F-F156-7149-A3E3-98BDD0918C51}" type="presParOf" srcId="{148370EF-3306-744A-9E6D-F70592017ECA}" destId="{BF5D6BE5-4F02-3348-9E60-D37A106C75BF}" srcOrd="1" destOrd="0" presId="urn:microsoft.com/office/officeart/2005/8/layout/pyramid1"/>
    <dgm:cxn modelId="{C5BAA9BC-7E12-3B40-A539-D066FA4D7422}" type="presParOf" srcId="{7FE09CA2-5BF4-D94D-8B0A-DC26DE205FE1}" destId="{21B7B359-9A18-A24A-B7EA-41B36783A56A}" srcOrd="2" destOrd="0" presId="urn:microsoft.com/office/officeart/2005/8/layout/pyramid1"/>
    <dgm:cxn modelId="{F48A2D02-A907-A34F-9462-90F377974C25}" type="presParOf" srcId="{21B7B359-9A18-A24A-B7EA-41B36783A56A}" destId="{01F15C5C-B490-BB4B-8A06-2B912BF480EC}" srcOrd="0" destOrd="0" presId="urn:microsoft.com/office/officeart/2005/8/layout/pyramid1"/>
    <dgm:cxn modelId="{48D4DB5D-63E1-364D-BA87-8C06A304B25B}" type="presParOf" srcId="{21B7B359-9A18-A24A-B7EA-41B36783A56A}" destId="{20D8CBBC-E453-014E-95F4-970C493D1F6A}" srcOrd="1" destOrd="0" presId="urn:microsoft.com/office/officeart/2005/8/layout/pyramid1"/>
    <dgm:cxn modelId="{8E1BB26F-82FC-8048-A895-38990814D945}" type="presParOf" srcId="{7FE09CA2-5BF4-D94D-8B0A-DC26DE205FE1}" destId="{B288E1E5-36B7-1A45-919E-85DF72463B3A}" srcOrd="3" destOrd="0" presId="urn:microsoft.com/office/officeart/2005/8/layout/pyramid1"/>
    <dgm:cxn modelId="{BD7852C0-71D5-0A46-81BC-580327D0AA33}" type="presParOf" srcId="{B288E1E5-36B7-1A45-919E-85DF72463B3A}" destId="{A315A66C-149D-4241-A643-EE176296DD53}" srcOrd="0" destOrd="0" presId="urn:microsoft.com/office/officeart/2005/8/layout/pyramid1"/>
    <dgm:cxn modelId="{6EFC3F77-C27C-BD43-A0F1-6595479E6D1F}" type="presParOf" srcId="{B288E1E5-36B7-1A45-919E-85DF72463B3A}" destId="{D37D3E90-962B-F34F-AAED-B579592965E0}"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CDAD59-2660-BE42-85E4-F8CC081B558B}">
      <dsp:nvSpPr>
        <dsp:cNvPr id="0" name=""/>
        <dsp:cNvSpPr/>
      </dsp:nvSpPr>
      <dsp:spPr>
        <a:xfrm>
          <a:off x="2857500" y="0"/>
          <a:ext cx="1905000" cy="993744"/>
        </a:xfrm>
        <a:prstGeom prst="trapezoid">
          <a:avLst>
            <a:gd name="adj" fmla="val 9585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tr-TR" sz="2800" kern="1200" dirty="0"/>
            <a:t>AMAÇ</a:t>
          </a:r>
        </a:p>
      </dsp:txBody>
      <dsp:txXfrm>
        <a:off x="2857500" y="0"/>
        <a:ext cx="1905000" cy="993744"/>
      </dsp:txXfrm>
    </dsp:sp>
    <dsp:sp modelId="{D1156361-7791-5141-B38D-3867F9415C73}">
      <dsp:nvSpPr>
        <dsp:cNvPr id="0" name=""/>
        <dsp:cNvSpPr/>
      </dsp:nvSpPr>
      <dsp:spPr>
        <a:xfrm>
          <a:off x="1905000" y="993744"/>
          <a:ext cx="3810000" cy="993744"/>
        </a:xfrm>
        <a:prstGeom prst="trapezoid">
          <a:avLst>
            <a:gd name="adj" fmla="val 9585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tr-TR" sz="2800" kern="1200" dirty="0"/>
            <a:t>HEDEF</a:t>
          </a:r>
        </a:p>
      </dsp:txBody>
      <dsp:txXfrm>
        <a:off x="2571750" y="993744"/>
        <a:ext cx="2476500" cy="993744"/>
      </dsp:txXfrm>
    </dsp:sp>
    <dsp:sp modelId="{01F15C5C-B490-BB4B-8A06-2B912BF480EC}">
      <dsp:nvSpPr>
        <dsp:cNvPr id="0" name=""/>
        <dsp:cNvSpPr/>
      </dsp:nvSpPr>
      <dsp:spPr>
        <a:xfrm>
          <a:off x="952499" y="1987488"/>
          <a:ext cx="5715000" cy="993744"/>
        </a:xfrm>
        <a:prstGeom prst="trapezoid">
          <a:avLst>
            <a:gd name="adj" fmla="val 9585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tr-TR" sz="2800" kern="1200" dirty="0"/>
            <a:t>STRATEJİLER</a:t>
          </a:r>
        </a:p>
      </dsp:txBody>
      <dsp:txXfrm>
        <a:off x="1952624" y="1987488"/>
        <a:ext cx="3714750" cy="993744"/>
      </dsp:txXfrm>
    </dsp:sp>
    <dsp:sp modelId="{A315A66C-149D-4241-A643-EE176296DD53}">
      <dsp:nvSpPr>
        <dsp:cNvPr id="0" name=""/>
        <dsp:cNvSpPr/>
      </dsp:nvSpPr>
      <dsp:spPr>
        <a:xfrm>
          <a:off x="0" y="2981232"/>
          <a:ext cx="7620000" cy="993744"/>
        </a:xfrm>
        <a:prstGeom prst="trapezoid">
          <a:avLst>
            <a:gd name="adj" fmla="val 9585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tr-TR" sz="2800" kern="1200" dirty="0"/>
            <a:t>TAKTİKLER</a:t>
          </a:r>
          <a:r>
            <a:rPr lang="en-GB" sz="2800" kern="1200" dirty="0"/>
            <a:t> / ARAÇLAR</a:t>
          </a:r>
          <a:endParaRPr lang="tr-TR" sz="2800" kern="1200" dirty="0"/>
        </a:p>
      </dsp:txBody>
      <dsp:txXfrm>
        <a:off x="1333499" y="2981232"/>
        <a:ext cx="4953000" cy="993744"/>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1D42F2-B9F2-4835-BCDD-2521479DC009}" type="datetimeFigureOut">
              <a:rPr lang="en-GB" smtClean="0"/>
              <a:t>22/03/2024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57796F-21C2-43B9-944F-A691BC7DD51D}" type="slidenum">
              <a:rPr lang="en-GB" smtClean="0"/>
              <a:t>‹#›</a:t>
            </a:fld>
            <a:endParaRPr lang="en-GB"/>
          </a:p>
        </p:txBody>
      </p:sp>
    </p:spTree>
    <p:extLst>
      <p:ext uri="{BB962C8B-B14F-4D97-AF65-F5344CB8AC3E}">
        <p14:creationId xmlns:p14="http://schemas.microsoft.com/office/powerpoint/2010/main" val="26328574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İletişim stratejisi</a:t>
            </a:r>
            <a:r>
              <a:rPr lang="tr-TR" baseline="0" dirty="0"/>
              <a:t> yaklaşık son 20-30 yıldır popüler oldu. İletişim stratejisinin ne olduğuna gelince,  Kısaca iletişim sürecine bir gündem ve mastır plan ile çerçevesinde hakim olmak, bu hakimiyeti iletişim yöntem, teknik ve yaklaşımlarını eldeki kaynaklar ile birlikte kullanarak, daha önceden belirlenmiş hedeflere doğru giden, çok iyi planlanmış eylemler dizisidir. </a:t>
            </a:r>
            <a:endParaRPr lang="tr-TR" dirty="0"/>
          </a:p>
        </p:txBody>
      </p:sp>
      <p:sp>
        <p:nvSpPr>
          <p:cNvPr id="4" name="Slide Number Placeholder 3"/>
          <p:cNvSpPr>
            <a:spLocks noGrp="1"/>
          </p:cNvSpPr>
          <p:nvPr>
            <p:ph type="sldNum" sz="quarter" idx="10"/>
          </p:nvPr>
        </p:nvSpPr>
        <p:spPr/>
        <p:txBody>
          <a:bodyPr/>
          <a:lstStyle/>
          <a:p>
            <a:fld id="{4F8DB4E6-BAC7-6247-ABF0-DFA40D257397}" type="slidenum">
              <a:rPr lang="tr-TR" smtClean="0"/>
              <a:t>4</a:t>
            </a:fld>
            <a:endParaRPr lang="tr-TR"/>
          </a:p>
        </p:txBody>
      </p:sp>
    </p:spTree>
    <p:extLst>
      <p:ext uri="{BB962C8B-B14F-4D97-AF65-F5344CB8AC3E}">
        <p14:creationId xmlns:p14="http://schemas.microsoft.com/office/powerpoint/2010/main" val="28030806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Dün</a:t>
            </a:r>
            <a:r>
              <a:rPr lang="tr-TR" baseline="0" dirty="0"/>
              <a:t> yaptığımız 1. </a:t>
            </a:r>
            <a:r>
              <a:rPr lang="tr-TR" baseline="0" dirty="0" err="1"/>
              <a:t>worksheet’den</a:t>
            </a:r>
            <a:r>
              <a:rPr lang="tr-TR" baseline="0" dirty="0"/>
              <a:t> çıkan sonuçları hatırlayalım. </a:t>
            </a:r>
          </a:p>
          <a:p>
            <a:r>
              <a:rPr lang="tr-TR" baseline="0" dirty="0"/>
              <a:t>Amaç : amacımıza ulaştığımızda ‘dünyamızda’ neler değişecek.... yaklaşımıdır. Daha uzun vadelidir.</a:t>
            </a:r>
            <a:endParaRPr lang="tr-TR" dirty="0"/>
          </a:p>
        </p:txBody>
      </p:sp>
      <p:sp>
        <p:nvSpPr>
          <p:cNvPr id="4" name="Slide Number Placeholder 3"/>
          <p:cNvSpPr>
            <a:spLocks noGrp="1"/>
          </p:cNvSpPr>
          <p:nvPr>
            <p:ph type="sldNum" sz="quarter" idx="10"/>
          </p:nvPr>
        </p:nvSpPr>
        <p:spPr/>
        <p:txBody>
          <a:bodyPr/>
          <a:lstStyle/>
          <a:p>
            <a:fld id="{64BAB1CF-9E85-B041-8C87-B12EDC09FD27}" type="slidenum">
              <a:rPr lang="tr-TR" smtClean="0"/>
              <a:t>7</a:t>
            </a:fld>
            <a:endParaRPr lang="tr-TR"/>
          </a:p>
        </p:txBody>
      </p:sp>
    </p:spTree>
    <p:extLst>
      <p:ext uri="{BB962C8B-B14F-4D97-AF65-F5344CB8AC3E}">
        <p14:creationId xmlns:p14="http://schemas.microsoft.com/office/powerpoint/2010/main" val="24635599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8234C5-7CF1-9341-A0A5-D96952D3A474}" type="slidenum">
              <a:rPr lang="en-GB" smtClean="0"/>
              <a:pPr/>
              <a:t>9</a:t>
            </a:fld>
            <a:endParaRPr lang="en-GB"/>
          </a:p>
        </p:txBody>
      </p:sp>
    </p:spTree>
    <p:extLst>
      <p:ext uri="{BB962C8B-B14F-4D97-AF65-F5344CB8AC3E}">
        <p14:creationId xmlns:p14="http://schemas.microsoft.com/office/powerpoint/2010/main" val="24395249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err="1"/>
              <a:t>Celebrity</a:t>
            </a:r>
            <a:r>
              <a:rPr lang="tr-TR" dirty="0"/>
              <a:t> </a:t>
            </a:r>
            <a:r>
              <a:rPr lang="tr-TR" dirty="0" err="1"/>
              <a:t>endorsement</a:t>
            </a:r>
            <a:endParaRPr lang="tr-TR" dirty="0"/>
          </a:p>
        </p:txBody>
      </p:sp>
      <p:sp>
        <p:nvSpPr>
          <p:cNvPr id="4" name="Slide Number Placeholder 3"/>
          <p:cNvSpPr>
            <a:spLocks noGrp="1"/>
          </p:cNvSpPr>
          <p:nvPr>
            <p:ph type="sldNum" sz="quarter" idx="10"/>
          </p:nvPr>
        </p:nvSpPr>
        <p:spPr/>
        <p:txBody>
          <a:bodyPr/>
          <a:lstStyle/>
          <a:p>
            <a:fld id="{64BAB1CF-9E85-B041-8C87-B12EDC09FD27}" type="slidenum">
              <a:rPr lang="tr-TR" smtClean="0"/>
              <a:t>10</a:t>
            </a:fld>
            <a:endParaRPr lang="tr-TR"/>
          </a:p>
        </p:txBody>
      </p:sp>
    </p:spTree>
    <p:extLst>
      <p:ext uri="{BB962C8B-B14F-4D97-AF65-F5344CB8AC3E}">
        <p14:creationId xmlns:p14="http://schemas.microsoft.com/office/powerpoint/2010/main" val="3483871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a:p>
        </p:txBody>
      </p:sp>
      <p:sp>
        <p:nvSpPr>
          <p:cNvPr id="4" name="Slide Number Placeholder 3"/>
          <p:cNvSpPr>
            <a:spLocks noGrp="1"/>
          </p:cNvSpPr>
          <p:nvPr>
            <p:ph type="sldNum" sz="quarter" idx="5"/>
          </p:nvPr>
        </p:nvSpPr>
        <p:spPr/>
        <p:txBody>
          <a:bodyPr/>
          <a:lstStyle/>
          <a:p>
            <a:fld id="{85AED927-E912-4797-BF78-DE44306FA998}" type="slidenum">
              <a:rPr lang="tr-TR" smtClean="0"/>
              <a:t>19</a:t>
            </a:fld>
            <a:endParaRPr lang="tr-TR"/>
          </a:p>
        </p:txBody>
      </p:sp>
    </p:spTree>
    <p:extLst>
      <p:ext uri="{BB962C8B-B14F-4D97-AF65-F5344CB8AC3E}">
        <p14:creationId xmlns:p14="http://schemas.microsoft.com/office/powerpoint/2010/main" val="29597872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56207-9F84-6228-7979-4F158075436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E1773AD-771E-F89C-5BB2-976FA5F85B6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AD983C6-BD6A-9080-94E3-C3BB7F6505DD}"/>
              </a:ext>
            </a:extLst>
          </p:cNvPr>
          <p:cNvSpPr>
            <a:spLocks noGrp="1"/>
          </p:cNvSpPr>
          <p:nvPr>
            <p:ph type="dt" sz="half" idx="10"/>
          </p:nvPr>
        </p:nvSpPr>
        <p:spPr/>
        <p:txBody>
          <a:bodyPr/>
          <a:lstStyle/>
          <a:p>
            <a:fld id="{EDCF5D82-CF3D-422E-9152-F1B8EF841F21}" type="datetimeFigureOut">
              <a:rPr lang="en-GB" smtClean="0"/>
              <a:t>22/03/2024</a:t>
            </a:fld>
            <a:endParaRPr lang="en-GB"/>
          </a:p>
        </p:txBody>
      </p:sp>
      <p:sp>
        <p:nvSpPr>
          <p:cNvPr id="5" name="Footer Placeholder 4">
            <a:extLst>
              <a:ext uri="{FF2B5EF4-FFF2-40B4-BE49-F238E27FC236}">
                <a16:creationId xmlns:a16="http://schemas.microsoft.com/office/drawing/2014/main" id="{6C877135-BBDF-7144-A0EA-C5955B5E31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072E096-EE03-471C-E622-564A92902D78}"/>
              </a:ext>
            </a:extLst>
          </p:cNvPr>
          <p:cNvSpPr>
            <a:spLocks noGrp="1"/>
          </p:cNvSpPr>
          <p:nvPr>
            <p:ph type="sldNum" sz="quarter" idx="12"/>
          </p:nvPr>
        </p:nvSpPr>
        <p:spPr/>
        <p:txBody>
          <a:bodyPr/>
          <a:lstStyle/>
          <a:p>
            <a:fld id="{569C0BE8-202E-4C92-93E1-9D5F02441002}" type="slidenum">
              <a:rPr lang="en-GB" smtClean="0"/>
              <a:t>‹#›</a:t>
            </a:fld>
            <a:endParaRPr lang="en-GB"/>
          </a:p>
        </p:txBody>
      </p:sp>
    </p:spTree>
    <p:extLst>
      <p:ext uri="{BB962C8B-B14F-4D97-AF65-F5344CB8AC3E}">
        <p14:creationId xmlns:p14="http://schemas.microsoft.com/office/powerpoint/2010/main" val="20818712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BD1C2-5BC4-D622-13D2-878243101F8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6CB9926-D9E6-29E0-BAE2-6326E166ECE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37DFC2C-50FB-040D-9C33-C33601F5560E}"/>
              </a:ext>
            </a:extLst>
          </p:cNvPr>
          <p:cNvSpPr>
            <a:spLocks noGrp="1"/>
          </p:cNvSpPr>
          <p:nvPr>
            <p:ph type="dt" sz="half" idx="10"/>
          </p:nvPr>
        </p:nvSpPr>
        <p:spPr/>
        <p:txBody>
          <a:bodyPr/>
          <a:lstStyle/>
          <a:p>
            <a:fld id="{EDCF5D82-CF3D-422E-9152-F1B8EF841F21}" type="datetimeFigureOut">
              <a:rPr lang="en-GB" smtClean="0"/>
              <a:t>22/03/2024</a:t>
            </a:fld>
            <a:endParaRPr lang="en-GB"/>
          </a:p>
        </p:txBody>
      </p:sp>
      <p:sp>
        <p:nvSpPr>
          <p:cNvPr id="5" name="Footer Placeholder 4">
            <a:extLst>
              <a:ext uri="{FF2B5EF4-FFF2-40B4-BE49-F238E27FC236}">
                <a16:creationId xmlns:a16="http://schemas.microsoft.com/office/drawing/2014/main" id="{49C144D1-93D8-3DD1-257C-4D1580FEA7A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2E250FE-CEB2-522C-EF43-B7D9062A3C51}"/>
              </a:ext>
            </a:extLst>
          </p:cNvPr>
          <p:cNvSpPr>
            <a:spLocks noGrp="1"/>
          </p:cNvSpPr>
          <p:nvPr>
            <p:ph type="sldNum" sz="quarter" idx="12"/>
          </p:nvPr>
        </p:nvSpPr>
        <p:spPr/>
        <p:txBody>
          <a:bodyPr/>
          <a:lstStyle/>
          <a:p>
            <a:fld id="{569C0BE8-202E-4C92-93E1-9D5F02441002}" type="slidenum">
              <a:rPr lang="en-GB" smtClean="0"/>
              <a:t>‹#›</a:t>
            </a:fld>
            <a:endParaRPr lang="en-GB"/>
          </a:p>
        </p:txBody>
      </p:sp>
    </p:spTree>
    <p:extLst>
      <p:ext uri="{BB962C8B-B14F-4D97-AF65-F5344CB8AC3E}">
        <p14:creationId xmlns:p14="http://schemas.microsoft.com/office/powerpoint/2010/main" val="16009929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5C80081-7AA4-9612-1881-A6A908F47D8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2B5665D-F8F2-6BAF-6EED-58E74893BDF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55D5E9C-0B01-7D26-5570-E0B10032F7AE}"/>
              </a:ext>
            </a:extLst>
          </p:cNvPr>
          <p:cNvSpPr>
            <a:spLocks noGrp="1"/>
          </p:cNvSpPr>
          <p:nvPr>
            <p:ph type="dt" sz="half" idx="10"/>
          </p:nvPr>
        </p:nvSpPr>
        <p:spPr/>
        <p:txBody>
          <a:bodyPr/>
          <a:lstStyle/>
          <a:p>
            <a:fld id="{EDCF5D82-CF3D-422E-9152-F1B8EF841F21}" type="datetimeFigureOut">
              <a:rPr lang="en-GB" smtClean="0"/>
              <a:t>22/03/2024</a:t>
            </a:fld>
            <a:endParaRPr lang="en-GB"/>
          </a:p>
        </p:txBody>
      </p:sp>
      <p:sp>
        <p:nvSpPr>
          <p:cNvPr id="5" name="Footer Placeholder 4">
            <a:extLst>
              <a:ext uri="{FF2B5EF4-FFF2-40B4-BE49-F238E27FC236}">
                <a16:creationId xmlns:a16="http://schemas.microsoft.com/office/drawing/2014/main" id="{71504E2E-22D8-195B-E79D-38B920BADE1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2E6485E-AD59-82A4-F34B-21A2B40D48E8}"/>
              </a:ext>
            </a:extLst>
          </p:cNvPr>
          <p:cNvSpPr>
            <a:spLocks noGrp="1"/>
          </p:cNvSpPr>
          <p:nvPr>
            <p:ph type="sldNum" sz="quarter" idx="12"/>
          </p:nvPr>
        </p:nvSpPr>
        <p:spPr/>
        <p:txBody>
          <a:bodyPr/>
          <a:lstStyle/>
          <a:p>
            <a:fld id="{569C0BE8-202E-4C92-93E1-9D5F02441002}" type="slidenum">
              <a:rPr lang="en-GB" smtClean="0"/>
              <a:t>‹#›</a:t>
            </a:fld>
            <a:endParaRPr lang="en-GB"/>
          </a:p>
        </p:txBody>
      </p:sp>
    </p:spTree>
    <p:extLst>
      <p:ext uri="{BB962C8B-B14F-4D97-AF65-F5344CB8AC3E}">
        <p14:creationId xmlns:p14="http://schemas.microsoft.com/office/powerpoint/2010/main" val="31246201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5068D-7BF9-291C-1BDE-4775F25641C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80CA380-06F3-5680-B97D-AE724D49892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6C555B9-7EA3-4868-4570-7EA623CAAF99}"/>
              </a:ext>
            </a:extLst>
          </p:cNvPr>
          <p:cNvSpPr>
            <a:spLocks noGrp="1"/>
          </p:cNvSpPr>
          <p:nvPr>
            <p:ph type="dt" sz="half" idx="10"/>
          </p:nvPr>
        </p:nvSpPr>
        <p:spPr/>
        <p:txBody>
          <a:bodyPr/>
          <a:lstStyle/>
          <a:p>
            <a:fld id="{EDCF5D82-CF3D-422E-9152-F1B8EF841F21}" type="datetimeFigureOut">
              <a:rPr lang="en-GB" smtClean="0"/>
              <a:t>22/03/2024</a:t>
            </a:fld>
            <a:endParaRPr lang="en-GB"/>
          </a:p>
        </p:txBody>
      </p:sp>
      <p:sp>
        <p:nvSpPr>
          <p:cNvPr id="5" name="Footer Placeholder 4">
            <a:extLst>
              <a:ext uri="{FF2B5EF4-FFF2-40B4-BE49-F238E27FC236}">
                <a16:creationId xmlns:a16="http://schemas.microsoft.com/office/drawing/2014/main" id="{55981800-41F0-72F4-2932-123CCF14E95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D8EB75A-8BCA-140F-A7EC-0FC667E00FE8}"/>
              </a:ext>
            </a:extLst>
          </p:cNvPr>
          <p:cNvSpPr>
            <a:spLocks noGrp="1"/>
          </p:cNvSpPr>
          <p:nvPr>
            <p:ph type="sldNum" sz="quarter" idx="12"/>
          </p:nvPr>
        </p:nvSpPr>
        <p:spPr/>
        <p:txBody>
          <a:bodyPr/>
          <a:lstStyle/>
          <a:p>
            <a:fld id="{569C0BE8-202E-4C92-93E1-9D5F02441002}" type="slidenum">
              <a:rPr lang="en-GB" smtClean="0"/>
              <a:t>‹#›</a:t>
            </a:fld>
            <a:endParaRPr lang="en-GB"/>
          </a:p>
        </p:txBody>
      </p:sp>
    </p:spTree>
    <p:extLst>
      <p:ext uri="{BB962C8B-B14F-4D97-AF65-F5344CB8AC3E}">
        <p14:creationId xmlns:p14="http://schemas.microsoft.com/office/powerpoint/2010/main" val="1072564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87318-D450-7A95-15B5-631F39AB39A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58B078A-425C-70C2-EB9A-9906CB59F23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53E2720-D603-CFDC-4C3B-A5941509E165}"/>
              </a:ext>
            </a:extLst>
          </p:cNvPr>
          <p:cNvSpPr>
            <a:spLocks noGrp="1"/>
          </p:cNvSpPr>
          <p:nvPr>
            <p:ph type="dt" sz="half" idx="10"/>
          </p:nvPr>
        </p:nvSpPr>
        <p:spPr/>
        <p:txBody>
          <a:bodyPr/>
          <a:lstStyle/>
          <a:p>
            <a:fld id="{EDCF5D82-CF3D-422E-9152-F1B8EF841F21}" type="datetimeFigureOut">
              <a:rPr lang="en-GB" smtClean="0"/>
              <a:t>22/03/2024</a:t>
            </a:fld>
            <a:endParaRPr lang="en-GB"/>
          </a:p>
        </p:txBody>
      </p:sp>
      <p:sp>
        <p:nvSpPr>
          <p:cNvPr id="5" name="Footer Placeholder 4">
            <a:extLst>
              <a:ext uri="{FF2B5EF4-FFF2-40B4-BE49-F238E27FC236}">
                <a16:creationId xmlns:a16="http://schemas.microsoft.com/office/drawing/2014/main" id="{31907D71-24C8-316E-BD4C-9A8DB16268B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2FD0B7F-6333-C6AA-8CEE-DDCF159E1E97}"/>
              </a:ext>
            </a:extLst>
          </p:cNvPr>
          <p:cNvSpPr>
            <a:spLocks noGrp="1"/>
          </p:cNvSpPr>
          <p:nvPr>
            <p:ph type="sldNum" sz="quarter" idx="12"/>
          </p:nvPr>
        </p:nvSpPr>
        <p:spPr/>
        <p:txBody>
          <a:bodyPr/>
          <a:lstStyle/>
          <a:p>
            <a:fld id="{569C0BE8-202E-4C92-93E1-9D5F02441002}" type="slidenum">
              <a:rPr lang="en-GB" smtClean="0"/>
              <a:t>‹#›</a:t>
            </a:fld>
            <a:endParaRPr lang="en-GB"/>
          </a:p>
        </p:txBody>
      </p:sp>
    </p:spTree>
    <p:extLst>
      <p:ext uri="{BB962C8B-B14F-4D97-AF65-F5344CB8AC3E}">
        <p14:creationId xmlns:p14="http://schemas.microsoft.com/office/powerpoint/2010/main" val="20287249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E82A6-AF64-BB2F-258F-1D6823FD1DC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2DA9686-6656-2DE6-95E7-C0BF2B0B163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9280823-71C5-1C48-0D73-63DFC4FA179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B2B95D5-5A12-4150-5052-DE6390147099}"/>
              </a:ext>
            </a:extLst>
          </p:cNvPr>
          <p:cNvSpPr>
            <a:spLocks noGrp="1"/>
          </p:cNvSpPr>
          <p:nvPr>
            <p:ph type="dt" sz="half" idx="10"/>
          </p:nvPr>
        </p:nvSpPr>
        <p:spPr/>
        <p:txBody>
          <a:bodyPr/>
          <a:lstStyle/>
          <a:p>
            <a:fld id="{EDCF5D82-CF3D-422E-9152-F1B8EF841F21}" type="datetimeFigureOut">
              <a:rPr lang="en-GB" smtClean="0"/>
              <a:t>22/03/2024</a:t>
            </a:fld>
            <a:endParaRPr lang="en-GB"/>
          </a:p>
        </p:txBody>
      </p:sp>
      <p:sp>
        <p:nvSpPr>
          <p:cNvPr id="6" name="Footer Placeholder 5">
            <a:extLst>
              <a:ext uri="{FF2B5EF4-FFF2-40B4-BE49-F238E27FC236}">
                <a16:creationId xmlns:a16="http://schemas.microsoft.com/office/drawing/2014/main" id="{6286BCE8-9843-90BF-874A-16F1A1D31A2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EE6C990-0896-FCEF-0D65-15D11E008720}"/>
              </a:ext>
            </a:extLst>
          </p:cNvPr>
          <p:cNvSpPr>
            <a:spLocks noGrp="1"/>
          </p:cNvSpPr>
          <p:nvPr>
            <p:ph type="sldNum" sz="quarter" idx="12"/>
          </p:nvPr>
        </p:nvSpPr>
        <p:spPr/>
        <p:txBody>
          <a:bodyPr/>
          <a:lstStyle/>
          <a:p>
            <a:fld id="{569C0BE8-202E-4C92-93E1-9D5F02441002}" type="slidenum">
              <a:rPr lang="en-GB" smtClean="0"/>
              <a:t>‹#›</a:t>
            </a:fld>
            <a:endParaRPr lang="en-GB"/>
          </a:p>
        </p:txBody>
      </p:sp>
    </p:spTree>
    <p:extLst>
      <p:ext uri="{BB962C8B-B14F-4D97-AF65-F5344CB8AC3E}">
        <p14:creationId xmlns:p14="http://schemas.microsoft.com/office/powerpoint/2010/main" val="977420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315ADB-26E0-8922-1C82-43B6957F9EB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3C3357C-D3CA-1FED-3B9C-0107679501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93C4B5A-6B2B-96E2-74B2-CF60904A2A2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ED8179A-A731-10F1-72B2-EF8D6687B6A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A0ACF41-F5DE-3D53-E2CF-7035DBDCA12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411AC79-7AF0-5C0D-77B5-C99B77A7F325}"/>
              </a:ext>
            </a:extLst>
          </p:cNvPr>
          <p:cNvSpPr>
            <a:spLocks noGrp="1"/>
          </p:cNvSpPr>
          <p:nvPr>
            <p:ph type="dt" sz="half" idx="10"/>
          </p:nvPr>
        </p:nvSpPr>
        <p:spPr/>
        <p:txBody>
          <a:bodyPr/>
          <a:lstStyle/>
          <a:p>
            <a:fld id="{EDCF5D82-CF3D-422E-9152-F1B8EF841F21}" type="datetimeFigureOut">
              <a:rPr lang="en-GB" smtClean="0"/>
              <a:t>22/03/2024</a:t>
            </a:fld>
            <a:endParaRPr lang="en-GB"/>
          </a:p>
        </p:txBody>
      </p:sp>
      <p:sp>
        <p:nvSpPr>
          <p:cNvPr id="8" name="Footer Placeholder 7">
            <a:extLst>
              <a:ext uri="{FF2B5EF4-FFF2-40B4-BE49-F238E27FC236}">
                <a16:creationId xmlns:a16="http://schemas.microsoft.com/office/drawing/2014/main" id="{B386D62F-1054-949F-47D4-055234A1AD3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04956A1-3BC6-7168-67F5-DC17C5939A70}"/>
              </a:ext>
            </a:extLst>
          </p:cNvPr>
          <p:cNvSpPr>
            <a:spLocks noGrp="1"/>
          </p:cNvSpPr>
          <p:nvPr>
            <p:ph type="sldNum" sz="quarter" idx="12"/>
          </p:nvPr>
        </p:nvSpPr>
        <p:spPr/>
        <p:txBody>
          <a:bodyPr/>
          <a:lstStyle/>
          <a:p>
            <a:fld id="{569C0BE8-202E-4C92-93E1-9D5F02441002}" type="slidenum">
              <a:rPr lang="en-GB" smtClean="0"/>
              <a:t>‹#›</a:t>
            </a:fld>
            <a:endParaRPr lang="en-GB"/>
          </a:p>
        </p:txBody>
      </p:sp>
    </p:spTree>
    <p:extLst>
      <p:ext uri="{BB962C8B-B14F-4D97-AF65-F5344CB8AC3E}">
        <p14:creationId xmlns:p14="http://schemas.microsoft.com/office/powerpoint/2010/main" val="6975937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69A042-374E-CC33-3DDF-16ACF25BFAB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DC2EFD7-2E7A-EC7F-F24E-4318AAC46037}"/>
              </a:ext>
            </a:extLst>
          </p:cNvPr>
          <p:cNvSpPr>
            <a:spLocks noGrp="1"/>
          </p:cNvSpPr>
          <p:nvPr>
            <p:ph type="dt" sz="half" idx="10"/>
          </p:nvPr>
        </p:nvSpPr>
        <p:spPr/>
        <p:txBody>
          <a:bodyPr/>
          <a:lstStyle/>
          <a:p>
            <a:fld id="{EDCF5D82-CF3D-422E-9152-F1B8EF841F21}" type="datetimeFigureOut">
              <a:rPr lang="en-GB" smtClean="0"/>
              <a:t>22/03/2024</a:t>
            </a:fld>
            <a:endParaRPr lang="en-GB"/>
          </a:p>
        </p:txBody>
      </p:sp>
      <p:sp>
        <p:nvSpPr>
          <p:cNvPr id="4" name="Footer Placeholder 3">
            <a:extLst>
              <a:ext uri="{FF2B5EF4-FFF2-40B4-BE49-F238E27FC236}">
                <a16:creationId xmlns:a16="http://schemas.microsoft.com/office/drawing/2014/main" id="{9212A461-AF1D-2D30-0AE3-CF15CDC8712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611D9F3-0EDE-1BB4-1557-FDC3B9DE5B78}"/>
              </a:ext>
            </a:extLst>
          </p:cNvPr>
          <p:cNvSpPr>
            <a:spLocks noGrp="1"/>
          </p:cNvSpPr>
          <p:nvPr>
            <p:ph type="sldNum" sz="quarter" idx="12"/>
          </p:nvPr>
        </p:nvSpPr>
        <p:spPr/>
        <p:txBody>
          <a:bodyPr/>
          <a:lstStyle/>
          <a:p>
            <a:fld id="{569C0BE8-202E-4C92-93E1-9D5F02441002}" type="slidenum">
              <a:rPr lang="en-GB" smtClean="0"/>
              <a:t>‹#›</a:t>
            </a:fld>
            <a:endParaRPr lang="en-GB"/>
          </a:p>
        </p:txBody>
      </p:sp>
    </p:spTree>
    <p:extLst>
      <p:ext uri="{BB962C8B-B14F-4D97-AF65-F5344CB8AC3E}">
        <p14:creationId xmlns:p14="http://schemas.microsoft.com/office/powerpoint/2010/main" val="21693201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31CBB6-A7BE-D88B-7D42-4332657317D3}"/>
              </a:ext>
            </a:extLst>
          </p:cNvPr>
          <p:cNvSpPr>
            <a:spLocks noGrp="1"/>
          </p:cNvSpPr>
          <p:nvPr>
            <p:ph type="dt" sz="half" idx="10"/>
          </p:nvPr>
        </p:nvSpPr>
        <p:spPr/>
        <p:txBody>
          <a:bodyPr/>
          <a:lstStyle/>
          <a:p>
            <a:fld id="{EDCF5D82-CF3D-422E-9152-F1B8EF841F21}" type="datetimeFigureOut">
              <a:rPr lang="en-GB" smtClean="0"/>
              <a:t>22/03/2024</a:t>
            </a:fld>
            <a:endParaRPr lang="en-GB"/>
          </a:p>
        </p:txBody>
      </p:sp>
      <p:sp>
        <p:nvSpPr>
          <p:cNvPr id="3" name="Footer Placeholder 2">
            <a:extLst>
              <a:ext uri="{FF2B5EF4-FFF2-40B4-BE49-F238E27FC236}">
                <a16:creationId xmlns:a16="http://schemas.microsoft.com/office/drawing/2014/main" id="{C474AD1A-1B11-77FB-144F-4F719CCEF97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14C016B-284F-A25F-CD45-965B115EFD66}"/>
              </a:ext>
            </a:extLst>
          </p:cNvPr>
          <p:cNvSpPr>
            <a:spLocks noGrp="1"/>
          </p:cNvSpPr>
          <p:nvPr>
            <p:ph type="sldNum" sz="quarter" idx="12"/>
          </p:nvPr>
        </p:nvSpPr>
        <p:spPr/>
        <p:txBody>
          <a:bodyPr/>
          <a:lstStyle/>
          <a:p>
            <a:fld id="{569C0BE8-202E-4C92-93E1-9D5F02441002}" type="slidenum">
              <a:rPr lang="en-GB" smtClean="0"/>
              <a:t>‹#›</a:t>
            </a:fld>
            <a:endParaRPr lang="en-GB"/>
          </a:p>
        </p:txBody>
      </p:sp>
    </p:spTree>
    <p:extLst>
      <p:ext uri="{BB962C8B-B14F-4D97-AF65-F5344CB8AC3E}">
        <p14:creationId xmlns:p14="http://schemas.microsoft.com/office/powerpoint/2010/main" val="14567374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8922C-BA85-395A-18D7-86E4D75BCC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256A085-C381-BA15-C65A-CDFA98DA32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C743650-5BAF-937A-6C62-6BC8A17918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31E89CC-B83C-E11C-9AD4-96EB0109C505}"/>
              </a:ext>
            </a:extLst>
          </p:cNvPr>
          <p:cNvSpPr>
            <a:spLocks noGrp="1"/>
          </p:cNvSpPr>
          <p:nvPr>
            <p:ph type="dt" sz="half" idx="10"/>
          </p:nvPr>
        </p:nvSpPr>
        <p:spPr/>
        <p:txBody>
          <a:bodyPr/>
          <a:lstStyle/>
          <a:p>
            <a:fld id="{EDCF5D82-CF3D-422E-9152-F1B8EF841F21}" type="datetimeFigureOut">
              <a:rPr lang="en-GB" smtClean="0"/>
              <a:t>22/03/2024</a:t>
            </a:fld>
            <a:endParaRPr lang="en-GB"/>
          </a:p>
        </p:txBody>
      </p:sp>
      <p:sp>
        <p:nvSpPr>
          <p:cNvPr id="6" name="Footer Placeholder 5">
            <a:extLst>
              <a:ext uri="{FF2B5EF4-FFF2-40B4-BE49-F238E27FC236}">
                <a16:creationId xmlns:a16="http://schemas.microsoft.com/office/drawing/2014/main" id="{D21DBC76-4E74-BF9D-3F6E-E361320FCEB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CCE046D-D7F2-B8D4-1C11-5DAA79EDD664}"/>
              </a:ext>
            </a:extLst>
          </p:cNvPr>
          <p:cNvSpPr>
            <a:spLocks noGrp="1"/>
          </p:cNvSpPr>
          <p:nvPr>
            <p:ph type="sldNum" sz="quarter" idx="12"/>
          </p:nvPr>
        </p:nvSpPr>
        <p:spPr/>
        <p:txBody>
          <a:bodyPr/>
          <a:lstStyle/>
          <a:p>
            <a:fld id="{569C0BE8-202E-4C92-93E1-9D5F02441002}" type="slidenum">
              <a:rPr lang="en-GB" smtClean="0"/>
              <a:t>‹#›</a:t>
            </a:fld>
            <a:endParaRPr lang="en-GB"/>
          </a:p>
        </p:txBody>
      </p:sp>
    </p:spTree>
    <p:extLst>
      <p:ext uri="{BB962C8B-B14F-4D97-AF65-F5344CB8AC3E}">
        <p14:creationId xmlns:p14="http://schemas.microsoft.com/office/powerpoint/2010/main" val="2203664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96F54-8635-591C-2FA8-962000EC3EF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6C16149-8FFF-7CC8-1723-30B31F77172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BC7A1B2-F114-0CA3-AAE9-9F486C1FB1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5D86512-4FA8-241B-D472-7EB565FBD2F2}"/>
              </a:ext>
            </a:extLst>
          </p:cNvPr>
          <p:cNvSpPr>
            <a:spLocks noGrp="1"/>
          </p:cNvSpPr>
          <p:nvPr>
            <p:ph type="dt" sz="half" idx="10"/>
          </p:nvPr>
        </p:nvSpPr>
        <p:spPr/>
        <p:txBody>
          <a:bodyPr/>
          <a:lstStyle/>
          <a:p>
            <a:fld id="{EDCF5D82-CF3D-422E-9152-F1B8EF841F21}" type="datetimeFigureOut">
              <a:rPr lang="en-GB" smtClean="0"/>
              <a:t>22/03/2024</a:t>
            </a:fld>
            <a:endParaRPr lang="en-GB"/>
          </a:p>
        </p:txBody>
      </p:sp>
      <p:sp>
        <p:nvSpPr>
          <p:cNvPr id="6" name="Footer Placeholder 5">
            <a:extLst>
              <a:ext uri="{FF2B5EF4-FFF2-40B4-BE49-F238E27FC236}">
                <a16:creationId xmlns:a16="http://schemas.microsoft.com/office/drawing/2014/main" id="{8A06966B-FFC1-3FEB-DC24-AE9C0C4D1C2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B468975-1560-E3EF-15CF-3421BCD17919}"/>
              </a:ext>
            </a:extLst>
          </p:cNvPr>
          <p:cNvSpPr>
            <a:spLocks noGrp="1"/>
          </p:cNvSpPr>
          <p:nvPr>
            <p:ph type="sldNum" sz="quarter" idx="12"/>
          </p:nvPr>
        </p:nvSpPr>
        <p:spPr/>
        <p:txBody>
          <a:bodyPr/>
          <a:lstStyle/>
          <a:p>
            <a:fld id="{569C0BE8-202E-4C92-93E1-9D5F02441002}" type="slidenum">
              <a:rPr lang="en-GB" smtClean="0"/>
              <a:t>‹#›</a:t>
            </a:fld>
            <a:endParaRPr lang="en-GB"/>
          </a:p>
        </p:txBody>
      </p:sp>
    </p:spTree>
    <p:extLst>
      <p:ext uri="{BB962C8B-B14F-4D97-AF65-F5344CB8AC3E}">
        <p14:creationId xmlns:p14="http://schemas.microsoft.com/office/powerpoint/2010/main" val="19572114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E8B7B4F-632C-F807-F277-9173562425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C6D96C1-6EB1-62F3-274C-1EDE7D621C6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0EE7F57-FE76-FF1F-8D95-3EB76A8327F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CF5D82-CF3D-422E-9152-F1B8EF841F21}" type="datetimeFigureOut">
              <a:rPr lang="en-GB" smtClean="0"/>
              <a:t>22/03/2024</a:t>
            </a:fld>
            <a:endParaRPr lang="en-GB"/>
          </a:p>
        </p:txBody>
      </p:sp>
      <p:sp>
        <p:nvSpPr>
          <p:cNvPr id="5" name="Footer Placeholder 4">
            <a:extLst>
              <a:ext uri="{FF2B5EF4-FFF2-40B4-BE49-F238E27FC236}">
                <a16:creationId xmlns:a16="http://schemas.microsoft.com/office/drawing/2014/main" id="{7EABDE73-E840-4A7C-F7DE-6D40EC46A4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E135B9C-2AD0-E3DB-A4A5-009A5F522BB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9C0BE8-202E-4C92-93E1-9D5F02441002}" type="slidenum">
              <a:rPr lang="en-GB" smtClean="0"/>
              <a:t>‹#›</a:t>
            </a:fld>
            <a:endParaRPr lang="en-GB"/>
          </a:p>
        </p:txBody>
      </p:sp>
    </p:spTree>
    <p:extLst>
      <p:ext uri="{BB962C8B-B14F-4D97-AF65-F5344CB8AC3E}">
        <p14:creationId xmlns:p14="http://schemas.microsoft.com/office/powerpoint/2010/main" val="664247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hyperlink" Target="https://www.smartankara.org/yayinlarveraporlar#pdf"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DF3D6F5-3D04-D48A-C3A0-1B7EA788ACEA}"/>
              </a:ext>
            </a:extLst>
          </p:cNvPr>
          <p:cNvSpPr>
            <a:spLocks noGrp="1"/>
          </p:cNvSpPr>
          <p:nvPr>
            <p:ph type="ctrTitle"/>
          </p:nvPr>
        </p:nvSpPr>
        <p:spPr>
          <a:xfrm>
            <a:off x="-19346" y="1844824"/>
            <a:ext cx="12211346" cy="2160239"/>
          </a:xfrm>
          <a:solidFill>
            <a:srgbClr val="00445C"/>
          </a:solidFill>
        </p:spPr>
        <p:txBody>
          <a:bodyPr anchor="ctr">
            <a:normAutofit fontScale="90000"/>
          </a:bodyPr>
          <a:lstStyle/>
          <a:p>
            <a:pPr>
              <a:spcBef>
                <a:spcPts val="600"/>
              </a:spcBef>
              <a:spcAft>
                <a:spcPts val="1200"/>
              </a:spcAft>
            </a:pPr>
            <a:br>
              <a:rPr lang="tr-TR" sz="3600" b="1" dirty="0">
                <a:solidFill>
                  <a:schemeClr val="bg1">
                    <a:lumMod val="95000"/>
                  </a:schemeClr>
                </a:solidFill>
                <a:effectLst/>
                <a:latin typeface="Myriad Pro"/>
                <a:ea typeface="MS Mincho"/>
                <a:cs typeface="Calibri"/>
              </a:rPr>
            </a:br>
            <a:br>
              <a:rPr lang="tr-TR" sz="3600" b="1" dirty="0">
                <a:solidFill>
                  <a:schemeClr val="bg1">
                    <a:lumMod val="95000"/>
                  </a:schemeClr>
                </a:solidFill>
                <a:effectLst/>
                <a:latin typeface="Myriad Pro"/>
                <a:ea typeface="MS Mincho"/>
                <a:cs typeface="Calibri"/>
              </a:rPr>
            </a:br>
            <a:r>
              <a:rPr lang="en-US" sz="3600" b="1" dirty="0" err="1">
                <a:solidFill>
                  <a:schemeClr val="bg1">
                    <a:lumMod val="95000"/>
                  </a:schemeClr>
                </a:solidFill>
                <a:effectLst/>
                <a:latin typeface="Myriad Pro"/>
                <a:ea typeface="MS Mincho"/>
                <a:cs typeface="Calibri"/>
              </a:rPr>
              <a:t>İletişimin</a:t>
            </a:r>
            <a:r>
              <a:rPr lang="en-US" sz="3600" b="1" dirty="0">
                <a:solidFill>
                  <a:schemeClr val="bg1">
                    <a:lumMod val="95000"/>
                  </a:schemeClr>
                </a:solidFill>
                <a:effectLst/>
                <a:latin typeface="Myriad Pro"/>
                <a:ea typeface="MS Mincho"/>
                <a:cs typeface="Calibri"/>
              </a:rPr>
              <a:t> </a:t>
            </a:r>
            <a:r>
              <a:rPr lang="en-US" sz="3600" b="1" dirty="0" err="1">
                <a:solidFill>
                  <a:schemeClr val="bg1">
                    <a:lumMod val="95000"/>
                  </a:schemeClr>
                </a:solidFill>
                <a:effectLst/>
                <a:latin typeface="Myriad Pro"/>
                <a:ea typeface="MS Mincho"/>
                <a:cs typeface="Calibri"/>
              </a:rPr>
              <a:t>Temel</a:t>
            </a:r>
            <a:r>
              <a:rPr lang="en-US" sz="3600" b="1" dirty="0">
                <a:solidFill>
                  <a:schemeClr val="bg1">
                    <a:lumMod val="95000"/>
                  </a:schemeClr>
                </a:solidFill>
                <a:effectLst/>
                <a:latin typeface="Myriad Pro"/>
                <a:ea typeface="MS Mincho"/>
                <a:cs typeface="Calibri"/>
              </a:rPr>
              <a:t> </a:t>
            </a:r>
            <a:r>
              <a:rPr lang="en-US" sz="3600" b="1" dirty="0" err="1">
                <a:solidFill>
                  <a:schemeClr val="bg1">
                    <a:lumMod val="95000"/>
                  </a:schemeClr>
                </a:solidFill>
                <a:effectLst/>
                <a:latin typeface="Myriad Pro"/>
                <a:ea typeface="MS Mincho"/>
                <a:cs typeface="Calibri"/>
              </a:rPr>
              <a:t>İlkeleri</a:t>
            </a:r>
            <a:r>
              <a:rPr lang="en-US" sz="3600" b="1" dirty="0">
                <a:solidFill>
                  <a:schemeClr val="bg1">
                    <a:lumMod val="95000"/>
                  </a:schemeClr>
                </a:solidFill>
                <a:effectLst/>
                <a:latin typeface="Myriad Pro"/>
                <a:ea typeface="MS Mincho"/>
                <a:cs typeface="Calibri"/>
              </a:rPr>
              <a:t> </a:t>
            </a:r>
            <a:r>
              <a:rPr lang="tr-TR" sz="3600" b="1" dirty="0">
                <a:solidFill>
                  <a:schemeClr val="bg1">
                    <a:lumMod val="95000"/>
                  </a:schemeClr>
                </a:solidFill>
                <a:effectLst/>
                <a:latin typeface="Myriad Pro"/>
                <a:ea typeface="MS Mincho"/>
                <a:cs typeface="Calibri"/>
              </a:rPr>
              <a:t>ve</a:t>
            </a:r>
            <a:r>
              <a:rPr lang="en-US" sz="3600" b="1" dirty="0">
                <a:solidFill>
                  <a:schemeClr val="bg1">
                    <a:lumMod val="95000"/>
                  </a:schemeClr>
                </a:solidFill>
                <a:effectLst/>
                <a:latin typeface="Myriad Pro"/>
                <a:ea typeface="MS Mincho"/>
                <a:cs typeface="Calibri"/>
              </a:rPr>
              <a:t> </a:t>
            </a:r>
            <a:r>
              <a:rPr lang="en-US" sz="3600" b="1" dirty="0" err="1">
                <a:solidFill>
                  <a:schemeClr val="bg1">
                    <a:lumMod val="95000"/>
                  </a:schemeClr>
                </a:solidFill>
                <a:effectLst/>
                <a:latin typeface="Myriad Pro"/>
                <a:ea typeface="MS Mincho"/>
                <a:cs typeface="Calibri"/>
              </a:rPr>
              <a:t>İletişim</a:t>
            </a:r>
            <a:r>
              <a:rPr lang="en-US" sz="3600" b="1" dirty="0">
                <a:solidFill>
                  <a:schemeClr val="bg1">
                    <a:lumMod val="95000"/>
                  </a:schemeClr>
                </a:solidFill>
                <a:effectLst/>
                <a:latin typeface="Myriad Pro"/>
                <a:ea typeface="MS Mincho"/>
                <a:cs typeface="Calibri"/>
              </a:rPr>
              <a:t> </a:t>
            </a:r>
            <a:r>
              <a:rPr lang="en-US" sz="3600" b="1" dirty="0" err="1">
                <a:solidFill>
                  <a:schemeClr val="bg1">
                    <a:lumMod val="95000"/>
                  </a:schemeClr>
                </a:solidFill>
                <a:effectLst/>
                <a:latin typeface="Myriad Pro"/>
                <a:ea typeface="MS Mincho"/>
                <a:cs typeface="Calibri"/>
              </a:rPr>
              <a:t>Becerileri</a:t>
            </a:r>
            <a:br>
              <a:rPr lang="tr-TR" sz="3600" b="1" dirty="0">
                <a:solidFill>
                  <a:schemeClr val="bg1">
                    <a:lumMod val="95000"/>
                  </a:schemeClr>
                </a:solidFill>
                <a:effectLst/>
                <a:latin typeface="Myriad Pro"/>
                <a:ea typeface="MS Mincho"/>
                <a:cs typeface="Calibri"/>
              </a:rPr>
            </a:br>
            <a:r>
              <a:rPr lang="tr-TR" sz="2000" b="1" dirty="0">
                <a:solidFill>
                  <a:schemeClr val="bg1">
                    <a:lumMod val="95000"/>
                  </a:schemeClr>
                </a:solidFill>
                <a:effectLst/>
                <a:latin typeface="Myriad Pro"/>
                <a:ea typeface="MS Mincho"/>
                <a:cs typeface="Calibri"/>
              </a:rPr>
              <a:t>Eğitim Modülü 11</a:t>
            </a:r>
            <a:br>
              <a:rPr lang="tr-TR" sz="2000" b="1" dirty="0">
                <a:solidFill>
                  <a:schemeClr val="bg1">
                    <a:lumMod val="95000"/>
                  </a:schemeClr>
                </a:solidFill>
                <a:effectLst/>
                <a:latin typeface="Myriad Pro"/>
                <a:ea typeface="MS Mincho"/>
                <a:cs typeface="Calibri"/>
              </a:rPr>
            </a:br>
            <a:r>
              <a:rPr lang="en-GB" sz="2000" b="1" dirty="0">
                <a:solidFill>
                  <a:schemeClr val="bg1">
                    <a:lumMod val="95000"/>
                  </a:schemeClr>
                </a:solidFill>
                <a:effectLst/>
                <a:latin typeface="Myriad Pro"/>
                <a:ea typeface="MS Mincho"/>
                <a:cs typeface="Calibri"/>
              </a:rPr>
              <a:t>21</a:t>
            </a:r>
            <a:r>
              <a:rPr lang="tr-TR" sz="2000" b="1" dirty="0">
                <a:solidFill>
                  <a:schemeClr val="bg1">
                    <a:lumMod val="95000"/>
                  </a:schemeClr>
                </a:solidFill>
                <a:effectLst/>
                <a:latin typeface="Myriad Pro"/>
                <a:ea typeface="MS Mincho"/>
                <a:cs typeface="Calibri"/>
              </a:rPr>
              <a:t> Mart 2024, Ankara</a:t>
            </a:r>
            <a:br>
              <a:rPr lang="hr-HR" sz="3600" dirty="0">
                <a:effectLst/>
                <a:latin typeface="Myriad Pro" panose="020B0503030403020204" pitchFamily="34" charset="0"/>
                <a:ea typeface="MS Mincho" panose="02020609040205080304" pitchFamily="49" charset="-128"/>
                <a:cs typeface="Microsoft Uighur" panose="02000000000000000000" pitchFamily="2" charset="-78"/>
              </a:rPr>
            </a:br>
            <a:endParaRPr lang="en-GB" dirty="0">
              <a:solidFill>
                <a:schemeClr val="bg1">
                  <a:lumMod val="95000"/>
                </a:schemeClr>
              </a:solidFill>
              <a:cs typeface="Calibri Light"/>
            </a:endParaRPr>
          </a:p>
        </p:txBody>
      </p:sp>
    </p:spTree>
    <p:extLst>
      <p:ext uri="{BB962C8B-B14F-4D97-AF65-F5344CB8AC3E}">
        <p14:creationId xmlns:p14="http://schemas.microsoft.com/office/powerpoint/2010/main" val="24810541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11928"/>
            <a:ext cx="4281986" cy="712181"/>
          </a:xfrm>
        </p:spPr>
        <p:txBody>
          <a:bodyPr>
            <a:normAutofit/>
          </a:bodyPr>
          <a:lstStyle/>
          <a:p>
            <a:r>
              <a:rPr lang="tr-TR" sz="4000" b="1" dirty="0"/>
              <a:t>SİP</a:t>
            </a:r>
          </a:p>
        </p:txBody>
      </p:sp>
      <p:sp>
        <p:nvSpPr>
          <p:cNvPr id="3" name="Content Placeholder 2"/>
          <p:cNvSpPr>
            <a:spLocks noGrp="1"/>
          </p:cNvSpPr>
          <p:nvPr>
            <p:ph idx="1"/>
          </p:nvPr>
        </p:nvSpPr>
        <p:spPr>
          <a:xfrm>
            <a:off x="523783" y="1311928"/>
            <a:ext cx="11416683" cy="4724887"/>
          </a:xfrm>
        </p:spPr>
        <p:txBody>
          <a:bodyPr>
            <a:normAutofit/>
          </a:bodyPr>
          <a:lstStyle/>
          <a:p>
            <a:pPr marL="114300" indent="0">
              <a:buNone/>
            </a:pPr>
            <a:endParaRPr lang="en-GB" b="1" u="sng" dirty="0"/>
          </a:p>
          <a:p>
            <a:pPr marL="114300" indent="0">
              <a:buNone/>
            </a:pPr>
            <a:r>
              <a:rPr lang="tr-TR" b="1" u="sng" dirty="0"/>
              <a:t>Strateji: </a:t>
            </a:r>
            <a:r>
              <a:rPr lang="tr-TR" dirty="0"/>
              <a:t>Hedeflerimize ulaşmamızı sağlayacak yaklaşımlardır. Çoğu hedefe ulaşmak yolunda zaman birden fazla strateji uygulamamız gerekebilir.</a:t>
            </a:r>
          </a:p>
          <a:p>
            <a:pPr marL="114300" indent="0">
              <a:buNone/>
            </a:pPr>
            <a:endParaRPr lang="tr-TR" dirty="0"/>
          </a:p>
          <a:p>
            <a:pPr marL="114300" indent="0">
              <a:buNone/>
            </a:pPr>
            <a:endParaRPr lang="tr-TR" dirty="0"/>
          </a:p>
          <a:p>
            <a:pPr marL="114300" indent="0">
              <a:buNone/>
            </a:pPr>
            <a:endParaRPr lang="tr-TR" dirty="0"/>
          </a:p>
          <a:p>
            <a:pPr marL="114300" indent="0">
              <a:buNone/>
            </a:pPr>
            <a:endParaRPr lang="tr-TR" dirty="0"/>
          </a:p>
          <a:p>
            <a:pPr marL="114300" indent="0">
              <a:buNone/>
            </a:pPr>
            <a:endParaRPr lang="tr-TR" dirty="0"/>
          </a:p>
          <a:p>
            <a:pPr marL="114300" indent="0">
              <a:buNone/>
            </a:pPr>
            <a:endParaRPr lang="tr-TR" dirty="0"/>
          </a:p>
        </p:txBody>
      </p:sp>
      <p:sp>
        <p:nvSpPr>
          <p:cNvPr id="5" name="Horizontal Scroll 4"/>
          <p:cNvSpPr/>
          <p:nvPr/>
        </p:nvSpPr>
        <p:spPr>
          <a:xfrm>
            <a:off x="4383340" y="2868354"/>
            <a:ext cx="3079749" cy="822960"/>
          </a:xfrm>
          <a:prstGeom prst="horizontalScroll">
            <a:avLst/>
          </a:prstGeom>
          <a:ln/>
        </p:spPr>
        <p:style>
          <a:lnRef idx="1">
            <a:schemeClr val="accent1"/>
          </a:lnRef>
          <a:fillRef idx="3">
            <a:schemeClr val="accent1"/>
          </a:fillRef>
          <a:effectRef idx="2">
            <a:schemeClr val="accent1"/>
          </a:effectRef>
          <a:fontRef idx="minor">
            <a:schemeClr val="lt1"/>
          </a:fontRef>
        </p:style>
        <p:txBody>
          <a:bodyPr/>
          <a:lstStyle/>
          <a:p>
            <a:pPr algn="ctr"/>
            <a:r>
              <a:rPr lang="tr-TR" sz="3200" b="1" dirty="0"/>
              <a:t>Strateji</a:t>
            </a:r>
          </a:p>
          <a:p>
            <a:endParaRPr lang="tr-TR" dirty="0"/>
          </a:p>
        </p:txBody>
      </p:sp>
      <p:sp>
        <p:nvSpPr>
          <p:cNvPr id="7" name="Chevron 6"/>
          <p:cNvSpPr/>
          <p:nvPr/>
        </p:nvSpPr>
        <p:spPr>
          <a:xfrm rot="19491084" flipH="1" flipV="1">
            <a:off x="4592193" y="3791425"/>
            <a:ext cx="403270" cy="561018"/>
          </a:xfrm>
          <a:prstGeom prst="chevron">
            <a:avLst/>
          </a:prstGeom>
          <a:ln/>
        </p:spPr>
        <p:style>
          <a:lnRef idx="1">
            <a:schemeClr val="accent1"/>
          </a:lnRef>
          <a:fillRef idx="3">
            <a:schemeClr val="accent1"/>
          </a:fillRef>
          <a:effectRef idx="2">
            <a:schemeClr val="accent1"/>
          </a:effectRef>
          <a:fontRef idx="minor">
            <a:schemeClr val="lt1"/>
          </a:fontRef>
        </p:style>
        <p:txBody>
          <a:bodyPr/>
          <a:lstStyle/>
          <a:p>
            <a:endParaRPr lang="tr-TR"/>
          </a:p>
        </p:txBody>
      </p:sp>
      <p:sp>
        <p:nvSpPr>
          <p:cNvPr id="9" name="Chevron 8"/>
          <p:cNvSpPr/>
          <p:nvPr/>
        </p:nvSpPr>
        <p:spPr>
          <a:xfrm rot="13202833" flipH="1" flipV="1">
            <a:off x="7000857" y="3790450"/>
            <a:ext cx="403270" cy="561018"/>
          </a:xfrm>
          <a:prstGeom prst="chevron">
            <a:avLst/>
          </a:prstGeom>
          <a:ln/>
        </p:spPr>
        <p:style>
          <a:lnRef idx="1">
            <a:schemeClr val="accent1"/>
          </a:lnRef>
          <a:fillRef idx="3">
            <a:schemeClr val="accent1"/>
          </a:fillRef>
          <a:effectRef idx="2">
            <a:schemeClr val="accent1"/>
          </a:effectRef>
          <a:fontRef idx="minor">
            <a:schemeClr val="lt1"/>
          </a:fontRef>
        </p:style>
        <p:txBody>
          <a:bodyPr/>
          <a:lstStyle/>
          <a:p>
            <a:endParaRPr lang="tr-TR"/>
          </a:p>
        </p:txBody>
      </p:sp>
      <p:sp>
        <p:nvSpPr>
          <p:cNvPr id="10" name="Alternate Process 9"/>
          <p:cNvSpPr/>
          <p:nvPr/>
        </p:nvSpPr>
        <p:spPr>
          <a:xfrm>
            <a:off x="7463088" y="3305908"/>
            <a:ext cx="3001059" cy="2621318"/>
          </a:xfrm>
          <a:prstGeom prst="flowChartAlternateProcess">
            <a:avLst/>
          </a:prstGeom>
          <a:ln/>
        </p:spPr>
        <p:style>
          <a:lnRef idx="1">
            <a:schemeClr val="accent1"/>
          </a:lnRef>
          <a:fillRef idx="3">
            <a:schemeClr val="accent1"/>
          </a:fillRef>
          <a:effectRef idx="2">
            <a:schemeClr val="accent1"/>
          </a:effectRef>
          <a:fontRef idx="minor">
            <a:schemeClr val="lt1"/>
          </a:fontRef>
        </p:style>
        <p:txBody>
          <a:bodyPr/>
          <a:lstStyle/>
          <a:p>
            <a:r>
              <a:rPr lang="tr-TR" b="1" u="sng" dirty="0">
                <a:solidFill>
                  <a:srgbClr val="2F2B20"/>
                </a:solidFill>
              </a:rPr>
              <a:t>Reaktif strateji  :</a:t>
            </a:r>
          </a:p>
          <a:p>
            <a:r>
              <a:rPr lang="tr-TR" dirty="0"/>
              <a:t>organizasyonun o anki koşullarına yönelik etki ve fırsatları belirleyip buna yönelik bir yaklaşım sergilenmesi</a:t>
            </a:r>
          </a:p>
          <a:p>
            <a:endParaRPr lang="tr-TR" dirty="0"/>
          </a:p>
        </p:txBody>
      </p:sp>
      <p:sp>
        <p:nvSpPr>
          <p:cNvPr id="11" name="Alternate Process 10"/>
          <p:cNvSpPr/>
          <p:nvPr/>
        </p:nvSpPr>
        <p:spPr>
          <a:xfrm rot="10800000" flipH="1" flipV="1">
            <a:off x="1290236" y="3305908"/>
            <a:ext cx="3079749" cy="2621318"/>
          </a:xfrm>
          <a:prstGeom prst="flowChartAlternate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tr-TR" b="1" u="sng" dirty="0" err="1">
                <a:solidFill>
                  <a:schemeClr val="tx1"/>
                </a:solidFill>
              </a:rPr>
              <a:t>Proaktif</a:t>
            </a:r>
            <a:r>
              <a:rPr lang="tr-TR" b="1" u="sng" dirty="0">
                <a:solidFill>
                  <a:schemeClr val="tx1"/>
                </a:solidFill>
              </a:rPr>
              <a:t> strateji: </a:t>
            </a:r>
            <a:r>
              <a:rPr lang="tr-TR" dirty="0"/>
              <a:t>Koşullar ve zamanlama göz ününde bulundurularak organizasyonun yapısına en uygun olacak tutumun sergilenmesi</a:t>
            </a:r>
          </a:p>
          <a:p>
            <a:pPr algn="ctr"/>
            <a:endParaRPr lang="tr-TR" dirty="0"/>
          </a:p>
        </p:txBody>
      </p:sp>
    </p:spTree>
    <p:extLst>
      <p:ext uri="{BB962C8B-B14F-4D97-AF65-F5344CB8AC3E}">
        <p14:creationId xmlns:p14="http://schemas.microsoft.com/office/powerpoint/2010/main" val="27940005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15975"/>
            <a:ext cx="3076852" cy="915172"/>
          </a:xfrm>
        </p:spPr>
        <p:txBody>
          <a:bodyPr>
            <a:normAutofit/>
          </a:bodyPr>
          <a:lstStyle/>
          <a:p>
            <a:r>
              <a:rPr lang="tr-TR" sz="4000" b="1" dirty="0"/>
              <a:t>SİP</a:t>
            </a:r>
          </a:p>
        </p:txBody>
      </p:sp>
      <p:sp>
        <p:nvSpPr>
          <p:cNvPr id="3" name="Content Placeholder 2"/>
          <p:cNvSpPr>
            <a:spLocks noGrp="1"/>
          </p:cNvSpPr>
          <p:nvPr>
            <p:ph idx="1"/>
          </p:nvPr>
        </p:nvSpPr>
        <p:spPr>
          <a:xfrm>
            <a:off x="838200" y="1541185"/>
            <a:ext cx="10515600" cy="4500840"/>
          </a:xfrm>
        </p:spPr>
        <p:txBody>
          <a:bodyPr>
            <a:normAutofit fontScale="62500" lnSpcReduction="20000"/>
          </a:bodyPr>
          <a:lstStyle/>
          <a:p>
            <a:pPr marL="114300" indent="0">
              <a:buNone/>
            </a:pPr>
            <a:r>
              <a:rPr lang="tr-TR" sz="2900" b="1" u="sng" dirty="0"/>
              <a:t>Taktikler / Araçlar: </a:t>
            </a:r>
            <a:r>
              <a:rPr lang="tr-TR" sz="2900" b="1" dirty="0"/>
              <a:t>Bunlar sayıca fazladır. Her bir taktik tanımlanmış bir aktivite çerçevesinde mesajı hedef kitleye stratejisi çerçevesinde taşır. Taktiklerin ne olacağı zamanlamaya, kaynağa ve beceriye göre şekillenir. Diğer bir deyişle kullanacağımız araçlardır.</a:t>
            </a:r>
          </a:p>
          <a:p>
            <a:pPr marL="114300" indent="0">
              <a:buNone/>
            </a:pPr>
            <a:endParaRPr lang="tr-TR" sz="2900" b="1" dirty="0"/>
          </a:p>
          <a:p>
            <a:pPr>
              <a:buFont typeface="Wingdings" charset="2"/>
              <a:buChar char="ü"/>
            </a:pPr>
            <a:r>
              <a:rPr lang="tr-TR" sz="2900" dirty="0"/>
              <a:t>Broşürler / Posterler/ Basılı materyaller / Promosyon malzemeleri /Maskotlar</a:t>
            </a:r>
          </a:p>
          <a:p>
            <a:pPr>
              <a:buFont typeface="Wingdings" charset="2"/>
              <a:buChar char="ü"/>
            </a:pPr>
            <a:r>
              <a:rPr lang="tr-TR" sz="2900" dirty="0"/>
              <a:t>E-bültenler /E-Dergiler / e-magazinler</a:t>
            </a:r>
          </a:p>
          <a:p>
            <a:pPr>
              <a:buFont typeface="Wingdings" charset="2"/>
              <a:buChar char="ü"/>
            </a:pPr>
            <a:r>
              <a:rPr lang="tr-TR" sz="2900" dirty="0"/>
              <a:t>Yüz yüze yapılan sunumlar / Bilgilendirme Toplantıları /</a:t>
            </a:r>
            <a:r>
              <a:rPr lang="en-GB" sz="2900" dirty="0"/>
              <a:t> </a:t>
            </a:r>
            <a:r>
              <a:rPr lang="tr-TR" sz="2900" dirty="0"/>
              <a:t>Etkinlikler</a:t>
            </a:r>
            <a:r>
              <a:rPr lang="en-GB" sz="2900" dirty="0"/>
              <a:t> /</a:t>
            </a:r>
            <a:r>
              <a:rPr lang="en-GB" sz="2900" dirty="0" err="1"/>
              <a:t>Anketler</a:t>
            </a:r>
            <a:endParaRPr lang="tr-TR" sz="2900" dirty="0"/>
          </a:p>
          <a:p>
            <a:pPr>
              <a:buFont typeface="Wingdings" charset="2"/>
              <a:buChar char="ü"/>
            </a:pPr>
            <a:r>
              <a:rPr lang="tr-TR" sz="2900" dirty="0"/>
              <a:t>Basın toplantıları /Basın bültenleri / Röportajlar (Radyo ve TV) </a:t>
            </a:r>
          </a:p>
          <a:p>
            <a:pPr>
              <a:buFont typeface="Wingdings" charset="2"/>
              <a:buChar char="ü"/>
            </a:pPr>
            <a:r>
              <a:rPr lang="tr-TR" sz="2900" dirty="0"/>
              <a:t>Reklam / </a:t>
            </a:r>
            <a:r>
              <a:rPr lang="tr-TR" sz="2900" dirty="0" err="1"/>
              <a:t>Cingıl</a:t>
            </a:r>
            <a:r>
              <a:rPr lang="tr-TR" sz="2900" dirty="0"/>
              <a:t> müzik (arka planda çalan müzik eşliğinde ve akılda kalıcı reklam amaçlı sloganlar)</a:t>
            </a:r>
          </a:p>
          <a:p>
            <a:pPr>
              <a:buFont typeface="Wingdings" charset="2"/>
              <a:buChar char="ü"/>
            </a:pPr>
            <a:r>
              <a:rPr lang="tr-TR" sz="2900" dirty="0"/>
              <a:t>Kamu spotu / Kısa filmler ve röportajlar /Eğitim videoları /Animasyonlar</a:t>
            </a:r>
          </a:p>
          <a:p>
            <a:pPr>
              <a:buFont typeface="Wingdings" charset="2"/>
              <a:buChar char="ü"/>
            </a:pPr>
            <a:r>
              <a:rPr lang="tr-TR" sz="2900" dirty="0"/>
              <a:t>Web sitesi / Flickr Web sitesi (Fotoğraf araştırmacıları ve </a:t>
            </a:r>
            <a:r>
              <a:rPr lang="tr-TR" sz="2900" dirty="0" err="1"/>
              <a:t>bloggerler</a:t>
            </a:r>
            <a:r>
              <a:rPr lang="tr-TR" sz="2900" dirty="0"/>
              <a:t> tarafından sosyal medya aracı olarak kullanılmaktadır)</a:t>
            </a:r>
          </a:p>
          <a:p>
            <a:pPr>
              <a:buFont typeface="Wingdings" charset="2"/>
              <a:buChar char="ü"/>
            </a:pPr>
            <a:r>
              <a:rPr lang="tr-TR" sz="2900" dirty="0"/>
              <a:t>Sosyal Medya (Facebook, Instagram, X</a:t>
            </a:r>
            <a:r>
              <a:rPr lang="en-GB" sz="2900" dirty="0"/>
              <a:t> – </a:t>
            </a:r>
            <a:r>
              <a:rPr lang="en-GB" sz="2900" dirty="0" err="1"/>
              <a:t>eski</a:t>
            </a:r>
            <a:r>
              <a:rPr lang="en-GB" sz="2900" dirty="0"/>
              <a:t> </a:t>
            </a:r>
            <a:r>
              <a:rPr lang="en-GB" sz="2900" dirty="0" err="1"/>
              <a:t>adıyla</a:t>
            </a:r>
            <a:r>
              <a:rPr lang="en-GB" sz="2900" dirty="0"/>
              <a:t> Twitter</a:t>
            </a:r>
            <a:r>
              <a:rPr lang="tr-TR" sz="2900" dirty="0"/>
              <a:t>, LinkedIn, YouTube)</a:t>
            </a:r>
          </a:p>
          <a:p>
            <a:pPr>
              <a:buFont typeface="Wingdings" charset="2"/>
              <a:buChar char="ü"/>
            </a:pPr>
            <a:r>
              <a:rPr lang="tr-TR" sz="2900" dirty="0" err="1"/>
              <a:t>Influencerler</a:t>
            </a:r>
            <a:r>
              <a:rPr lang="tr-TR" sz="2900" dirty="0"/>
              <a:t> (Internet Ünlüleri) / Sanatçılar (Proje Yüzü olarak) </a:t>
            </a:r>
            <a:r>
              <a:rPr lang="en-GB" sz="2900" dirty="0"/>
              <a:t>/</a:t>
            </a:r>
            <a:r>
              <a:rPr lang="en-GB" sz="2900" dirty="0" err="1"/>
              <a:t>Konserler</a:t>
            </a:r>
            <a:endParaRPr lang="tr-TR" sz="2900" dirty="0"/>
          </a:p>
          <a:p>
            <a:pPr>
              <a:buFont typeface="Wingdings" charset="2"/>
              <a:buChar char="ü"/>
            </a:pPr>
            <a:r>
              <a:rPr lang="tr-TR" sz="2900" dirty="0"/>
              <a:t>Bloglar / e-platformlar</a:t>
            </a:r>
          </a:p>
          <a:p>
            <a:pPr>
              <a:buFont typeface="Wingdings" charset="2"/>
              <a:buChar char="ü"/>
            </a:pPr>
            <a:endParaRPr lang="tr-TR" sz="3400" dirty="0"/>
          </a:p>
          <a:p>
            <a:pPr>
              <a:buFont typeface="Wingdings" charset="2"/>
              <a:buChar char="ü"/>
            </a:pPr>
            <a:endParaRPr lang="en-GB" sz="2900" dirty="0"/>
          </a:p>
          <a:p>
            <a:pPr marL="0" indent="0">
              <a:buNone/>
            </a:pPr>
            <a:endParaRPr lang="tr-TR" dirty="0"/>
          </a:p>
          <a:p>
            <a:pPr>
              <a:buFont typeface="Wingdings" charset="2"/>
              <a:buChar char="ü"/>
            </a:pPr>
            <a:endParaRPr lang="en-GB" dirty="0"/>
          </a:p>
          <a:p>
            <a:pPr>
              <a:buFont typeface="Wingdings" charset="2"/>
              <a:buChar char="ü"/>
            </a:pPr>
            <a:endParaRPr lang="en-GB" dirty="0"/>
          </a:p>
          <a:p>
            <a:pPr>
              <a:buFont typeface="Wingdings" charset="2"/>
              <a:buChar char="ü"/>
            </a:pPr>
            <a:endParaRPr lang="tr-TR" dirty="0"/>
          </a:p>
        </p:txBody>
      </p:sp>
    </p:spTree>
    <p:extLst>
      <p:ext uri="{BB962C8B-B14F-4D97-AF65-F5344CB8AC3E}">
        <p14:creationId xmlns:p14="http://schemas.microsoft.com/office/powerpoint/2010/main" val="29720621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883375" y="2334126"/>
            <a:ext cx="1303614" cy="856305"/>
          </a:xfrm>
          <a:prstGeom prst="rect">
            <a:avLst/>
          </a:prstGeom>
        </p:spPr>
      </p:pic>
      <p:sp>
        <p:nvSpPr>
          <p:cNvPr id="3" name="Vertical Scroll 2"/>
          <p:cNvSpPr/>
          <p:nvPr/>
        </p:nvSpPr>
        <p:spPr>
          <a:xfrm>
            <a:off x="4027877" y="1825054"/>
            <a:ext cx="4221480" cy="3603625"/>
          </a:xfrm>
          <a:prstGeom prst="verticalScroll">
            <a:avLst/>
          </a:prstGeom>
          <a:ln/>
        </p:spPr>
        <p:style>
          <a:lnRef idx="1">
            <a:schemeClr val="accent1"/>
          </a:lnRef>
          <a:fillRef idx="3">
            <a:schemeClr val="accent1"/>
          </a:fillRef>
          <a:effectRef idx="2">
            <a:schemeClr val="accent1"/>
          </a:effectRef>
          <a:fontRef idx="minor">
            <a:schemeClr val="lt1"/>
          </a:fontRef>
        </p:style>
        <p:txBody>
          <a:bodyPr/>
          <a:lstStyle/>
          <a:p>
            <a:pPr algn="ctr"/>
            <a:r>
              <a:rPr lang="tr-TR" dirty="0"/>
              <a:t>Stratejik iletişim planı belirlenmiş amaçlara ulaşmak için iletişim hedeflerini ana hatları ile özetleyen, durum analizlerini içinde barındıran, yaklaşım ve aktiviteler öneren yazılı beyanlardır. Planda zamanlama, kullanılacak kaynaklar, destekler detaylı şekilde bellidir. Sonuçların ölçülmesi için kriterler mevcuttur</a:t>
            </a:r>
          </a:p>
        </p:txBody>
      </p:sp>
    </p:spTree>
    <p:extLst>
      <p:ext uri="{BB962C8B-B14F-4D97-AF65-F5344CB8AC3E}">
        <p14:creationId xmlns:p14="http://schemas.microsoft.com/office/powerpoint/2010/main" val="13972617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ction Button: Information 1"/>
          <p:cNvSpPr/>
          <p:nvPr/>
        </p:nvSpPr>
        <p:spPr>
          <a:xfrm>
            <a:off x="714522" y="1560616"/>
            <a:ext cx="822960" cy="822960"/>
          </a:xfrm>
          <a:prstGeom prst="actionButtonInformation">
            <a:avLst/>
          </a:prstGeom>
          <a:ln/>
        </p:spPr>
        <p:style>
          <a:lnRef idx="1">
            <a:schemeClr val="accent1"/>
          </a:lnRef>
          <a:fillRef idx="3">
            <a:schemeClr val="accent1"/>
          </a:fillRef>
          <a:effectRef idx="2">
            <a:schemeClr val="accent1"/>
          </a:effectRef>
          <a:fontRef idx="minor">
            <a:schemeClr val="lt1"/>
          </a:fontRef>
        </p:style>
        <p:txBody>
          <a:bodyPr/>
          <a:lstStyle/>
          <a:p>
            <a:endParaRPr lang="tr-TR"/>
          </a:p>
        </p:txBody>
      </p:sp>
      <p:sp>
        <p:nvSpPr>
          <p:cNvPr id="3" name="TextBox 2"/>
          <p:cNvSpPr txBox="1"/>
          <p:nvPr/>
        </p:nvSpPr>
        <p:spPr>
          <a:xfrm>
            <a:off x="2391508" y="1392623"/>
            <a:ext cx="8750104" cy="1015663"/>
          </a:xfrm>
          <a:prstGeom prst="rect">
            <a:avLst/>
          </a:prstGeom>
          <a:noFill/>
        </p:spPr>
        <p:txBody>
          <a:bodyPr wrap="square" rtlCol="0">
            <a:spAutoFit/>
          </a:bodyPr>
          <a:lstStyle/>
          <a:p>
            <a:r>
              <a:rPr lang="tr-TR" sz="2000" dirty="0"/>
              <a:t>İletişim planları </a:t>
            </a:r>
            <a:r>
              <a:rPr lang="tr-TR" sz="2000" b="1" u="sng" dirty="0"/>
              <a:t>yaşayan dokümanlardır</a:t>
            </a:r>
            <a:r>
              <a:rPr lang="tr-TR" sz="2000" dirty="0"/>
              <a:t>!</a:t>
            </a:r>
            <a:r>
              <a:rPr lang="en-GB" sz="2000" dirty="0"/>
              <a:t> </a:t>
            </a:r>
            <a:r>
              <a:rPr lang="tr-TR" sz="2000" dirty="0"/>
              <a:t>Planlamanın zaman aralığı içinde, </a:t>
            </a:r>
            <a:endParaRPr lang="en-GB" sz="2000" dirty="0"/>
          </a:p>
          <a:p>
            <a:r>
              <a:rPr lang="tr-TR" sz="2000" dirty="0"/>
              <a:t>3-4 ayda bir değerlendirme yapılmalı,  ve plan gözden</a:t>
            </a:r>
            <a:r>
              <a:rPr lang="en-GB" sz="2000" dirty="0"/>
              <a:t> </a:t>
            </a:r>
            <a:r>
              <a:rPr lang="tr-TR" sz="2000" dirty="0"/>
              <a:t>geçirilmelidir. Referans dokümanı olduğu için</a:t>
            </a:r>
            <a:r>
              <a:rPr lang="en-GB" sz="2000" dirty="0"/>
              <a:t> </a:t>
            </a:r>
            <a:r>
              <a:rPr lang="tr-TR" sz="2000" dirty="0"/>
              <a:t>her zaman güncellenmelidir. </a:t>
            </a:r>
          </a:p>
        </p:txBody>
      </p:sp>
      <p:sp>
        <p:nvSpPr>
          <p:cNvPr id="4" name="Action Button: Information 3"/>
          <p:cNvSpPr/>
          <p:nvPr/>
        </p:nvSpPr>
        <p:spPr>
          <a:xfrm>
            <a:off x="714522" y="3429000"/>
            <a:ext cx="822960" cy="822960"/>
          </a:xfrm>
          <a:prstGeom prst="actionButtonInformation">
            <a:avLst/>
          </a:prstGeom>
          <a:ln/>
        </p:spPr>
        <p:style>
          <a:lnRef idx="1">
            <a:schemeClr val="accent1"/>
          </a:lnRef>
          <a:fillRef idx="3">
            <a:schemeClr val="accent1"/>
          </a:fillRef>
          <a:effectRef idx="2">
            <a:schemeClr val="accent1"/>
          </a:effectRef>
          <a:fontRef idx="minor">
            <a:schemeClr val="lt1"/>
          </a:fontRef>
        </p:style>
        <p:txBody>
          <a:bodyPr/>
          <a:lstStyle/>
          <a:p>
            <a:endParaRPr lang="tr-TR"/>
          </a:p>
        </p:txBody>
      </p:sp>
      <p:sp>
        <p:nvSpPr>
          <p:cNvPr id="5" name="TextBox 4"/>
          <p:cNvSpPr txBox="1"/>
          <p:nvPr/>
        </p:nvSpPr>
        <p:spPr>
          <a:xfrm>
            <a:off x="2236763" y="3354441"/>
            <a:ext cx="8581292" cy="1938992"/>
          </a:xfrm>
          <a:prstGeom prst="rect">
            <a:avLst/>
          </a:prstGeom>
          <a:noFill/>
        </p:spPr>
        <p:txBody>
          <a:bodyPr wrap="square" rtlCol="0">
            <a:spAutoFit/>
          </a:bodyPr>
          <a:lstStyle/>
          <a:p>
            <a:r>
              <a:rPr lang="tr-TR" sz="2000" b="1" u="sng" dirty="0"/>
              <a:t>Dikkat edilmesi </a:t>
            </a:r>
            <a:r>
              <a:rPr lang="tr-TR" sz="2000" dirty="0"/>
              <a:t>gereken yanlış kanılardan bir tanesi de, </a:t>
            </a:r>
            <a:r>
              <a:rPr lang="tr-TR" sz="2000" b="1" u="sng" dirty="0"/>
              <a:t>iletişim planlamasının sadece veya çoğunlukla medya ilişkileri üzerine odaklanmasıdır</a:t>
            </a:r>
            <a:r>
              <a:rPr lang="tr-TR" sz="2000" dirty="0"/>
              <a:t>. </a:t>
            </a:r>
          </a:p>
          <a:p>
            <a:endParaRPr lang="en-GB" sz="2000" dirty="0"/>
          </a:p>
          <a:p>
            <a:r>
              <a:rPr lang="tr-TR" sz="2000" dirty="0"/>
              <a:t>Medya önemlidir. Ama hedef kitlelere ulaşımda tek yol değildir.</a:t>
            </a:r>
            <a:r>
              <a:rPr lang="en-GB" sz="2000" dirty="0"/>
              <a:t> </a:t>
            </a:r>
            <a:r>
              <a:rPr lang="tr-TR" sz="2000" dirty="0"/>
              <a:t>Stratejik ve etkin iletişim planlamasında hedef kitlelere</a:t>
            </a:r>
            <a:r>
              <a:rPr lang="en-GB" sz="2000" dirty="0"/>
              <a:t> u</a:t>
            </a:r>
            <a:r>
              <a:rPr lang="tr-TR" sz="2000" dirty="0"/>
              <a:t>la</a:t>
            </a:r>
            <a:r>
              <a:rPr lang="en-GB" sz="2000" dirty="0"/>
              <a:t>ş</a:t>
            </a:r>
            <a:r>
              <a:rPr lang="tr-TR" sz="2000" dirty="0" err="1"/>
              <a:t>ılması</a:t>
            </a:r>
            <a:r>
              <a:rPr lang="tr-TR" sz="2000" dirty="0"/>
              <a:t> için pek çok değişik yol kullanılması gerektiğinin</a:t>
            </a:r>
            <a:r>
              <a:rPr lang="en-GB" sz="2000" dirty="0"/>
              <a:t> f</a:t>
            </a:r>
            <a:r>
              <a:rPr lang="tr-TR" sz="2000" dirty="0"/>
              <a:t>arkında olunmalıdır. </a:t>
            </a:r>
          </a:p>
        </p:txBody>
      </p:sp>
    </p:spTree>
    <p:extLst>
      <p:ext uri="{BB962C8B-B14F-4D97-AF65-F5344CB8AC3E}">
        <p14:creationId xmlns:p14="http://schemas.microsoft.com/office/powerpoint/2010/main" val="26164798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ction Button: Information 1"/>
          <p:cNvSpPr/>
          <p:nvPr/>
        </p:nvSpPr>
        <p:spPr>
          <a:xfrm>
            <a:off x="833716" y="1808585"/>
            <a:ext cx="822960" cy="822960"/>
          </a:xfrm>
          <a:prstGeom prst="actionButtonInformation">
            <a:avLst/>
          </a:prstGeom>
          <a:ln/>
        </p:spPr>
        <p:style>
          <a:lnRef idx="1">
            <a:schemeClr val="accent1"/>
          </a:lnRef>
          <a:fillRef idx="3">
            <a:schemeClr val="accent1"/>
          </a:fillRef>
          <a:effectRef idx="2">
            <a:schemeClr val="accent1"/>
          </a:effectRef>
          <a:fontRef idx="minor">
            <a:schemeClr val="lt1"/>
          </a:fontRef>
        </p:style>
        <p:txBody>
          <a:bodyPr/>
          <a:lstStyle/>
          <a:p>
            <a:endParaRPr lang="tr-TR"/>
          </a:p>
        </p:txBody>
      </p:sp>
      <p:sp>
        <p:nvSpPr>
          <p:cNvPr id="3" name="TextBox 2"/>
          <p:cNvSpPr txBox="1"/>
          <p:nvPr/>
        </p:nvSpPr>
        <p:spPr>
          <a:xfrm>
            <a:off x="2053883" y="1808585"/>
            <a:ext cx="9059594" cy="1938992"/>
          </a:xfrm>
          <a:prstGeom prst="rect">
            <a:avLst/>
          </a:prstGeom>
          <a:noFill/>
        </p:spPr>
        <p:txBody>
          <a:bodyPr wrap="square" rtlCol="0">
            <a:spAutoFit/>
          </a:bodyPr>
          <a:lstStyle/>
          <a:p>
            <a:r>
              <a:rPr lang="tr-TR" sz="2000" b="1" dirty="0"/>
              <a:t>İletişim planı sadece mesajlarımızı hedef kitleye iletmek</a:t>
            </a:r>
            <a:r>
              <a:rPr lang="en-GB" sz="2000" b="1" dirty="0"/>
              <a:t> ü</a:t>
            </a:r>
            <a:r>
              <a:rPr lang="tr-TR" sz="2000" b="1" dirty="0"/>
              <a:t>zerine yapılandırılmaz. </a:t>
            </a:r>
          </a:p>
          <a:p>
            <a:endParaRPr lang="tr-TR" sz="2000" b="1" dirty="0"/>
          </a:p>
          <a:p>
            <a:r>
              <a:rPr lang="tr-TR" sz="2000" b="1" dirty="0"/>
              <a:t>Aynı zamanda kurumunuzun itibarını, konumunu, toplumun değişik kesimleri ile iyi ilişkilerin yönlendirilmesi</a:t>
            </a:r>
            <a:r>
              <a:rPr lang="en-GB" sz="2000" b="1" dirty="0"/>
              <a:t> </a:t>
            </a:r>
            <a:r>
              <a:rPr lang="tr-TR" sz="2000" b="1" dirty="0"/>
              <a:t>ve korunmasını da kapsamalıdır.</a:t>
            </a:r>
          </a:p>
          <a:p>
            <a:endParaRPr lang="tr-TR" sz="2000" b="1" dirty="0"/>
          </a:p>
          <a:p>
            <a:r>
              <a:rPr lang="tr-TR" sz="2000" b="1" dirty="0"/>
              <a:t>İletişim planı kurumunuzun marka değerini de önemsemeli</a:t>
            </a:r>
            <a:r>
              <a:rPr lang="en-GB" sz="2000" b="1" dirty="0"/>
              <a:t> </a:t>
            </a:r>
            <a:r>
              <a:rPr lang="tr-TR" sz="2000" b="1" dirty="0"/>
              <a:t>ve korumalıdır.</a:t>
            </a:r>
          </a:p>
        </p:txBody>
      </p:sp>
    </p:spTree>
    <p:extLst>
      <p:ext uri="{BB962C8B-B14F-4D97-AF65-F5344CB8AC3E}">
        <p14:creationId xmlns:p14="http://schemas.microsoft.com/office/powerpoint/2010/main" val="26784493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145218"/>
            <a:ext cx="8503328" cy="4749555"/>
          </a:xfrm>
        </p:spPr>
        <p:txBody>
          <a:bodyPr>
            <a:normAutofit fontScale="90000"/>
          </a:bodyPr>
          <a:lstStyle/>
          <a:p>
            <a:br>
              <a:rPr lang="tr-TR" sz="4000" dirty="0"/>
            </a:br>
            <a:r>
              <a:rPr lang="tr-TR" sz="4000" b="1" dirty="0"/>
              <a:t>Stratejik İletişim Planlaması</a:t>
            </a:r>
            <a:br>
              <a:rPr lang="en-GB" sz="4000" b="1" dirty="0"/>
            </a:br>
            <a:br>
              <a:rPr lang="tr-TR" sz="4000" b="1" dirty="0"/>
            </a:br>
            <a:r>
              <a:rPr lang="tr-TR" sz="2800" dirty="0"/>
              <a:t>Amaç</a:t>
            </a:r>
            <a:br>
              <a:rPr lang="tr-TR" sz="2800" dirty="0"/>
            </a:br>
            <a:r>
              <a:rPr lang="tr-TR" sz="2800" dirty="0"/>
              <a:t>Hedef</a:t>
            </a:r>
            <a:br>
              <a:rPr lang="tr-TR" sz="2800" dirty="0"/>
            </a:br>
            <a:r>
              <a:rPr lang="tr-TR" sz="2800" dirty="0"/>
              <a:t>Durum Analizi</a:t>
            </a:r>
            <a:br>
              <a:rPr lang="en-GB" sz="2800" dirty="0"/>
            </a:br>
            <a:r>
              <a:rPr lang="en-GB" sz="2800" dirty="0" err="1"/>
              <a:t>Strateji</a:t>
            </a:r>
            <a:br>
              <a:rPr lang="en-GB" sz="2800" dirty="0"/>
            </a:br>
            <a:r>
              <a:rPr lang="en-GB" sz="2800" dirty="0" err="1"/>
              <a:t>Paydaşlar</a:t>
            </a:r>
            <a:br>
              <a:rPr lang="tr-TR" sz="2800" dirty="0"/>
            </a:br>
            <a:r>
              <a:rPr lang="tr-TR" sz="2800" dirty="0"/>
              <a:t>Hedef Kitle</a:t>
            </a:r>
            <a:br>
              <a:rPr lang="tr-TR" sz="2800" dirty="0"/>
            </a:br>
            <a:r>
              <a:rPr lang="tr-TR" sz="2800" dirty="0"/>
              <a:t>Mesajlar</a:t>
            </a:r>
            <a:br>
              <a:rPr lang="tr-TR" sz="2800" dirty="0"/>
            </a:br>
            <a:r>
              <a:rPr lang="tr-TR" sz="2800" dirty="0"/>
              <a:t>Taktik / Araçlar</a:t>
            </a:r>
            <a:br>
              <a:rPr lang="tr-TR" sz="2800" dirty="0"/>
            </a:br>
            <a:r>
              <a:rPr lang="tr-TR" sz="2800" dirty="0"/>
              <a:t>Değerlendirme</a:t>
            </a:r>
            <a:br>
              <a:rPr lang="tr-TR" sz="2800" dirty="0"/>
            </a:br>
            <a:r>
              <a:rPr lang="tr-TR" sz="2800" dirty="0"/>
              <a:t>Bütçe</a:t>
            </a:r>
            <a:br>
              <a:rPr lang="tr-TR" sz="2800" dirty="0"/>
            </a:br>
            <a:r>
              <a:rPr lang="en-GB" sz="2800" dirty="0" err="1"/>
              <a:t>İnsan</a:t>
            </a:r>
            <a:r>
              <a:rPr lang="en-GB" sz="2800" dirty="0"/>
              <a:t> </a:t>
            </a:r>
            <a:r>
              <a:rPr lang="en-GB" sz="2800" dirty="0" err="1"/>
              <a:t>kaynağı</a:t>
            </a:r>
            <a:r>
              <a:rPr lang="en-GB" sz="2800" dirty="0"/>
              <a:t> / </a:t>
            </a:r>
            <a:r>
              <a:rPr lang="tr-TR" sz="2800" dirty="0"/>
              <a:t>Zaman Çizelgesi</a:t>
            </a:r>
            <a:br>
              <a:rPr lang="tr-TR" sz="4000" dirty="0"/>
            </a:br>
            <a:endParaRPr lang="tr-TR" sz="4000" dirty="0"/>
          </a:p>
        </p:txBody>
      </p:sp>
    </p:spTree>
    <p:extLst>
      <p:ext uri="{BB962C8B-B14F-4D97-AF65-F5344CB8AC3E}">
        <p14:creationId xmlns:p14="http://schemas.microsoft.com/office/powerpoint/2010/main" val="18419022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20948" y="1494716"/>
            <a:ext cx="8750104" cy="707886"/>
          </a:xfrm>
          <a:prstGeom prst="rect">
            <a:avLst/>
          </a:prstGeom>
          <a:noFill/>
        </p:spPr>
        <p:txBody>
          <a:bodyPr wrap="square" rtlCol="0">
            <a:spAutoFit/>
          </a:bodyPr>
          <a:lstStyle/>
          <a:p>
            <a:pPr algn="ctr"/>
            <a:r>
              <a:rPr lang="en-GB" sz="2000" b="1" dirty="0"/>
              <a:t>ULAŞTIRMA SEKTÖREL OPERASYONEL PROGRAMI (USOP)</a:t>
            </a:r>
          </a:p>
          <a:p>
            <a:pPr algn="ctr"/>
            <a:r>
              <a:rPr lang="en-GB" sz="2000" b="1" dirty="0"/>
              <a:t>AB GÖRÜNÜRLÜK VE USOP KURUMSAL KİMLİK İLKELERİ VE KURALLARI</a:t>
            </a:r>
            <a:endParaRPr lang="tr-TR" sz="2000" b="1" dirty="0"/>
          </a:p>
        </p:txBody>
      </p:sp>
      <p:sp>
        <p:nvSpPr>
          <p:cNvPr id="5" name="TextBox 4"/>
          <p:cNvSpPr txBox="1"/>
          <p:nvPr/>
        </p:nvSpPr>
        <p:spPr>
          <a:xfrm>
            <a:off x="506437" y="2510379"/>
            <a:ext cx="11127545" cy="3477875"/>
          </a:xfrm>
          <a:prstGeom prst="rect">
            <a:avLst/>
          </a:prstGeom>
          <a:noFill/>
        </p:spPr>
        <p:txBody>
          <a:bodyPr wrap="square" rtlCol="0">
            <a:spAutoFit/>
          </a:bodyPr>
          <a:lstStyle/>
          <a:p>
            <a:r>
              <a:rPr lang="tr-TR" sz="2000" dirty="0"/>
              <a:t>Ulaştırma sektöründe, Türkiye ve Avrupa Birliği’nin ortak finansmanıyla gerçekleştirilen ve sözleşme makamı Ulaştırma ve Altyapı Bakanlığı, AB ve Dış İlişkiler Genel Müdürlüğü, AB Yatırımları Dairesi Başkanlığı olan ve Ulaştırma Sektörel Operasyonel Programı (USOP) çerçevesinde yapılan tüm projelerin nihai faydalanıcılarının AB görünürlük ve USOP Kurumsal Kimlik Kılavuzu kapsamında belirlenmiş ilke ve kuralara uymaları beklenmektedir. </a:t>
            </a:r>
            <a:r>
              <a:rPr lang="tr-TR" sz="2000" dirty="0">
                <a:hlinkClick r:id="rId2"/>
              </a:rPr>
              <a:t>https://www.smartankara.org/yayinlarveraporlar#pdf</a:t>
            </a:r>
            <a:endParaRPr lang="en-GB" sz="2000" dirty="0"/>
          </a:p>
          <a:p>
            <a:endParaRPr lang="tr-TR" sz="2000" dirty="0"/>
          </a:p>
          <a:p>
            <a:r>
              <a:rPr lang="tr-TR" sz="2000" dirty="0"/>
              <a:t>AB-TR İşbirliği Bayrağı / Ulaştırma ve Altyapı Bakanlığı Logo /USOP Logo / Sorumluluk Reddi / Sosyal Medya Şablonu / Sunum Şablonu (PPT) / Antetli Kağıt / Fotoğraf İzin Formu / Bayraklar (Masa Bayrağı ve Kırlangıç Bayrağı) / </a:t>
            </a:r>
            <a:r>
              <a:rPr lang="tr-TR" sz="2000" dirty="0" err="1"/>
              <a:t>Roll-Up</a:t>
            </a:r>
            <a:r>
              <a:rPr lang="tr-TR" sz="2000" dirty="0"/>
              <a:t> </a:t>
            </a:r>
            <a:r>
              <a:rPr lang="tr-TR" sz="2000" dirty="0" err="1"/>
              <a:t>Stand</a:t>
            </a:r>
            <a:r>
              <a:rPr lang="tr-TR" sz="2000" dirty="0"/>
              <a:t> / Arka Plan / Örümcek </a:t>
            </a:r>
            <a:r>
              <a:rPr lang="tr-TR" sz="2000" dirty="0" err="1"/>
              <a:t>Stand</a:t>
            </a:r>
            <a:r>
              <a:rPr lang="tr-TR" sz="2000" dirty="0"/>
              <a:t> / Promosyon malzemeleri / Basılı görsel malzemeler</a:t>
            </a:r>
            <a:r>
              <a:rPr lang="en-GB" sz="2000" dirty="0"/>
              <a:t> /…</a:t>
            </a:r>
            <a:endParaRPr lang="tr-TR" sz="2000" dirty="0"/>
          </a:p>
          <a:p>
            <a:endParaRPr lang="tr-TR" sz="2000" dirty="0"/>
          </a:p>
        </p:txBody>
      </p:sp>
    </p:spTree>
    <p:extLst>
      <p:ext uri="{BB962C8B-B14F-4D97-AF65-F5344CB8AC3E}">
        <p14:creationId xmlns:p14="http://schemas.microsoft.com/office/powerpoint/2010/main" val="36771318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2754" y="1422395"/>
            <a:ext cx="10515600" cy="727970"/>
          </a:xfrm>
        </p:spPr>
        <p:txBody>
          <a:bodyPr>
            <a:normAutofit/>
          </a:bodyPr>
          <a:lstStyle/>
          <a:p>
            <a:pPr algn="ctr"/>
            <a:r>
              <a:rPr lang="en-GB" sz="4000" b="1" dirty="0">
                <a:solidFill>
                  <a:srgbClr val="FF0000"/>
                </a:solidFill>
              </a:rPr>
              <a:t> KAYNAŞTIRMA ETKİNLİĞİ</a:t>
            </a:r>
            <a:endParaRPr lang="tr-TR" sz="4000" b="1" dirty="0">
              <a:solidFill>
                <a:srgbClr val="FF0000"/>
              </a:solidFill>
            </a:endParaRPr>
          </a:p>
        </p:txBody>
      </p:sp>
      <p:sp>
        <p:nvSpPr>
          <p:cNvPr id="3" name="Content Placeholder 2"/>
          <p:cNvSpPr>
            <a:spLocks noGrp="1"/>
          </p:cNvSpPr>
          <p:nvPr>
            <p:ph idx="1"/>
          </p:nvPr>
        </p:nvSpPr>
        <p:spPr>
          <a:xfrm>
            <a:off x="1053292" y="2834291"/>
            <a:ext cx="10515600" cy="3795686"/>
          </a:xfrm>
        </p:spPr>
        <p:txBody>
          <a:bodyPr>
            <a:normAutofit/>
          </a:bodyPr>
          <a:lstStyle/>
          <a:p>
            <a:pPr marL="0" indent="0">
              <a:buNone/>
            </a:pPr>
            <a:r>
              <a:rPr lang="tr-TR" b="1" u="none" strike="noStrike" kern="0" spc="0" dirty="0">
                <a:ln>
                  <a:noFill/>
                </a:ln>
                <a:solidFill>
                  <a:srgbClr val="000000"/>
                </a:solidFill>
                <a:effectLst/>
                <a:ea typeface="Times New Roman" panose="02020603050405020304" pitchFamily="18" charset="0"/>
                <a:cs typeface="Arial Unicode MS"/>
              </a:rPr>
              <a:t>Doğruluk Oyunu (Game of </a:t>
            </a:r>
            <a:r>
              <a:rPr lang="tr-TR" b="1" u="none" strike="noStrike" kern="0" spc="0" dirty="0" err="1">
                <a:ln>
                  <a:noFill/>
                </a:ln>
                <a:solidFill>
                  <a:srgbClr val="000000"/>
                </a:solidFill>
                <a:effectLst/>
                <a:ea typeface="Times New Roman" panose="02020603050405020304" pitchFamily="18" charset="0"/>
                <a:cs typeface="Arial Unicode MS"/>
              </a:rPr>
              <a:t>Truth</a:t>
            </a:r>
            <a:r>
              <a:rPr lang="tr-TR" b="1" u="none" strike="noStrike" kern="0" spc="0" dirty="0">
                <a:ln>
                  <a:noFill/>
                </a:ln>
                <a:solidFill>
                  <a:srgbClr val="000000"/>
                </a:solidFill>
                <a:effectLst/>
                <a:ea typeface="Times New Roman" panose="02020603050405020304" pitchFamily="18" charset="0"/>
                <a:cs typeface="Arial Unicode MS"/>
              </a:rPr>
              <a:t>)</a:t>
            </a:r>
            <a:r>
              <a:rPr lang="tr-TR" u="none" strike="noStrike" kern="0" spc="0" dirty="0">
                <a:ln>
                  <a:noFill/>
                </a:ln>
                <a:solidFill>
                  <a:srgbClr val="000000"/>
                </a:solidFill>
                <a:effectLst/>
                <a:ea typeface="Times New Roman" panose="02020603050405020304" pitchFamily="18" charset="0"/>
                <a:cs typeface="Arial Unicode MS"/>
              </a:rPr>
              <a:t> </a:t>
            </a:r>
          </a:p>
          <a:p>
            <a:pPr marL="0" indent="0">
              <a:buNone/>
            </a:pPr>
            <a:r>
              <a:rPr lang="tr-TR" kern="0" dirty="0">
                <a:solidFill>
                  <a:srgbClr val="000000"/>
                </a:solidFill>
                <a:ea typeface="Arial Unicode MS"/>
                <a:cs typeface="Arial Unicode MS"/>
              </a:rPr>
              <a:t>O</a:t>
            </a:r>
            <a:r>
              <a:rPr lang="tr-TR" u="none" strike="noStrike" kern="0" spc="0" dirty="0">
                <a:ln>
                  <a:noFill/>
                </a:ln>
                <a:solidFill>
                  <a:srgbClr val="000000"/>
                </a:solidFill>
                <a:effectLst/>
                <a:ea typeface="Arial Unicode MS"/>
                <a:cs typeface="Arial Unicode MS"/>
              </a:rPr>
              <a:t>yunumuzda  gruplar oluşturulur. Dağıtılan küçük not kağıtlarına kendileri hakkında 2 doğru 1 yalan cümleden oluşan hikayeyi yazar ve sonra gruba anlatır. Grup hikayedeki yalan cümleyi bulmaya çalışır. Gruptaki herkesin sırayla hikayelerini gruba anlatmaları istenir. </a:t>
            </a:r>
            <a:br>
              <a:rPr lang="tr-TR" u="none" strike="noStrike" kern="0" spc="0" dirty="0">
                <a:ln>
                  <a:noFill/>
                </a:ln>
                <a:solidFill>
                  <a:srgbClr val="000000"/>
                </a:solidFill>
                <a:effectLst/>
                <a:ea typeface="Arial Unicode MS"/>
                <a:cs typeface="Arial Unicode MS"/>
              </a:rPr>
            </a:br>
            <a:endParaRPr lang="tr-TR" u="none" strike="noStrike" kern="0" spc="0" dirty="0">
              <a:ln>
                <a:noFill/>
              </a:ln>
              <a:solidFill>
                <a:srgbClr val="000000"/>
              </a:solidFill>
              <a:effectLst/>
              <a:ea typeface="Arial Unicode MS"/>
              <a:cs typeface="Arial Unicode MS"/>
            </a:endParaRPr>
          </a:p>
          <a:p>
            <a:pPr marL="0" lvl="0" indent="0">
              <a:buNone/>
            </a:pPr>
            <a:endParaRPr lang="en-GB" dirty="0">
              <a:latin typeface="Arial"/>
              <a:ea typeface="ＭＳ 明朝"/>
              <a:cs typeface="Times New Roman"/>
            </a:endParaRPr>
          </a:p>
        </p:txBody>
      </p:sp>
    </p:spTree>
    <p:extLst>
      <p:ext uri="{BB962C8B-B14F-4D97-AF65-F5344CB8AC3E}">
        <p14:creationId xmlns:p14="http://schemas.microsoft.com/office/powerpoint/2010/main" val="3511830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97655"/>
            <a:ext cx="10515600" cy="727970"/>
          </a:xfrm>
        </p:spPr>
        <p:txBody>
          <a:bodyPr>
            <a:normAutofit/>
          </a:bodyPr>
          <a:lstStyle/>
          <a:p>
            <a:pPr algn="ctr"/>
            <a:r>
              <a:rPr lang="tr-TR" sz="4000" b="1" dirty="0">
                <a:solidFill>
                  <a:srgbClr val="FF0000"/>
                </a:solidFill>
              </a:rPr>
              <a:t>Stratejik İletişim Planı grup çalışması</a:t>
            </a:r>
          </a:p>
        </p:txBody>
      </p:sp>
      <p:sp>
        <p:nvSpPr>
          <p:cNvPr id="3" name="Content Placeholder 2"/>
          <p:cNvSpPr>
            <a:spLocks noGrp="1"/>
          </p:cNvSpPr>
          <p:nvPr>
            <p:ph idx="1"/>
          </p:nvPr>
        </p:nvSpPr>
        <p:spPr>
          <a:xfrm>
            <a:off x="838200" y="1825625"/>
            <a:ext cx="10515600" cy="4104912"/>
          </a:xfrm>
        </p:spPr>
        <p:txBody>
          <a:bodyPr>
            <a:normAutofit/>
          </a:bodyPr>
          <a:lstStyle/>
          <a:p>
            <a:pPr marL="0" lvl="0" indent="0">
              <a:buNone/>
            </a:pPr>
            <a:r>
              <a:rPr lang="tr-TR" dirty="0">
                <a:latin typeface="Arial"/>
                <a:ea typeface="ＭＳ 明朝"/>
                <a:cs typeface="Times New Roman"/>
              </a:rPr>
              <a:t>Birinci gün yapılan;</a:t>
            </a:r>
          </a:p>
          <a:p>
            <a:pPr marL="0" lvl="0" indent="0">
              <a:buNone/>
            </a:pPr>
            <a:r>
              <a:rPr lang="tr-TR" sz="2000" dirty="0">
                <a:latin typeface="Arial"/>
                <a:ea typeface="ＭＳ 明朝"/>
                <a:cs typeface="Times New Roman"/>
              </a:rPr>
              <a:t>Stratejik İletişim Planı – 1. basamak – Hedefin belirlenmesi </a:t>
            </a:r>
          </a:p>
          <a:p>
            <a:pPr marL="0" lvl="0" indent="0">
              <a:buNone/>
            </a:pPr>
            <a:r>
              <a:rPr lang="tr-TR" sz="2000" dirty="0">
                <a:latin typeface="Arial"/>
                <a:ea typeface="ＭＳ 明朝"/>
                <a:cs typeface="Times New Roman"/>
              </a:rPr>
              <a:t>Stratejik İletişim Planı – 2. basamak – Hedef kitlenin belirlenmesi</a:t>
            </a:r>
          </a:p>
          <a:p>
            <a:pPr marL="0" lvl="0" indent="0">
              <a:buNone/>
            </a:pPr>
            <a:r>
              <a:rPr lang="tr-TR" sz="2000" dirty="0">
                <a:latin typeface="Arial"/>
                <a:ea typeface="ＭＳ 明朝"/>
                <a:cs typeface="Times New Roman"/>
              </a:rPr>
              <a:t>Stratejik İletişim Planı – 3. basamak – Mesajların oluşturulması</a:t>
            </a:r>
          </a:p>
          <a:p>
            <a:pPr marL="0" lvl="0" indent="0">
              <a:buNone/>
            </a:pPr>
            <a:endParaRPr lang="tr-TR" sz="2000" dirty="0">
              <a:latin typeface="Arial"/>
              <a:ea typeface="ＭＳ 明朝"/>
              <a:cs typeface="Times New Roman"/>
            </a:endParaRPr>
          </a:p>
          <a:p>
            <a:pPr marL="0" lvl="0" indent="0">
              <a:buNone/>
            </a:pPr>
            <a:r>
              <a:rPr lang="tr-TR" sz="2000" dirty="0">
                <a:latin typeface="Arial"/>
                <a:ea typeface="ＭＳ 明朝"/>
                <a:cs typeface="Times New Roman"/>
              </a:rPr>
              <a:t>Grup çalışmalarının, ikinci gün edinilen bilgiler doğrultusunda gözden geçirilmesi ve </a:t>
            </a:r>
          </a:p>
          <a:p>
            <a:pPr marL="0" lvl="0" indent="0">
              <a:buNone/>
            </a:pPr>
            <a:r>
              <a:rPr lang="tr-TR" sz="2000" dirty="0">
                <a:latin typeface="Arial"/>
                <a:ea typeface="ＭＳ 明朝"/>
                <a:cs typeface="Times New Roman"/>
              </a:rPr>
              <a:t>Amaç / Hedef / Hedef Kitle (</a:t>
            </a:r>
            <a:r>
              <a:rPr lang="tr-TR" sz="2000" dirty="0" err="1">
                <a:latin typeface="Arial"/>
                <a:ea typeface="ＭＳ 明朝"/>
                <a:cs typeface="Times New Roman"/>
              </a:rPr>
              <a:t>ler</a:t>
            </a:r>
            <a:r>
              <a:rPr lang="tr-TR" sz="2000" dirty="0">
                <a:latin typeface="Arial"/>
                <a:ea typeface="ＭＳ 明朝"/>
                <a:cs typeface="Times New Roman"/>
              </a:rPr>
              <a:t>) / Mesaj</a:t>
            </a:r>
            <a:r>
              <a:rPr lang="en-GB" sz="2000">
                <a:latin typeface="Arial"/>
                <a:ea typeface="ＭＳ 明朝"/>
                <a:cs typeface="Times New Roman"/>
              </a:rPr>
              <a:t> </a:t>
            </a:r>
            <a:r>
              <a:rPr lang="tr-TR" sz="2000">
                <a:latin typeface="Arial"/>
                <a:ea typeface="ＭＳ 明朝"/>
                <a:cs typeface="Times New Roman"/>
              </a:rPr>
              <a:t>(</a:t>
            </a:r>
            <a:r>
              <a:rPr lang="tr-TR" sz="2000" dirty="0" err="1">
                <a:latin typeface="Arial"/>
                <a:ea typeface="ＭＳ 明朝"/>
                <a:cs typeface="Times New Roman"/>
              </a:rPr>
              <a:t>lar</a:t>
            </a:r>
            <a:r>
              <a:rPr lang="tr-TR" sz="2000" dirty="0">
                <a:latin typeface="Arial"/>
                <a:ea typeface="ＭＳ 明朝"/>
                <a:cs typeface="Times New Roman"/>
              </a:rPr>
              <a:t>) / Taktikler (Araçlar) / Bütçe (yaklaşık) /</a:t>
            </a:r>
          </a:p>
          <a:p>
            <a:pPr marL="0" lvl="0" indent="0">
              <a:buNone/>
            </a:pPr>
            <a:r>
              <a:rPr lang="tr-TR" sz="2000" dirty="0">
                <a:latin typeface="Arial"/>
                <a:ea typeface="ＭＳ 明朝"/>
                <a:cs typeface="Times New Roman"/>
              </a:rPr>
              <a:t>Değerlendirme / İnsan Kaynakları başlıklarının dahil edilerek</a:t>
            </a:r>
            <a:r>
              <a:rPr lang="en-GB" sz="2000" dirty="0">
                <a:latin typeface="Arial"/>
                <a:ea typeface="ＭＳ 明朝"/>
                <a:cs typeface="Times New Roman"/>
              </a:rPr>
              <a:t>,</a:t>
            </a:r>
            <a:r>
              <a:rPr lang="tr-TR" sz="2000" dirty="0">
                <a:latin typeface="Arial"/>
                <a:ea typeface="ＭＳ 明朝"/>
                <a:cs typeface="Times New Roman"/>
              </a:rPr>
              <a:t> sunum formatında hazırlanarak ilgili grubun Sözcüsü tarafından diğer gruplara sunumu.</a:t>
            </a:r>
            <a:endParaRPr lang="tr-TR" sz="2000" dirty="0"/>
          </a:p>
        </p:txBody>
      </p:sp>
    </p:spTree>
    <p:extLst>
      <p:ext uri="{BB962C8B-B14F-4D97-AF65-F5344CB8AC3E}">
        <p14:creationId xmlns:p14="http://schemas.microsoft.com/office/powerpoint/2010/main" val="166270075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7F31D-607B-8009-2B82-91C1ED5E0316}"/>
              </a:ext>
            </a:extLst>
          </p:cNvPr>
          <p:cNvSpPr>
            <a:spLocks noGrp="1"/>
          </p:cNvSpPr>
          <p:nvPr>
            <p:ph type="ctrTitle"/>
          </p:nvPr>
        </p:nvSpPr>
        <p:spPr>
          <a:xfrm>
            <a:off x="1480457" y="1844675"/>
            <a:ext cx="9231086" cy="1584325"/>
          </a:xfrm>
        </p:spPr>
        <p:txBody>
          <a:bodyPr>
            <a:normAutofit/>
          </a:bodyPr>
          <a:lstStyle/>
          <a:p>
            <a:r>
              <a:rPr lang="en-GB" sz="4000" b="1" dirty="0" err="1">
                <a:effectLst/>
                <a:latin typeface="Myriad Pro" panose="020B0503030403020204" pitchFamily="34" charset="0"/>
                <a:ea typeface="MS Mincho" panose="02020609040205080304" pitchFamily="49" charset="-128"/>
                <a:cs typeface="Calibri" panose="020F0502020204030204" pitchFamily="34" charset="0"/>
              </a:rPr>
              <a:t>Göstermiş</a:t>
            </a:r>
            <a:r>
              <a:rPr lang="en-GB" sz="4000" b="1" dirty="0">
                <a:effectLst/>
                <a:latin typeface="Myriad Pro" panose="020B0503030403020204" pitchFamily="34" charset="0"/>
                <a:ea typeface="MS Mincho" panose="02020609040205080304" pitchFamily="49" charset="-128"/>
                <a:cs typeface="Calibri" panose="020F0502020204030204" pitchFamily="34" charset="0"/>
              </a:rPr>
              <a:t> </a:t>
            </a:r>
            <a:r>
              <a:rPr lang="en-GB" sz="4000" b="1" dirty="0" err="1">
                <a:effectLst/>
                <a:latin typeface="Myriad Pro" panose="020B0503030403020204" pitchFamily="34" charset="0"/>
                <a:ea typeface="MS Mincho" panose="02020609040205080304" pitchFamily="49" charset="-128"/>
                <a:cs typeface="Calibri" panose="020F0502020204030204" pitchFamily="34" charset="0"/>
              </a:rPr>
              <a:t>Olduğunuz</a:t>
            </a:r>
            <a:r>
              <a:rPr lang="en-GB" sz="4000" b="1" dirty="0">
                <a:effectLst/>
                <a:latin typeface="Myriad Pro" panose="020B0503030403020204" pitchFamily="34" charset="0"/>
                <a:ea typeface="MS Mincho" panose="02020609040205080304" pitchFamily="49" charset="-128"/>
                <a:cs typeface="Calibri" panose="020F0502020204030204" pitchFamily="34" charset="0"/>
              </a:rPr>
              <a:t> </a:t>
            </a:r>
            <a:r>
              <a:rPr lang="en-GB" sz="4000" b="1" dirty="0" err="1">
                <a:effectLst/>
                <a:latin typeface="Myriad Pro" panose="020B0503030403020204" pitchFamily="34" charset="0"/>
                <a:ea typeface="MS Mincho" panose="02020609040205080304" pitchFamily="49" charset="-128"/>
                <a:cs typeface="Calibri" panose="020F0502020204030204" pitchFamily="34" charset="0"/>
              </a:rPr>
              <a:t>İlgi</a:t>
            </a:r>
            <a:r>
              <a:rPr lang="en-GB" sz="4000" b="1" dirty="0">
                <a:effectLst/>
                <a:latin typeface="Myriad Pro" panose="020B0503030403020204" pitchFamily="34" charset="0"/>
                <a:ea typeface="MS Mincho" panose="02020609040205080304" pitchFamily="49" charset="-128"/>
                <a:cs typeface="Calibri" panose="020F0502020204030204" pitchFamily="34" charset="0"/>
              </a:rPr>
              <a:t> </a:t>
            </a:r>
            <a:r>
              <a:rPr lang="tr-TR" sz="4000" b="1" dirty="0">
                <a:latin typeface="Myriad Pro" panose="020B0503030403020204" pitchFamily="34" charset="0"/>
                <a:ea typeface="MS Mincho" panose="02020609040205080304" pitchFamily="49" charset="-128"/>
                <a:cs typeface="Calibri" panose="020F0502020204030204" pitchFamily="34" charset="0"/>
              </a:rPr>
              <a:t>i</a:t>
            </a:r>
            <a:r>
              <a:rPr lang="en-GB" sz="4000" b="1" dirty="0" err="1">
                <a:effectLst/>
                <a:latin typeface="Myriad Pro" panose="020B0503030403020204" pitchFamily="34" charset="0"/>
                <a:ea typeface="MS Mincho" panose="02020609040205080304" pitchFamily="49" charset="-128"/>
                <a:cs typeface="Calibri" panose="020F0502020204030204" pitchFamily="34" charset="0"/>
              </a:rPr>
              <a:t>çin</a:t>
            </a:r>
            <a:r>
              <a:rPr lang="en-GB" sz="4000" b="1" dirty="0">
                <a:effectLst/>
                <a:latin typeface="Myriad Pro" panose="020B0503030403020204" pitchFamily="34" charset="0"/>
                <a:ea typeface="MS Mincho" panose="02020609040205080304" pitchFamily="49" charset="-128"/>
                <a:cs typeface="Calibri" panose="020F0502020204030204" pitchFamily="34" charset="0"/>
              </a:rPr>
              <a:t> </a:t>
            </a:r>
            <a:r>
              <a:rPr lang="en-GB" sz="4000" b="1" dirty="0" err="1">
                <a:effectLst/>
                <a:latin typeface="Myriad Pro" panose="020B0503030403020204" pitchFamily="34" charset="0"/>
                <a:ea typeface="MS Mincho" panose="02020609040205080304" pitchFamily="49" charset="-128"/>
                <a:cs typeface="Calibri" panose="020F0502020204030204" pitchFamily="34" charset="0"/>
              </a:rPr>
              <a:t>Teşekkür</a:t>
            </a:r>
            <a:r>
              <a:rPr lang="en-GB" sz="4000" b="1" dirty="0">
                <a:effectLst/>
                <a:latin typeface="Myriad Pro" panose="020B0503030403020204" pitchFamily="34" charset="0"/>
                <a:ea typeface="MS Mincho" panose="02020609040205080304" pitchFamily="49" charset="-128"/>
                <a:cs typeface="Calibri" panose="020F0502020204030204" pitchFamily="34" charset="0"/>
              </a:rPr>
              <a:t> </a:t>
            </a:r>
            <a:r>
              <a:rPr lang="en-GB" sz="4000" b="1" dirty="0" err="1">
                <a:effectLst/>
                <a:latin typeface="Myriad Pro" panose="020B0503030403020204" pitchFamily="34" charset="0"/>
                <a:ea typeface="MS Mincho" panose="02020609040205080304" pitchFamily="49" charset="-128"/>
                <a:cs typeface="Calibri" panose="020F0502020204030204" pitchFamily="34" charset="0"/>
              </a:rPr>
              <a:t>Ederiz</a:t>
            </a:r>
            <a:r>
              <a:rPr lang="en-GB" sz="4000" b="1" dirty="0">
                <a:effectLst/>
                <a:latin typeface="Myriad Pro" panose="020B0503030403020204" pitchFamily="34" charset="0"/>
                <a:ea typeface="MS Mincho" panose="02020609040205080304" pitchFamily="49" charset="-128"/>
                <a:cs typeface="Calibri" panose="020F0502020204030204" pitchFamily="34" charset="0"/>
              </a:rPr>
              <a:t>!</a:t>
            </a:r>
            <a:endParaRPr lang="en-TR" sz="4000" b="1" dirty="0">
              <a:latin typeface="Myriad Pro" panose="020B0503030403020204" pitchFamily="34" charset="0"/>
            </a:endParaRPr>
          </a:p>
        </p:txBody>
      </p:sp>
      <p:sp>
        <p:nvSpPr>
          <p:cNvPr id="3" name="TextBox 2">
            <a:extLst>
              <a:ext uri="{FF2B5EF4-FFF2-40B4-BE49-F238E27FC236}">
                <a16:creationId xmlns:a16="http://schemas.microsoft.com/office/drawing/2014/main" id="{F3BCB98E-3901-4F5E-6A8E-549971775312}"/>
              </a:ext>
            </a:extLst>
          </p:cNvPr>
          <p:cNvSpPr txBox="1"/>
          <p:nvPr/>
        </p:nvSpPr>
        <p:spPr>
          <a:xfrm>
            <a:off x="636104" y="4878774"/>
            <a:ext cx="10919792" cy="1077218"/>
          </a:xfrm>
          <a:prstGeom prst="rect">
            <a:avLst/>
          </a:prstGeom>
          <a:noFill/>
        </p:spPr>
        <p:txBody>
          <a:bodyPr wrap="square" rtlCol="0">
            <a:spAutoFit/>
          </a:bodyPr>
          <a:lstStyle/>
          <a:p>
            <a:pPr algn="ctr"/>
            <a:r>
              <a:rPr lang="tr-TR" sz="1600" b="1" dirty="0"/>
              <a:t>Bu sunum Avrupa Birliği ve Türkiye Cumhuriyeti’nin mali desteği ile hazırlanmıştır. </a:t>
            </a:r>
          </a:p>
          <a:p>
            <a:pPr algn="ctr"/>
            <a:r>
              <a:rPr lang="tr-TR" sz="1600" b="1" dirty="0"/>
              <a:t>Bu doküman içeriğinden tamamıyla DAI Global Belçika sorumludur ve hiçbir şekilde Avrupa Birliği, Türkiye Cumhuriyeti, T.C. Ankara Büyükşehir Belediyesi - EGO Genel Müdürlüğü veya Ulaştırma ve Altyapı Bakanlığı’nın görüşlerini yansıttığı şeklinde yorumlanamaz.</a:t>
            </a:r>
            <a:endParaRPr lang="en-GB" sz="1600" b="1" dirty="0"/>
          </a:p>
        </p:txBody>
      </p:sp>
    </p:spTree>
    <p:extLst>
      <p:ext uri="{BB962C8B-B14F-4D97-AF65-F5344CB8AC3E}">
        <p14:creationId xmlns:p14="http://schemas.microsoft.com/office/powerpoint/2010/main" val="2362506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4014" y="885734"/>
            <a:ext cx="3858087" cy="801024"/>
          </a:xfrm>
        </p:spPr>
        <p:txBody>
          <a:bodyPr>
            <a:normAutofit/>
          </a:bodyPr>
          <a:lstStyle/>
          <a:p>
            <a:r>
              <a:rPr lang="tr-TR" sz="4000" b="1" dirty="0"/>
              <a:t>Dünün kısa özeti:</a:t>
            </a:r>
          </a:p>
        </p:txBody>
      </p:sp>
      <p:sp>
        <p:nvSpPr>
          <p:cNvPr id="3" name="Content Placeholder 2"/>
          <p:cNvSpPr>
            <a:spLocks noGrp="1"/>
          </p:cNvSpPr>
          <p:nvPr>
            <p:ph idx="1"/>
          </p:nvPr>
        </p:nvSpPr>
        <p:spPr>
          <a:xfrm>
            <a:off x="838200" y="1686758"/>
            <a:ext cx="10515600" cy="4285508"/>
          </a:xfrm>
        </p:spPr>
        <p:txBody>
          <a:bodyPr>
            <a:normAutofit fontScale="77500" lnSpcReduction="20000"/>
          </a:bodyPr>
          <a:lstStyle/>
          <a:p>
            <a:r>
              <a:rPr lang="tr-TR" dirty="0"/>
              <a:t>İletişim modellerini inceldik. </a:t>
            </a:r>
          </a:p>
          <a:p>
            <a:pPr marL="114300" indent="0">
              <a:buNone/>
            </a:pPr>
            <a:endParaRPr lang="tr-TR" dirty="0"/>
          </a:p>
          <a:p>
            <a:r>
              <a:rPr lang="tr-TR" dirty="0"/>
              <a:t>İletişim türlerinin üzerinden geçtik. </a:t>
            </a:r>
          </a:p>
          <a:p>
            <a:endParaRPr lang="tr-TR" dirty="0"/>
          </a:p>
          <a:p>
            <a:r>
              <a:rPr lang="tr-TR" dirty="0"/>
              <a:t>İletişim şekillerini inceledik.</a:t>
            </a:r>
          </a:p>
          <a:p>
            <a:endParaRPr lang="tr-TR" dirty="0"/>
          </a:p>
          <a:p>
            <a:r>
              <a:rPr lang="tr-TR" dirty="0"/>
              <a:t>Davranışsal kodlamayı, gürültü, iletişim sırasındaki şartların önemini üzerinde durduk.</a:t>
            </a:r>
          </a:p>
          <a:p>
            <a:endParaRPr lang="tr-TR" dirty="0"/>
          </a:p>
          <a:p>
            <a:r>
              <a:rPr lang="tr-TR" dirty="0"/>
              <a:t>İletişimin tanımını yaptık. </a:t>
            </a:r>
          </a:p>
          <a:p>
            <a:endParaRPr lang="tr-TR" dirty="0"/>
          </a:p>
          <a:p>
            <a:r>
              <a:rPr lang="tr-TR" dirty="0"/>
              <a:t>IPA II veya IPA III Programını hakkında kısa bilgilendirme yapıldı. </a:t>
            </a:r>
          </a:p>
          <a:p>
            <a:endParaRPr lang="en-GB" dirty="0"/>
          </a:p>
          <a:p>
            <a:endParaRPr lang="en-GB" dirty="0"/>
          </a:p>
          <a:p>
            <a:endParaRPr lang="tr-TR" dirty="0"/>
          </a:p>
          <a:p>
            <a:endParaRPr lang="tr-TR" dirty="0"/>
          </a:p>
          <a:p>
            <a:pPr marL="0" indent="0">
              <a:buNone/>
            </a:pPr>
            <a:endParaRPr lang="tr-TR" dirty="0"/>
          </a:p>
          <a:p>
            <a:endParaRPr lang="tr-TR" dirty="0"/>
          </a:p>
          <a:p>
            <a:endParaRPr lang="tr-TR" dirty="0"/>
          </a:p>
        </p:txBody>
      </p:sp>
    </p:spTree>
    <p:extLst>
      <p:ext uri="{BB962C8B-B14F-4D97-AF65-F5344CB8AC3E}">
        <p14:creationId xmlns:p14="http://schemas.microsoft.com/office/powerpoint/2010/main" val="28242635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72105"/>
            <a:ext cx="3769311" cy="969064"/>
          </a:xfrm>
        </p:spPr>
        <p:txBody>
          <a:bodyPr>
            <a:normAutofit/>
          </a:bodyPr>
          <a:lstStyle/>
          <a:p>
            <a:r>
              <a:rPr lang="tr-TR" sz="4000" b="1" dirty="0"/>
              <a:t>Dünün kısa özeti:</a:t>
            </a:r>
          </a:p>
        </p:txBody>
      </p:sp>
      <p:sp>
        <p:nvSpPr>
          <p:cNvPr id="3" name="Content Placeholder 2"/>
          <p:cNvSpPr>
            <a:spLocks noGrp="1"/>
          </p:cNvSpPr>
          <p:nvPr>
            <p:ph idx="1"/>
          </p:nvPr>
        </p:nvSpPr>
        <p:spPr>
          <a:xfrm>
            <a:off x="838200" y="1702191"/>
            <a:ext cx="10515600" cy="4245848"/>
          </a:xfrm>
        </p:spPr>
        <p:txBody>
          <a:bodyPr>
            <a:normAutofit fontScale="77500" lnSpcReduction="20000"/>
          </a:bodyPr>
          <a:lstStyle/>
          <a:p>
            <a:r>
              <a:rPr lang="tr-TR" dirty="0"/>
              <a:t>Strateji ve iletişim stratejisinden yola çıktık, hedefi belirleme çalışması yaptık.</a:t>
            </a:r>
          </a:p>
          <a:p>
            <a:endParaRPr lang="tr-TR" dirty="0"/>
          </a:p>
          <a:p>
            <a:r>
              <a:rPr lang="tr-TR" dirty="0"/>
              <a:t>Hedef kitlenin belirlenmesi ve profilinin çıkarılması üzerinde çalışma yaptık.</a:t>
            </a:r>
          </a:p>
          <a:p>
            <a:endParaRPr lang="tr-TR" dirty="0"/>
          </a:p>
          <a:p>
            <a:r>
              <a:rPr lang="tr-TR" dirty="0"/>
              <a:t>Paydaş analizinin ne olduğunun altını çizdik. Etki/Önem matrisi inceledik.</a:t>
            </a:r>
            <a:br>
              <a:rPr lang="tr-TR" dirty="0"/>
            </a:br>
            <a:endParaRPr lang="tr-TR" dirty="0"/>
          </a:p>
          <a:p>
            <a:r>
              <a:rPr lang="tr-TR" dirty="0"/>
              <a:t>İç iletişimi tanımlayarak </a:t>
            </a:r>
            <a:r>
              <a:rPr lang="en-GB" dirty="0"/>
              <a:t>i</a:t>
            </a:r>
            <a:r>
              <a:rPr lang="tr-TR" dirty="0"/>
              <a:t>ç iletişim çeşitleri/yöntemlerini</a:t>
            </a:r>
            <a:r>
              <a:rPr lang="en-GB" dirty="0"/>
              <a:t>, </a:t>
            </a:r>
            <a:r>
              <a:rPr lang="tr-TR" dirty="0"/>
              <a:t>iletişim yönlerini ve kullanılan iletişim araçlarını inceledik. İçeriden-Dışarıya İletişim konusu üzerinde durduk.</a:t>
            </a:r>
            <a:br>
              <a:rPr lang="tr-TR" dirty="0"/>
            </a:br>
            <a:endParaRPr lang="tr-TR" dirty="0"/>
          </a:p>
          <a:p>
            <a:r>
              <a:rPr lang="tr-TR" dirty="0"/>
              <a:t> Kurum ve Medya İlişkilerinden yola çıktık, Medya Eylem Planı oluşturulması üzerinde durduk.</a:t>
            </a:r>
          </a:p>
          <a:p>
            <a:pPr marL="0" indent="0">
              <a:buNone/>
            </a:pPr>
            <a:endParaRPr lang="tr-TR" dirty="0"/>
          </a:p>
          <a:p>
            <a:r>
              <a:rPr lang="tr-TR" dirty="0"/>
              <a:t>Mesaj oluşturmak için gerekenleri sıraladık ve bu konuda bir çalışma yaptık</a:t>
            </a:r>
          </a:p>
        </p:txBody>
      </p:sp>
    </p:spTree>
    <p:extLst>
      <p:ext uri="{BB962C8B-B14F-4D97-AF65-F5344CB8AC3E}">
        <p14:creationId xmlns:p14="http://schemas.microsoft.com/office/powerpoint/2010/main" val="4972571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08383"/>
            <a:ext cx="10515600" cy="1325563"/>
          </a:xfrm>
        </p:spPr>
        <p:txBody>
          <a:bodyPr>
            <a:normAutofit/>
          </a:bodyPr>
          <a:lstStyle/>
          <a:p>
            <a:r>
              <a:rPr lang="tr-TR" sz="4000" dirty="0"/>
              <a:t>Strateji ne demek?</a:t>
            </a:r>
          </a:p>
        </p:txBody>
      </p:sp>
      <p:pic>
        <p:nvPicPr>
          <p:cNvPr id="4" name="Content Placeholder 3" descr="AA039230.png"/>
          <p:cNvPicPr>
            <a:picLocks noGrp="1" noChangeAspect="1"/>
          </p:cNvPicPr>
          <p:nvPr>
            <p:ph idx="1"/>
          </p:nvPr>
        </p:nvPicPr>
        <p:blipFill>
          <a:blip r:embed="rId3">
            <a:extLst>
              <a:ext uri="{28A0092B-C50C-407E-A947-70E740481C1C}">
                <a14:useLocalDpi xmlns:a14="http://schemas.microsoft.com/office/drawing/2010/main" val="0"/>
              </a:ext>
            </a:extLst>
          </a:blip>
          <a:srcRect l="-24551" r="-24551"/>
          <a:stretch>
            <a:fillRect/>
          </a:stretch>
        </p:blipFill>
        <p:spPr>
          <a:xfrm>
            <a:off x="2053489" y="2926785"/>
            <a:ext cx="1153463" cy="726682"/>
          </a:xfrm>
        </p:spPr>
      </p:pic>
      <p:pic>
        <p:nvPicPr>
          <p:cNvPr id="5" name="Picture 4" descr="BES_089.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0970" y="2419391"/>
            <a:ext cx="777441" cy="537030"/>
          </a:xfrm>
          <a:prstGeom prst="rect">
            <a:avLst/>
          </a:prstGeom>
        </p:spPr>
      </p:pic>
      <p:sp>
        <p:nvSpPr>
          <p:cNvPr id="8" name="Rectangle 7"/>
          <p:cNvSpPr/>
          <p:nvPr/>
        </p:nvSpPr>
        <p:spPr>
          <a:xfrm>
            <a:off x="3561902" y="2218882"/>
            <a:ext cx="6271131" cy="1323439"/>
          </a:xfrm>
          <a:prstGeom prst="rect">
            <a:avLst/>
          </a:prstGeom>
        </p:spPr>
        <p:txBody>
          <a:bodyPr wrap="square">
            <a:spAutoFit/>
          </a:bodyPr>
          <a:lstStyle/>
          <a:p>
            <a:pPr algn="just"/>
            <a:r>
              <a:rPr lang="tr-TR" sz="2000" b="1" dirty="0"/>
              <a:t>Belirli bir zaman diliminde, mevcut kaynakları iyi kullanarak, önceden belirlenen bir değişiklik ya da hedefe ulaşmak için, farklı yöntemleri, teknikleri ve araçları bir araya getiren sistematik, iyi planlanmış eylemler dizisidir. </a:t>
            </a:r>
          </a:p>
        </p:txBody>
      </p:sp>
      <p:sp>
        <p:nvSpPr>
          <p:cNvPr id="9" name="Title 1"/>
          <p:cNvSpPr txBox="1">
            <a:spLocks/>
          </p:cNvSpPr>
          <p:nvPr/>
        </p:nvSpPr>
        <p:spPr>
          <a:xfrm>
            <a:off x="1524001" y="3523086"/>
            <a:ext cx="6826247" cy="726682"/>
          </a:xfrm>
          <a:prstGeom prst="rect">
            <a:avLst/>
          </a:prstGeom>
        </p:spPr>
        <p:txBody>
          <a:bodyPr vert="horz" lIns="91440" tIns="45720" rIns="91440" bIns="45720" rtlCol="0" anchor="b">
            <a:norm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endParaRPr lang="en-GB" dirty="0"/>
          </a:p>
        </p:txBody>
      </p:sp>
      <p:sp>
        <p:nvSpPr>
          <p:cNvPr id="10" name="TextBox 9"/>
          <p:cNvSpPr txBox="1"/>
          <p:nvPr/>
        </p:nvSpPr>
        <p:spPr>
          <a:xfrm>
            <a:off x="1524001" y="3702398"/>
            <a:ext cx="6132808" cy="707886"/>
          </a:xfrm>
          <a:prstGeom prst="rect">
            <a:avLst/>
          </a:prstGeom>
          <a:noFill/>
        </p:spPr>
        <p:txBody>
          <a:bodyPr wrap="none" rtlCol="0">
            <a:spAutoFit/>
          </a:bodyPr>
          <a:lstStyle/>
          <a:p>
            <a:r>
              <a:rPr lang="tr-TR" sz="4000" dirty="0">
                <a:solidFill>
                  <a:srgbClr val="FF0000"/>
                </a:solidFill>
              </a:rPr>
              <a:t>İletişim stratejisi ne demek ?</a:t>
            </a:r>
          </a:p>
        </p:txBody>
      </p:sp>
      <p:sp>
        <p:nvSpPr>
          <p:cNvPr id="11" name="Rectangle 10"/>
          <p:cNvSpPr/>
          <p:nvPr/>
        </p:nvSpPr>
        <p:spPr>
          <a:xfrm>
            <a:off x="1449498" y="4569922"/>
            <a:ext cx="8383535" cy="1200329"/>
          </a:xfrm>
          <a:prstGeom prst="rect">
            <a:avLst/>
          </a:prstGeom>
        </p:spPr>
        <p:txBody>
          <a:bodyPr wrap="square">
            <a:spAutoFit/>
          </a:bodyPr>
          <a:lstStyle/>
          <a:p>
            <a:pPr algn="just"/>
            <a:r>
              <a:rPr lang="tr-TR" b="1" dirty="0"/>
              <a:t>Belirlenen hedeflere ulaşabilmek veya problemleri çözebilmek için tüm aktivitelerin ve eylemlerin çok detaylı olarak belli bir zaman aralığı içine yerleştirilmesi, bu </a:t>
            </a:r>
            <a:r>
              <a:rPr lang="tr-TR" b="1" dirty="0" err="1"/>
              <a:t>master</a:t>
            </a:r>
            <a:r>
              <a:rPr lang="tr-TR" b="1" dirty="0"/>
              <a:t> plan çerçevesinde, kullanılacak kaynak, alınacak destek noktalarının öngörüldüğü, iletişim yöntem, teknik ve yaklaşımların kullanıldığı çok iyi planlanmış eylemler dizisidir.</a:t>
            </a:r>
          </a:p>
        </p:txBody>
      </p:sp>
      <p:pic>
        <p:nvPicPr>
          <p:cNvPr id="13" name="Picture 12" descr="stk19951boj.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343533">
            <a:off x="2498281" y="2989894"/>
            <a:ext cx="343679" cy="470628"/>
          </a:xfrm>
          <a:prstGeom prst="rect">
            <a:avLst/>
          </a:prstGeom>
        </p:spPr>
      </p:pic>
    </p:spTree>
    <p:extLst>
      <p:ext uri="{BB962C8B-B14F-4D97-AF65-F5344CB8AC3E}">
        <p14:creationId xmlns:p14="http://schemas.microsoft.com/office/powerpoint/2010/main" val="27467963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88158" y="1214329"/>
            <a:ext cx="8302625" cy="3970318"/>
          </a:xfrm>
          <a:prstGeom prst="rect">
            <a:avLst/>
          </a:prstGeom>
          <a:noFill/>
        </p:spPr>
        <p:txBody>
          <a:bodyPr wrap="square" rtlCol="0">
            <a:spAutoFit/>
          </a:bodyPr>
          <a:lstStyle/>
          <a:p>
            <a:r>
              <a:rPr lang="tr-TR" sz="2800" b="1" dirty="0"/>
              <a:t>Strateji...</a:t>
            </a:r>
          </a:p>
          <a:p>
            <a:endParaRPr lang="tr-TR" sz="2800" b="1" dirty="0"/>
          </a:p>
          <a:p>
            <a:r>
              <a:rPr lang="tr-TR" sz="2800" b="1" dirty="0"/>
              <a:t>	hedefe ulaşmak için iyi koordine edilmiş yaklaşım...</a:t>
            </a:r>
          </a:p>
          <a:p>
            <a:endParaRPr lang="tr-TR" sz="2800" b="1" dirty="0"/>
          </a:p>
          <a:p>
            <a:r>
              <a:rPr lang="tr-TR" sz="2800" b="1" dirty="0">
                <a:solidFill>
                  <a:srgbClr val="FF0000"/>
                </a:solidFill>
              </a:rPr>
              <a:t>Stratejik İletişim Planı</a:t>
            </a:r>
            <a:r>
              <a:rPr lang="en-GB" sz="2800" b="1" dirty="0">
                <a:solidFill>
                  <a:srgbClr val="FF0000"/>
                </a:solidFill>
              </a:rPr>
              <a:t> (SİP)</a:t>
            </a:r>
            <a:r>
              <a:rPr lang="tr-TR" sz="2800" b="1" dirty="0">
                <a:solidFill>
                  <a:srgbClr val="FF0000"/>
                </a:solidFill>
              </a:rPr>
              <a:t>...</a:t>
            </a:r>
          </a:p>
          <a:p>
            <a:endParaRPr lang="tr-TR" sz="2800" b="1" dirty="0"/>
          </a:p>
          <a:p>
            <a:r>
              <a:rPr lang="tr-TR" sz="2800" b="1" dirty="0"/>
              <a:t>	kurumun ne elde etmek istediği ve bunu nasıl başaracağının</a:t>
            </a:r>
            <a:r>
              <a:rPr lang="en-GB" sz="2800" b="1" dirty="0"/>
              <a:t> </a:t>
            </a:r>
            <a:r>
              <a:rPr lang="tr-TR" sz="2800" b="1" dirty="0"/>
              <a:t>belirlenmesi, detaylı planlanmasıdır.</a:t>
            </a:r>
          </a:p>
        </p:txBody>
      </p:sp>
    </p:spTree>
    <p:extLst>
      <p:ext uri="{BB962C8B-B14F-4D97-AF65-F5344CB8AC3E}">
        <p14:creationId xmlns:p14="http://schemas.microsoft.com/office/powerpoint/2010/main" val="17912031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42874"/>
            <a:ext cx="10515600" cy="694677"/>
          </a:xfrm>
        </p:spPr>
        <p:txBody>
          <a:bodyPr>
            <a:normAutofit fontScale="90000"/>
          </a:bodyPr>
          <a:lstStyle/>
          <a:p>
            <a:pPr algn="ctr"/>
            <a:r>
              <a:rPr lang="tr-TR" b="1" dirty="0"/>
              <a:t>İLETİŞİM STRATEJİSİ</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68143875"/>
              </p:ext>
            </p:extLst>
          </p:nvPr>
        </p:nvGraphicFramePr>
        <p:xfrm>
          <a:off x="1972323" y="1937551"/>
          <a:ext cx="7620000" cy="39749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542002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65889"/>
            <a:ext cx="10515600" cy="1213328"/>
          </a:xfrm>
        </p:spPr>
        <p:txBody>
          <a:bodyPr>
            <a:normAutofit/>
          </a:bodyPr>
          <a:lstStyle/>
          <a:p>
            <a:r>
              <a:rPr lang="tr-TR" sz="4000" b="1" dirty="0"/>
              <a:t>Stratejik İletim Planı (SİP)</a:t>
            </a:r>
          </a:p>
        </p:txBody>
      </p:sp>
      <p:sp>
        <p:nvSpPr>
          <p:cNvPr id="3" name="Content Placeholder 2"/>
          <p:cNvSpPr>
            <a:spLocks noGrp="1"/>
          </p:cNvSpPr>
          <p:nvPr>
            <p:ph idx="1"/>
          </p:nvPr>
        </p:nvSpPr>
        <p:spPr>
          <a:xfrm>
            <a:off x="838200" y="2491451"/>
            <a:ext cx="10515600" cy="3376689"/>
          </a:xfrm>
        </p:spPr>
        <p:txBody>
          <a:bodyPr>
            <a:normAutofit fontScale="92500" lnSpcReduction="10000"/>
          </a:bodyPr>
          <a:lstStyle/>
          <a:p>
            <a:pPr marL="114300" indent="0">
              <a:buNone/>
            </a:pPr>
            <a:r>
              <a:rPr lang="tr-TR" b="1" u="sng" dirty="0"/>
              <a:t>Amaç belirlenir: </a:t>
            </a:r>
            <a:r>
              <a:rPr lang="tr-TR" dirty="0"/>
              <a:t>Problemin çözümü veya fırsatlardan nasıl yararlanılacağı</a:t>
            </a:r>
            <a:r>
              <a:rPr lang="en-GB" dirty="0"/>
              <a:t>,</a:t>
            </a:r>
            <a:r>
              <a:rPr lang="tr-TR" dirty="0"/>
              <a:t> </a:t>
            </a:r>
            <a:r>
              <a:rPr lang="tr-TR" dirty="0" err="1"/>
              <a:t>ilgil</a:t>
            </a:r>
            <a:r>
              <a:rPr lang="en-GB" dirty="0"/>
              <a:t>i </a:t>
            </a:r>
            <a:r>
              <a:rPr lang="tr-TR" dirty="0"/>
              <a:t>varılmak istenen sonuç cümlesidir.  Genel bir ifadedir. </a:t>
            </a:r>
            <a:r>
              <a:rPr lang="tr-TR" dirty="0" err="1"/>
              <a:t>SİP’in</a:t>
            </a:r>
            <a:r>
              <a:rPr lang="tr-TR" dirty="0"/>
              <a:t> en tepesinde yer alır. Birkaç tane olabilir. Gerçekleşmesi başarı demektir.</a:t>
            </a:r>
          </a:p>
          <a:p>
            <a:pPr marL="114300" indent="0">
              <a:buNone/>
            </a:pPr>
            <a:endParaRPr lang="tr-TR" dirty="0"/>
          </a:p>
          <a:p>
            <a:pPr marL="114300" indent="0">
              <a:buNone/>
            </a:pPr>
            <a:r>
              <a:rPr lang="tr-TR" b="1" u="sng" dirty="0"/>
              <a:t>Hedefler belirlenir: </a:t>
            </a:r>
            <a:r>
              <a:rPr lang="tr-TR" dirty="0"/>
              <a:t>Amaca ulaşmayı sağlayacak net sonuçlardır. Ölçülebilir, başarı odaklı, somut olmalıdır.</a:t>
            </a:r>
          </a:p>
          <a:p>
            <a:pPr marL="571500" indent="-457200">
              <a:buFont typeface="+mj-lt"/>
              <a:buAutoNum type="arabicPeriod"/>
            </a:pPr>
            <a:endParaRPr lang="tr-TR" dirty="0"/>
          </a:p>
          <a:p>
            <a:pPr marL="114300" indent="0" algn="ctr">
              <a:buNone/>
            </a:pPr>
            <a:r>
              <a:rPr lang="tr-TR" sz="3200" dirty="0">
                <a:solidFill>
                  <a:srgbClr val="FF0000"/>
                </a:solidFill>
              </a:rPr>
              <a:t>Hedef belirlerken hangi kriterleri uygulamalıyız?</a:t>
            </a:r>
          </a:p>
          <a:p>
            <a:pPr marL="114300" indent="0">
              <a:buNone/>
            </a:pPr>
            <a:endParaRPr lang="tr-TR" dirty="0"/>
          </a:p>
        </p:txBody>
      </p:sp>
    </p:spTree>
    <p:extLst>
      <p:ext uri="{BB962C8B-B14F-4D97-AF65-F5344CB8AC3E}">
        <p14:creationId xmlns:p14="http://schemas.microsoft.com/office/powerpoint/2010/main" val="9907128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2688" y="596621"/>
            <a:ext cx="3586432" cy="1094067"/>
          </a:xfrm>
        </p:spPr>
        <p:txBody>
          <a:bodyPr>
            <a:normAutofit/>
          </a:bodyPr>
          <a:lstStyle/>
          <a:p>
            <a:r>
              <a:rPr lang="en-GB" sz="4000" b="1" dirty="0"/>
              <a:t>HEDEF - </a:t>
            </a:r>
            <a:r>
              <a:rPr lang="tr-TR" sz="4000" b="1" dirty="0"/>
              <a:t>SMART</a:t>
            </a:r>
          </a:p>
        </p:txBody>
      </p:sp>
      <p:pic>
        <p:nvPicPr>
          <p:cNvPr id="4" name="Content Placeholder 3" descr="smart.jpg"/>
          <p:cNvPicPr>
            <a:picLocks noGrp="1" noChangeAspect="1"/>
          </p:cNvPicPr>
          <p:nvPr>
            <p:ph idx="1"/>
          </p:nvPr>
        </p:nvPicPr>
        <p:blipFill rotWithShape="1">
          <a:blip r:embed="rId2" cstate="email">
            <a:extLst>
              <a:ext uri="{28A0092B-C50C-407E-A947-70E740481C1C}">
                <a14:useLocalDpi xmlns:a14="http://schemas.microsoft.com/office/drawing/2010/main" val="0"/>
              </a:ext>
            </a:extLst>
          </a:blip>
          <a:srcRect l="-57570" r="-57570"/>
          <a:stretch/>
        </p:blipFill>
        <p:spPr>
          <a:xfrm>
            <a:off x="-462918" y="1575582"/>
            <a:ext cx="7962226" cy="4367886"/>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1488054846"/>
              </p:ext>
            </p:extLst>
          </p:nvPr>
        </p:nvGraphicFramePr>
        <p:xfrm>
          <a:off x="5486443" y="1485235"/>
          <a:ext cx="5558015" cy="4548579"/>
        </p:xfrm>
        <a:graphic>
          <a:graphicData uri="http://schemas.openxmlformats.org/drawingml/2006/table">
            <a:tbl>
              <a:tblPr firstRow="1" bandRow="1">
                <a:tableStyleId>{2D5ABB26-0587-4C30-8999-92F81FD0307C}</a:tableStyleId>
              </a:tblPr>
              <a:tblGrid>
                <a:gridCol w="5558015">
                  <a:extLst>
                    <a:ext uri="{9D8B030D-6E8A-4147-A177-3AD203B41FA5}">
                      <a16:colId xmlns:a16="http://schemas.microsoft.com/office/drawing/2014/main" val="20000"/>
                    </a:ext>
                  </a:extLst>
                </a:gridCol>
              </a:tblGrid>
              <a:tr h="479337">
                <a:tc>
                  <a:txBody>
                    <a:bodyPr/>
                    <a:lstStyle/>
                    <a:p>
                      <a:pPr lvl="0"/>
                      <a:r>
                        <a:rPr lang="tr-TR" sz="2400" b="1" kern="1200" noProof="0" dirty="0">
                          <a:solidFill>
                            <a:schemeClr val="tx1"/>
                          </a:solidFill>
                          <a:effectLst/>
                          <a:latin typeface="+mn-lt"/>
                          <a:ea typeface="+mn-ea"/>
                          <a:cs typeface="+mn-cs"/>
                        </a:rPr>
                        <a:t>Spesifik</a:t>
                      </a:r>
                      <a:r>
                        <a:rPr lang="tr-TR" sz="1800" b="1" kern="1200" noProof="0" dirty="0">
                          <a:solidFill>
                            <a:schemeClr val="tx1"/>
                          </a:solidFill>
                          <a:effectLst/>
                          <a:latin typeface="+mn-lt"/>
                          <a:ea typeface="+mn-ea"/>
                          <a:cs typeface="+mn-cs"/>
                        </a:rPr>
                        <a:t> </a:t>
                      </a:r>
                      <a:r>
                        <a:rPr lang="tr-TR" sz="1800" kern="1200" noProof="0" dirty="0">
                          <a:solidFill>
                            <a:schemeClr val="tx1"/>
                          </a:solidFill>
                          <a:effectLst/>
                          <a:latin typeface="+mn-lt"/>
                          <a:ea typeface="+mn-ea"/>
                          <a:cs typeface="+mn-cs"/>
                        </a:rPr>
                        <a:t>- Somut, detaylı, iyi belirlenmiş, açık,</a:t>
                      </a:r>
                      <a:r>
                        <a:rPr lang="tr-TR" sz="1800" kern="1200" baseline="0" noProof="0" dirty="0">
                          <a:solidFill>
                            <a:schemeClr val="tx1"/>
                          </a:solidFill>
                          <a:effectLst/>
                          <a:latin typeface="+mn-lt"/>
                          <a:ea typeface="+mn-ea"/>
                          <a:cs typeface="+mn-cs"/>
                        </a:rPr>
                        <a:t> herkes tarafından anlaşılabilir</a:t>
                      </a:r>
                      <a:endParaRPr lang="tr-TR" noProof="0" dirty="0"/>
                    </a:p>
                  </a:txBody>
                  <a:tcPr/>
                </a:tc>
                <a:extLst>
                  <a:ext uri="{0D108BD9-81ED-4DB2-BD59-A6C34878D82A}">
                    <a16:rowId xmlns:a16="http://schemas.microsoft.com/office/drawing/2014/main" val="10000"/>
                  </a:ext>
                </a:extLst>
              </a:tr>
              <a:tr h="819352">
                <a:tc>
                  <a:txBody>
                    <a:bodyPr/>
                    <a:lstStyle/>
                    <a:p>
                      <a:r>
                        <a:rPr lang="tr-TR" sz="2400" b="1" kern="1200" noProof="0" dirty="0">
                          <a:solidFill>
                            <a:schemeClr val="tx1"/>
                          </a:solidFill>
                          <a:effectLst/>
                          <a:latin typeface="+mn-lt"/>
                          <a:ea typeface="+mn-ea"/>
                          <a:cs typeface="+mn-cs"/>
                        </a:rPr>
                        <a:t>Ölçülebilir</a:t>
                      </a:r>
                      <a:r>
                        <a:rPr lang="tr-TR" sz="1800" kern="1200" baseline="0" noProof="0" dirty="0">
                          <a:solidFill>
                            <a:schemeClr val="tx1"/>
                          </a:solidFill>
                          <a:effectLst/>
                          <a:latin typeface="+mn-lt"/>
                          <a:ea typeface="+mn-ea"/>
                          <a:cs typeface="+mn-cs"/>
                        </a:rPr>
                        <a:t> – Ölçülebilir olmalı kanıt olarak sunulabilmeli, kıyaslamaya müsait, değerlendirilebilir olmalı</a:t>
                      </a:r>
                      <a:endParaRPr lang="tr-TR" noProof="0" dirty="0"/>
                    </a:p>
                  </a:txBody>
                  <a:tcPr/>
                </a:tc>
                <a:extLst>
                  <a:ext uri="{0D108BD9-81ED-4DB2-BD59-A6C34878D82A}">
                    <a16:rowId xmlns:a16="http://schemas.microsoft.com/office/drawing/2014/main" val="10001"/>
                  </a:ext>
                </a:extLst>
              </a:tr>
              <a:tr h="819352">
                <a:tc>
                  <a:txBody>
                    <a:bodyPr/>
                    <a:lstStyle/>
                    <a:p>
                      <a:r>
                        <a:rPr lang="tr-TR" sz="2400" b="1" kern="1200" noProof="0" dirty="0">
                          <a:solidFill>
                            <a:schemeClr val="tx1"/>
                          </a:solidFill>
                          <a:effectLst/>
                          <a:latin typeface="+mn-lt"/>
                          <a:ea typeface="+mn-ea"/>
                          <a:cs typeface="+mn-cs"/>
                        </a:rPr>
                        <a:t>Ulaşılabilir</a:t>
                      </a:r>
                      <a:r>
                        <a:rPr lang="tr-TR" sz="1800" kern="1200" noProof="0" dirty="0">
                          <a:solidFill>
                            <a:schemeClr val="tx1"/>
                          </a:solidFill>
                          <a:effectLst/>
                          <a:latin typeface="+mn-lt"/>
                          <a:ea typeface="+mn-ea"/>
                          <a:cs typeface="+mn-cs"/>
                        </a:rPr>
                        <a:t> - Kapasite ve mevcut kaynak ve bütçe çerçevesinde uygulanabilir, eyleme dönüştürülebilir olmalı</a:t>
                      </a:r>
                      <a:endParaRPr lang="tr-TR" noProof="0" dirty="0"/>
                    </a:p>
                  </a:txBody>
                  <a:tcPr/>
                </a:tc>
                <a:extLst>
                  <a:ext uri="{0D108BD9-81ED-4DB2-BD59-A6C34878D82A}">
                    <a16:rowId xmlns:a16="http://schemas.microsoft.com/office/drawing/2014/main" val="10002"/>
                  </a:ext>
                </a:extLst>
              </a:tr>
              <a:tr h="740222">
                <a:tc>
                  <a:txBody>
                    <a:bodyPr/>
                    <a:lstStyle/>
                    <a:p>
                      <a:r>
                        <a:rPr lang="tr-TR" sz="2400" b="1" kern="1200" baseline="0" noProof="0" dirty="0">
                          <a:solidFill>
                            <a:schemeClr val="tx1"/>
                          </a:solidFill>
                          <a:effectLst/>
                          <a:latin typeface="+mn-lt"/>
                          <a:ea typeface="+mn-ea"/>
                          <a:cs typeface="+mn-cs"/>
                        </a:rPr>
                        <a:t> Uygun </a:t>
                      </a:r>
                      <a:r>
                        <a:rPr lang="tr-TR" sz="1800" b="1" kern="1200" baseline="0" noProof="0" dirty="0">
                          <a:solidFill>
                            <a:schemeClr val="tx1"/>
                          </a:solidFill>
                          <a:effectLst/>
                          <a:latin typeface="+mn-lt"/>
                          <a:ea typeface="+mn-ea"/>
                          <a:cs typeface="+mn-cs"/>
                        </a:rPr>
                        <a:t>- </a:t>
                      </a:r>
                      <a:r>
                        <a:rPr lang="tr-TR" sz="1800" kern="1200" baseline="0" noProof="0" dirty="0">
                          <a:solidFill>
                            <a:schemeClr val="tx1"/>
                          </a:solidFill>
                          <a:effectLst/>
                          <a:latin typeface="+mn-lt"/>
                          <a:ea typeface="+mn-ea"/>
                          <a:cs typeface="+mn-cs"/>
                        </a:rPr>
                        <a:t>Mevcut hedeflere uygun, amacı destekleyen, anlamlı, değer katan olmalı</a:t>
                      </a:r>
                      <a:endParaRPr lang="tr-TR" noProof="0" dirty="0"/>
                    </a:p>
                  </a:txBody>
                  <a:tcPr/>
                </a:tc>
                <a:extLst>
                  <a:ext uri="{0D108BD9-81ED-4DB2-BD59-A6C34878D82A}">
                    <a16:rowId xmlns:a16="http://schemas.microsoft.com/office/drawing/2014/main" val="10003"/>
                  </a:ext>
                </a:extLst>
              </a:tr>
              <a:tr h="1065157">
                <a:tc>
                  <a:txBody>
                    <a:bodyPr/>
                    <a:lstStyle/>
                    <a:p>
                      <a:r>
                        <a:rPr lang="tr-TR" sz="2400" b="1" kern="1200" noProof="0" dirty="0">
                          <a:solidFill>
                            <a:schemeClr val="tx1"/>
                          </a:solidFill>
                          <a:effectLst/>
                          <a:latin typeface="+mn-lt"/>
                          <a:ea typeface="+mn-ea"/>
                          <a:cs typeface="+mn-cs"/>
                        </a:rPr>
                        <a:t>Zamana bağlı </a:t>
                      </a:r>
                      <a:r>
                        <a:rPr lang="tr-TR" sz="1800" kern="1200" noProof="0" dirty="0">
                          <a:solidFill>
                            <a:schemeClr val="tx1"/>
                          </a:solidFill>
                          <a:effectLst/>
                          <a:latin typeface="+mn-lt"/>
                          <a:ea typeface="+mn-ea"/>
                          <a:cs typeface="+mn-cs"/>
                        </a:rPr>
                        <a:t>- Belirli bir zaman dilimi içinde</a:t>
                      </a:r>
                      <a:r>
                        <a:rPr lang="tr-TR" sz="1800" kern="1200" baseline="0" noProof="0" dirty="0">
                          <a:solidFill>
                            <a:schemeClr val="tx1"/>
                          </a:solidFill>
                          <a:effectLst/>
                          <a:latin typeface="+mn-lt"/>
                          <a:ea typeface="+mn-ea"/>
                          <a:cs typeface="+mn-cs"/>
                        </a:rPr>
                        <a:t> yer almalı</a:t>
                      </a:r>
                      <a:r>
                        <a:rPr lang="tr-TR" sz="1800" kern="1200" noProof="0" dirty="0">
                          <a:solidFill>
                            <a:schemeClr val="tx1"/>
                          </a:solidFill>
                          <a:effectLst/>
                          <a:latin typeface="+mn-lt"/>
                          <a:ea typeface="+mn-ea"/>
                          <a:cs typeface="+mn-cs"/>
                        </a:rPr>
                        <a:t>, öncelikleri zaman sıralamasına göre olmalı zamana karşı yarışabilen, hızlı</a:t>
                      </a:r>
                      <a:r>
                        <a:rPr lang="tr-TR" sz="1800" kern="1200" baseline="0" noProof="0" dirty="0">
                          <a:solidFill>
                            <a:schemeClr val="tx1"/>
                          </a:solidFill>
                          <a:effectLst/>
                          <a:latin typeface="+mn-lt"/>
                          <a:ea typeface="+mn-ea"/>
                          <a:cs typeface="+mn-cs"/>
                        </a:rPr>
                        <a:t> harekete geçebilmeli</a:t>
                      </a:r>
                      <a:endParaRPr lang="tr-TR" noProof="0" dirty="0"/>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2999223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mart.jpg"/>
          <p:cNvPicPr>
            <a:picLocks noChangeAspect="1"/>
          </p:cNvPicPr>
          <p:nvPr/>
        </p:nvPicPr>
        <p:blipFill rotWithShape="1">
          <a:blip r:embed="rId3" cstate="email">
            <a:extLst>
              <a:ext uri="{28A0092B-C50C-407E-A947-70E740481C1C}">
                <a14:useLocalDpi xmlns:a14="http://schemas.microsoft.com/office/drawing/2010/main" val="0"/>
              </a:ext>
            </a:extLst>
          </a:blip>
          <a:srcRect l="5906" t="21806" r="64345" b="5967"/>
          <a:stretch/>
        </p:blipFill>
        <p:spPr>
          <a:xfrm>
            <a:off x="1025876" y="1748901"/>
            <a:ext cx="1504245" cy="4261581"/>
          </a:xfrm>
          <a:prstGeom prst="rect">
            <a:avLst/>
          </a:prstGeom>
        </p:spPr>
      </p:pic>
      <p:graphicFrame>
        <p:nvGraphicFramePr>
          <p:cNvPr id="8" name="Table 7"/>
          <p:cNvGraphicFramePr>
            <a:graphicFrameLocks noGrp="1"/>
          </p:cNvGraphicFramePr>
          <p:nvPr>
            <p:extLst>
              <p:ext uri="{D42A27DB-BD31-4B8C-83A1-F6EECF244321}">
                <p14:modId xmlns:p14="http://schemas.microsoft.com/office/powerpoint/2010/main" val="3453665465"/>
              </p:ext>
            </p:extLst>
          </p:nvPr>
        </p:nvGraphicFramePr>
        <p:xfrm>
          <a:off x="2811474" y="1748901"/>
          <a:ext cx="8541154" cy="6103300"/>
        </p:xfrm>
        <a:graphic>
          <a:graphicData uri="http://schemas.openxmlformats.org/drawingml/2006/table">
            <a:tbl>
              <a:tblPr firstRow="1" bandRow="1">
                <a:tableStyleId>{2D5ABB26-0587-4C30-8999-92F81FD0307C}</a:tableStyleId>
              </a:tblPr>
              <a:tblGrid>
                <a:gridCol w="4270577">
                  <a:extLst>
                    <a:ext uri="{9D8B030D-6E8A-4147-A177-3AD203B41FA5}">
                      <a16:colId xmlns:a16="http://schemas.microsoft.com/office/drawing/2014/main" val="20000"/>
                    </a:ext>
                  </a:extLst>
                </a:gridCol>
                <a:gridCol w="4270577">
                  <a:extLst>
                    <a:ext uri="{9D8B030D-6E8A-4147-A177-3AD203B41FA5}">
                      <a16:colId xmlns:a16="http://schemas.microsoft.com/office/drawing/2014/main" val="20001"/>
                    </a:ext>
                  </a:extLst>
                </a:gridCol>
              </a:tblGrid>
              <a:tr h="1610282">
                <a:tc>
                  <a:txBody>
                    <a:bodyPr/>
                    <a:lstStyle/>
                    <a:p>
                      <a:pPr lvl="0"/>
                      <a:r>
                        <a:rPr lang="tr-TR" sz="1600" kern="1200" dirty="0">
                          <a:solidFill>
                            <a:schemeClr val="tx1"/>
                          </a:solidFill>
                          <a:effectLst/>
                          <a:latin typeface="+mn-lt"/>
                          <a:ea typeface="+mn-ea"/>
                          <a:cs typeface="+mn-cs"/>
                        </a:rPr>
                        <a:t>Tam olarak ne yapacağız, kiminle ya da kimin için</a:t>
                      </a:r>
                      <a:r>
                        <a:rPr lang="en-US" sz="1600" kern="1200" dirty="0">
                          <a:solidFill>
                            <a:schemeClr val="tx1"/>
                          </a:solidFill>
                          <a:effectLst/>
                          <a:latin typeface="+mn-lt"/>
                          <a:ea typeface="+mn-ea"/>
                          <a:cs typeface="+mn-cs"/>
                        </a:rPr>
                        <a:t>?</a:t>
                      </a:r>
                      <a:endParaRPr lang="tr-TR" sz="1600" kern="1200" dirty="0">
                        <a:solidFill>
                          <a:schemeClr val="tx1"/>
                        </a:solidFill>
                        <a:effectLst/>
                        <a:latin typeface="+mn-lt"/>
                        <a:ea typeface="+mn-ea"/>
                        <a:cs typeface="+mn-cs"/>
                      </a:endParaRPr>
                    </a:p>
                    <a:p>
                      <a:pPr lvl="0"/>
                      <a:r>
                        <a:rPr lang="tr-TR" sz="1600" kern="1200" dirty="0">
                          <a:solidFill>
                            <a:schemeClr val="tx1"/>
                          </a:solidFill>
                          <a:effectLst/>
                          <a:latin typeface="+mn-lt"/>
                          <a:ea typeface="+mn-ea"/>
                          <a:cs typeface="+mn-cs"/>
                        </a:rPr>
                        <a:t>Hangi stratejiler kullanılacak</a:t>
                      </a:r>
                      <a:r>
                        <a:rPr lang="en-US" sz="1600" kern="1200" dirty="0">
                          <a:solidFill>
                            <a:schemeClr val="tx1"/>
                          </a:solidFill>
                          <a:effectLst/>
                          <a:latin typeface="+mn-lt"/>
                          <a:ea typeface="+mn-ea"/>
                          <a:cs typeface="+mn-cs"/>
                        </a:rPr>
                        <a:t>?</a:t>
                      </a:r>
                      <a:endParaRPr lang="tr-TR" sz="1600" kern="1200" dirty="0">
                        <a:solidFill>
                          <a:schemeClr val="tx1"/>
                        </a:solidFill>
                        <a:effectLst/>
                        <a:latin typeface="+mn-lt"/>
                        <a:ea typeface="+mn-ea"/>
                        <a:cs typeface="+mn-cs"/>
                      </a:endParaRPr>
                    </a:p>
                    <a:p>
                      <a:pPr lvl="0"/>
                      <a:r>
                        <a:rPr lang="tr-TR" sz="1600" kern="1200" dirty="0">
                          <a:solidFill>
                            <a:schemeClr val="tx1"/>
                          </a:solidFill>
                          <a:effectLst/>
                          <a:latin typeface="+mn-lt"/>
                          <a:ea typeface="+mn-ea"/>
                          <a:cs typeface="+mn-cs"/>
                        </a:rPr>
                        <a:t>Hedef iyi</a:t>
                      </a:r>
                      <a:r>
                        <a:rPr lang="tr-TR" sz="1600" kern="1200" baseline="0" dirty="0">
                          <a:solidFill>
                            <a:schemeClr val="tx1"/>
                          </a:solidFill>
                          <a:effectLst/>
                          <a:latin typeface="+mn-lt"/>
                          <a:ea typeface="+mn-ea"/>
                          <a:cs typeface="+mn-cs"/>
                        </a:rPr>
                        <a:t> anlaşıldı mı</a:t>
                      </a:r>
                      <a:r>
                        <a:rPr lang="en-US" sz="1600" kern="1200" dirty="0">
                          <a:solidFill>
                            <a:schemeClr val="tx1"/>
                          </a:solidFill>
                          <a:effectLst/>
                          <a:latin typeface="+mn-lt"/>
                          <a:ea typeface="+mn-ea"/>
                          <a:cs typeface="+mn-cs"/>
                        </a:rPr>
                        <a:t>?</a:t>
                      </a:r>
                      <a:endParaRPr lang="tr-TR" sz="1600" kern="1200" dirty="0">
                        <a:solidFill>
                          <a:schemeClr val="tx1"/>
                        </a:solidFill>
                        <a:effectLst/>
                        <a:latin typeface="+mn-lt"/>
                        <a:ea typeface="+mn-ea"/>
                        <a:cs typeface="+mn-cs"/>
                      </a:endParaRPr>
                    </a:p>
                    <a:p>
                      <a:pPr lvl="0"/>
                      <a:r>
                        <a:rPr lang="tr-TR" sz="1600" kern="1200" dirty="0">
                          <a:solidFill>
                            <a:schemeClr val="tx1"/>
                          </a:solidFill>
                          <a:effectLst/>
                          <a:latin typeface="+mn-lt"/>
                          <a:ea typeface="+mn-ea"/>
                          <a:cs typeface="+mn-cs"/>
                        </a:rPr>
                        <a:t>Hedef eylem fiilleri ile</a:t>
                      </a:r>
                      <a:r>
                        <a:rPr lang="tr-TR" sz="1600" kern="1200" baseline="0" dirty="0">
                          <a:solidFill>
                            <a:schemeClr val="tx1"/>
                          </a:solidFill>
                          <a:effectLst/>
                          <a:latin typeface="+mn-lt"/>
                          <a:ea typeface="+mn-ea"/>
                          <a:cs typeface="+mn-cs"/>
                        </a:rPr>
                        <a:t> tanımlandı mı? </a:t>
                      </a:r>
                    </a:p>
                    <a:p>
                      <a:pPr lvl="0"/>
                      <a:r>
                        <a:rPr lang="tr-TR" sz="1600" kern="1200" baseline="0" dirty="0">
                          <a:solidFill>
                            <a:schemeClr val="tx1"/>
                          </a:solidFill>
                          <a:effectLst/>
                          <a:latin typeface="+mn-lt"/>
                          <a:ea typeface="+mn-ea"/>
                          <a:cs typeface="+mn-cs"/>
                        </a:rPr>
                        <a:t>Kimin dahil olduğu belli mi?</a:t>
                      </a:r>
                      <a:endParaRPr lang="en-GB" sz="1600" kern="1200" baseline="0" dirty="0">
                        <a:solidFill>
                          <a:schemeClr val="tx1"/>
                        </a:solidFill>
                        <a:effectLst/>
                        <a:latin typeface="+mn-lt"/>
                        <a:ea typeface="+mn-ea"/>
                        <a:cs typeface="+mn-cs"/>
                      </a:endParaRPr>
                    </a:p>
                    <a:p>
                      <a:pPr lvl="0"/>
                      <a:endParaRPr lang="en-GB" sz="1600" kern="1200" baseline="0" dirty="0">
                        <a:solidFill>
                          <a:schemeClr val="tx1"/>
                        </a:solidFill>
                        <a:effectLst/>
                        <a:latin typeface="+mn-lt"/>
                        <a:ea typeface="+mn-ea"/>
                        <a:cs typeface="+mn-cs"/>
                      </a:endParaRPr>
                    </a:p>
                    <a:p>
                      <a:pPr lvl="0"/>
                      <a:r>
                        <a:rPr lang="tr-TR" sz="1600" kern="1200" dirty="0">
                          <a:solidFill>
                            <a:schemeClr val="tx1"/>
                          </a:solidFill>
                          <a:effectLst/>
                          <a:latin typeface="+mn-lt"/>
                          <a:ea typeface="+mn-ea"/>
                          <a:cs typeface="+mn-cs"/>
                        </a:rPr>
                        <a:t>Değişimin gerçekleştiğini nasıl anlayacağım</a:t>
                      </a:r>
                      <a:r>
                        <a:rPr lang="en-GB" sz="1600" kern="1200" dirty="0">
                          <a:solidFill>
                            <a:schemeClr val="tx1"/>
                          </a:solidFill>
                          <a:effectLst/>
                          <a:latin typeface="+mn-lt"/>
                          <a:ea typeface="+mn-ea"/>
                          <a:cs typeface="+mn-cs"/>
                        </a:rPr>
                        <a:t>?</a:t>
                      </a:r>
                      <a:endParaRPr lang="tr-TR" sz="1600" kern="1200" dirty="0">
                        <a:solidFill>
                          <a:schemeClr val="tx1"/>
                        </a:solidFill>
                        <a:effectLst/>
                        <a:latin typeface="+mn-lt"/>
                        <a:ea typeface="+mn-ea"/>
                        <a:cs typeface="+mn-cs"/>
                      </a:endParaRPr>
                    </a:p>
                    <a:p>
                      <a:pPr lvl="0"/>
                      <a:r>
                        <a:rPr lang="tr-TR" sz="1600" kern="1200" dirty="0">
                          <a:solidFill>
                            <a:schemeClr val="tx1"/>
                          </a:solidFill>
                          <a:effectLst/>
                          <a:latin typeface="+mn-lt"/>
                          <a:ea typeface="+mn-ea"/>
                          <a:cs typeface="+mn-cs"/>
                        </a:rPr>
                        <a:t>Bu ölçülere</a:t>
                      </a:r>
                      <a:r>
                        <a:rPr lang="tr-TR" sz="1600" kern="1200" baseline="0" dirty="0">
                          <a:solidFill>
                            <a:schemeClr val="tx1"/>
                          </a:solidFill>
                          <a:effectLst/>
                          <a:latin typeface="+mn-lt"/>
                          <a:ea typeface="+mn-ea"/>
                          <a:cs typeface="+mn-cs"/>
                        </a:rPr>
                        <a:t> ulaşılabilir mi?</a:t>
                      </a:r>
                      <a:endParaRPr lang="tr-TR" sz="1600" kern="1200" dirty="0">
                        <a:solidFill>
                          <a:schemeClr val="tx1"/>
                        </a:solidFill>
                        <a:effectLst/>
                        <a:latin typeface="+mn-lt"/>
                        <a:ea typeface="+mn-ea"/>
                        <a:cs typeface="+mn-cs"/>
                      </a:endParaRPr>
                    </a:p>
                    <a:p>
                      <a:pPr lvl="0"/>
                      <a:endParaRPr lang="en-GB" sz="1600" kern="1200" dirty="0">
                        <a:solidFill>
                          <a:schemeClr val="tx1"/>
                        </a:solidFill>
                        <a:effectLst/>
                        <a:latin typeface="+mn-lt"/>
                        <a:ea typeface="+mn-ea"/>
                        <a:cs typeface="+mn-cs"/>
                      </a:endParaRPr>
                    </a:p>
                    <a:p>
                      <a:pPr lvl="0"/>
                      <a:r>
                        <a:rPr lang="tr-TR" sz="1600" kern="1200" dirty="0">
                          <a:solidFill>
                            <a:schemeClr val="tx1"/>
                          </a:solidFill>
                          <a:effectLst/>
                          <a:latin typeface="+mn-lt"/>
                          <a:ea typeface="+mn-ea"/>
                          <a:cs typeface="+mn-cs"/>
                        </a:rPr>
                        <a:t>Kısıtlamaları</a:t>
                      </a:r>
                      <a:r>
                        <a:rPr lang="tr-TR" sz="1600" kern="1200" baseline="0" dirty="0">
                          <a:solidFill>
                            <a:schemeClr val="tx1"/>
                          </a:solidFill>
                          <a:effectLst/>
                          <a:latin typeface="+mn-lt"/>
                          <a:ea typeface="+mn-ea"/>
                          <a:cs typeface="+mn-cs"/>
                        </a:rPr>
                        <a:t>n farkında mıyım</a:t>
                      </a:r>
                      <a:r>
                        <a:rPr lang="en-US" sz="1600" kern="1200" dirty="0">
                          <a:solidFill>
                            <a:schemeClr val="tx1"/>
                          </a:solidFill>
                          <a:effectLst/>
                          <a:latin typeface="+mn-lt"/>
                          <a:ea typeface="+mn-ea"/>
                          <a:cs typeface="+mn-cs"/>
                        </a:rPr>
                        <a:t>?</a:t>
                      </a:r>
                      <a:endParaRPr lang="tr-TR" sz="1600" kern="1200" dirty="0">
                        <a:solidFill>
                          <a:schemeClr val="tx1"/>
                        </a:solidFill>
                        <a:effectLst/>
                        <a:latin typeface="+mn-lt"/>
                        <a:ea typeface="+mn-ea"/>
                        <a:cs typeface="+mn-cs"/>
                      </a:endParaRPr>
                    </a:p>
                    <a:p>
                      <a:pPr lvl="0"/>
                      <a:r>
                        <a:rPr lang="tr-TR" sz="1600" kern="1200" dirty="0">
                          <a:solidFill>
                            <a:schemeClr val="tx1"/>
                          </a:solidFill>
                          <a:effectLst/>
                          <a:latin typeface="+mn-lt"/>
                          <a:ea typeface="+mn-ea"/>
                          <a:cs typeface="+mn-cs"/>
                        </a:rPr>
                        <a:t>Bunu elimizdeki</a:t>
                      </a:r>
                      <a:r>
                        <a:rPr lang="tr-TR" sz="1600" kern="1200" baseline="0" dirty="0">
                          <a:solidFill>
                            <a:schemeClr val="tx1"/>
                          </a:solidFill>
                          <a:effectLst/>
                          <a:latin typeface="+mn-lt"/>
                          <a:ea typeface="+mn-ea"/>
                          <a:cs typeface="+mn-cs"/>
                        </a:rPr>
                        <a:t> kaynaklarla yapabilir miyiz</a:t>
                      </a:r>
                      <a:r>
                        <a:rPr lang="en-US" sz="1600" kern="1200" dirty="0">
                          <a:solidFill>
                            <a:schemeClr val="tx1"/>
                          </a:solidFill>
                          <a:effectLst/>
                          <a:latin typeface="+mn-lt"/>
                          <a:ea typeface="+mn-ea"/>
                          <a:cs typeface="+mn-cs"/>
                        </a:rPr>
                        <a:t>?</a:t>
                      </a:r>
                      <a:endParaRPr lang="tr-TR" sz="1600" kern="1200" dirty="0">
                        <a:solidFill>
                          <a:schemeClr val="tx1"/>
                        </a:solidFill>
                        <a:effectLst/>
                        <a:latin typeface="+mn-lt"/>
                        <a:ea typeface="+mn-ea"/>
                        <a:cs typeface="+mn-cs"/>
                      </a:endParaRPr>
                    </a:p>
                    <a:p>
                      <a:pPr lvl="0"/>
                      <a:r>
                        <a:rPr lang="tr-TR" sz="1600" kern="1200" dirty="0">
                          <a:solidFill>
                            <a:schemeClr val="tx1"/>
                          </a:solidFill>
                          <a:effectLst/>
                          <a:latin typeface="+mn-lt"/>
                          <a:ea typeface="+mn-ea"/>
                          <a:cs typeface="+mn-cs"/>
                        </a:rPr>
                        <a:t>Bunu başarıyla gerçekleştiren  başka biri var mı? </a:t>
                      </a:r>
                    </a:p>
                    <a:p>
                      <a:pPr lvl="0"/>
                      <a:r>
                        <a:rPr lang="tr-TR" sz="1600" kern="1200" dirty="0">
                          <a:solidFill>
                            <a:schemeClr val="tx1"/>
                          </a:solidFill>
                          <a:effectLst/>
                          <a:latin typeface="+mn-lt"/>
                          <a:ea typeface="+mn-ea"/>
                          <a:cs typeface="+mn-cs"/>
                        </a:rPr>
                        <a:t>Bu mümkün mü</a:t>
                      </a:r>
                      <a:r>
                        <a:rPr lang="en-US" sz="1600" kern="1200" dirty="0">
                          <a:solidFill>
                            <a:schemeClr val="tx1"/>
                          </a:solidFill>
                          <a:effectLst/>
                          <a:latin typeface="+mn-lt"/>
                          <a:ea typeface="+mn-ea"/>
                          <a:cs typeface="+mn-cs"/>
                        </a:rPr>
                        <a:t>? </a:t>
                      </a:r>
                    </a:p>
                    <a:p>
                      <a:endParaRPr lang="en-GB" sz="1600" dirty="0">
                        <a:solidFill>
                          <a:schemeClr val="tx1"/>
                        </a:solidFill>
                      </a:endParaRPr>
                    </a:p>
                    <a:p>
                      <a:pPr lvl="0"/>
                      <a:endParaRPr lang="tr-TR" sz="1600" kern="1200" dirty="0">
                        <a:solidFill>
                          <a:schemeClr val="tx1"/>
                        </a:solidFill>
                        <a:effectLst/>
                        <a:latin typeface="+mn-lt"/>
                        <a:ea typeface="+mn-ea"/>
                        <a:cs typeface="+mn-cs"/>
                      </a:endParaRPr>
                    </a:p>
                  </a:txBody>
                  <a:tcPr/>
                </a:tc>
                <a:tc>
                  <a:txBody>
                    <a:bodyPr/>
                    <a:lstStyle/>
                    <a:p>
                      <a:r>
                        <a:rPr lang="tr-TR" sz="1600" dirty="0">
                          <a:solidFill>
                            <a:schemeClr val="tx1"/>
                          </a:solidFill>
                        </a:rPr>
                        <a:t>Genel</a:t>
                      </a:r>
                      <a:r>
                        <a:rPr lang="tr-TR" sz="1600" baseline="0" dirty="0">
                          <a:solidFill>
                            <a:schemeClr val="tx1"/>
                          </a:solidFill>
                        </a:rPr>
                        <a:t> iş hedeflerine katkı sağlıyor mu? </a:t>
                      </a:r>
                      <a:endParaRPr lang="en-GB" sz="1600" dirty="0">
                        <a:solidFill>
                          <a:schemeClr val="tx1"/>
                        </a:solidFill>
                      </a:endParaRPr>
                    </a:p>
                    <a:p>
                      <a:r>
                        <a:rPr lang="tr-TR" sz="1600" dirty="0">
                          <a:solidFill>
                            <a:schemeClr val="tx1"/>
                          </a:solidFill>
                        </a:rPr>
                        <a:t>Bir fark yaratıyor mu? </a:t>
                      </a:r>
                    </a:p>
                    <a:p>
                      <a:pPr marL="0" marR="0" lvl="0" indent="0" algn="l" defTabSz="914400" rtl="0" eaLnBrk="1" fontAlgn="auto" latinLnBrk="0" hangingPunct="1">
                        <a:lnSpc>
                          <a:spcPct val="100000"/>
                        </a:lnSpc>
                        <a:spcBef>
                          <a:spcPts val="0"/>
                        </a:spcBef>
                        <a:spcAft>
                          <a:spcPts val="0"/>
                        </a:spcAft>
                        <a:buClrTx/>
                        <a:buSzTx/>
                        <a:buFontTx/>
                        <a:buNone/>
                        <a:tabLst/>
                        <a:defRPr/>
                      </a:pPr>
                      <a:r>
                        <a:rPr lang="tr-TR" sz="1600" dirty="0">
                          <a:solidFill>
                            <a:schemeClr val="tx1"/>
                          </a:solidFill>
                        </a:rPr>
                        <a:t>Gerçekten</a:t>
                      </a:r>
                      <a:r>
                        <a:rPr lang="tr-TR" sz="1600" baseline="0" dirty="0">
                          <a:solidFill>
                            <a:schemeClr val="tx1"/>
                          </a:solidFill>
                        </a:rPr>
                        <a:t> uygun mu</a:t>
                      </a:r>
                      <a:r>
                        <a:rPr lang="en-GB" sz="1600" dirty="0">
                          <a:solidFill>
                            <a:schemeClr val="tx1"/>
                          </a:solidFill>
                        </a:rPr>
                        <a:t>?</a:t>
                      </a:r>
                    </a:p>
                    <a:p>
                      <a:endParaRPr lang="en-GB" sz="1600" dirty="0">
                        <a:solidFill>
                          <a:schemeClr val="tx1"/>
                        </a:solidFill>
                      </a:endParaRPr>
                    </a:p>
                    <a:p>
                      <a:r>
                        <a:rPr lang="en-GB" sz="1600" dirty="0">
                          <a:solidFill>
                            <a:schemeClr val="tx1"/>
                          </a:solidFill>
                        </a:rPr>
                        <a:t>H</a:t>
                      </a:r>
                      <a:r>
                        <a:rPr lang="tr-TR" sz="1600" dirty="0">
                          <a:solidFill>
                            <a:schemeClr val="tx1"/>
                          </a:solidFill>
                        </a:rPr>
                        <a:t>erkesin teslim tarihlerinden haberi var</a:t>
                      </a:r>
                      <a:r>
                        <a:rPr lang="tr-TR" sz="1600" baseline="0" dirty="0">
                          <a:solidFill>
                            <a:schemeClr val="tx1"/>
                          </a:solidFill>
                        </a:rPr>
                        <a:t> mı</a:t>
                      </a:r>
                      <a:r>
                        <a:rPr lang="en-GB" sz="1600" dirty="0">
                          <a:solidFill>
                            <a:schemeClr val="tx1"/>
                          </a:solidFill>
                        </a:rPr>
                        <a:t>?</a:t>
                      </a:r>
                    </a:p>
                    <a:p>
                      <a:r>
                        <a:rPr lang="tr-TR" sz="1600" dirty="0">
                          <a:solidFill>
                            <a:schemeClr val="tx1"/>
                          </a:solidFill>
                        </a:rPr>
                        <a:t>Teslim tarihleri</a:t>
                      </a:r>
                      <a:r>
                        <a:rPr lang="tr-TR" sz="1600" baseline="0" dirty="0">
                          <a:solidFill>
                            <a:schemeClr val="tx1"/>
                          </a:solidFill>
                        </a:rPr>
                        <a:t> belirlendi mi</a:t>
                      </a:r>
                      <a:r>
                        <a:rPr lang="en-GB" sz="1600" dirty="0">
                          <a:solidFill>
                            <a:schemeClr val="tx1"/>
                          </a:solidFill>
                        </a:rPr>
                        <a:t>?</a:t>
                      </a:r>
                    </a:p>
                    <a:p>
                      <a:r>
                        <a:rPr lang="tr-TR" sz="1600" dirty="0">
                          <a:solidFill>
                            <a:schemeClr val="tx1"/>
                          </a:solidFill>
                        </a:rPr>
                        <a:t>Acil</a:t>
                      </a:r>
                      <a:r>
                        <a:rPr lang="tr-TR" sz="1600" baseline="0" dirty="0">
                          <a:solidFill>
                            <a:schemeClr val="tx1"/>
                          </a:solidFill>
                        </a:rPr>
                        <a:t> durumların</a:t>
                      </a:r>
                      <a:r>
                        <a:rPr lang="tr-TR" sz="1600" dirty="0">
                          <a:solidFill>
                            <a:schemeClr val="tx1"/>
                          </a:solidFill>
                        </a:rPr>
                        <a:t> bir etkisi var mı?</a:t>
                      </a:r>
                      <a:endParaRPr lang="en-GB" sz="1600" dirty="0">
                        <a:solidFill>
                          <a:schemeClr val="tx1"/>
                        </a:solidFill>
                      </a:endParaRPr>
                    </a:p>
                    <a:p>
                      <a:pPr lvl="0"/>
                      <a:endParaRPr lang="en-GB" sz="1600" kern="1200" dirty="0">
                        <a:solidFill>
                          <a:schemeClr val="tx1"/>
                        </a:solidFill>
                        <a:effectLst/>
                        <a:latin typeface="+mn-lt"/>
                        <a:ea typeface="+mn-ea"/>
                        <a:cs typeface="+mn-cs"/>
                      </a:endParaRPr>
                    </a:p>
                    <a:p>
                      <a:pPr lvl="0"/>
                      <a:r>
                        <a:rPr lang="tr-TR" sz="1600" kern="1200" dirty="0">
                          <a:solidFill>
                            <a:schemeClr val="tx1"/>
                          </a:solidFill>
                          <a:effectLst/>
                          <a:latin typeface="+mn-lt"/>
                          <a:ea typeface="+mn-ea"/>
                          <a:cs typeface="+mn-cs"/>
                        </a:rPr>
                        <a:t>Bunun nerede olacağı belli </a:t>
                      </a:r>
                      <a:r>
                        <a:rPr lang="tr-TR" sz="1600" kern="1200" baseline="0" dirty="0">
                          <a:solidFill>
                            <a:schemeClr val="tx1"/>
                          </a:solidFill>
                          <a:effectLst/>
                          <a:latin typeface="+mn-lt"/>
                          <a:ea typeface="+mn-ea"/>
                          <a:cs typeface="+mn-cs"/>
                        </a:rPr>
                        <a:t>mi? </a:t>
                      </a:r>
                    </a:p>
                    <a:p>
                      <a:pPr lvl="0"/>
                      <a:r>
                        <a:rPr lang="tr-TR" sz="1600" kern="1200" dirty="0">
                          <a:solidFill>
                            <a:schemeClr val="tx1"/>
                          </a:solidFill>
                          <a:effectLst/>
                          <a:latin typeface="+mn-lt"/>
                          <a:ea typeface="+mn-ea"/>
                          <a:cs typeface="+mn-cs"/>
                        </a:rPr>
                        <a:t>Neyin olması gerektiği belli mi? </a:t>
                      </a:r>
                    </a:p>
                    <a:p>
                      <a:pPr lvl="0"/>
                      <a:r>
                        <a:rPr lang="tr-TR" sz="1600" kern="1200" dirty="0">
                          <a:solidFill>
                            <a:schemeClr val="tx1"/>
                          </a:solidFill>
                          <a:effectLst/>
                          <a:latin typeface="+mn-lt"/>
                          <a:ea typeface="+mn-ea"/>
                          <a:cs typeface="+mn-cs"/>
                        </a:rPr>
                        <a:t>Sonuçlar belli mi?</a:t>
                      </a:r>
                    </a:p>
                    <a:p>
                      <a:pPr lvl="0"/>
                      <a:r>
                        <a:rPr lang="tr-TR" sz="1600" kern="1200" dirty="0">
                          <a:solidFill>
                            <a:schemeClr val="tx1"/>
                          </a:solidFill>
                          <a:effectLst/>
                          <a:latin typeface="+mn-lt"/>
                          <a:ea typeface="+mn-ea"/>
                          <a:cs typeface="+mn-cs"/>
                        </a:rPr>
                        <a:t>Bu hedef</a:t>
                      </a:r>
                      <a:r>
                        <a:rPr lang="tr-TR" sz="1600" kern="1200" baseline="0" dirty="0">
                          <a:solidFill>
                            <a:schemeClr val="tx1"/>
                          </a:solidFill>
                          <a:effectLst/>
                          <a:latin typeface="+mn-lt"/>
                          <a:ea typeface="+mn-ea"/>
                          <a:cs typeface="+mn-cs"/>
                        </a:rPr>
                        <a:t> istenilen sonuçlara ulaşılmasını sağlayacak mı?</a:t>
                      </a:r>
                      <a:endParaRPr lang="en-GB" sz="1600" kern="1200" baseline="0" dirty="0">
                        <a:solidFill>
                          <a:schemeClr val="tx1"/>
                        </a:solidFill>
                        <a:effectLst/>
                        <a:latin typeface="+mn-lt"/>
                        <a:ea typeface="+mn-ea"/>
                        <a:cs typeface="+mn-cs"/>
                      </a:endParaRPr>
                    </a:p>
                    <a:p>
                      <a:pPr lvl="0"/>
                      <a:endParaRPr lang="en-GB" sz="16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tr-TR" sz="1600" kern="1200" baseline="0" dirty="0">
                          <a:solidFill>
                            <a:schemeClr val="tx1"/>
                          </a:solidFill>
                          <a:effectLst/>
                          <a:latin typeface="+mn-lt"/>
                          <a:ea typeface="+mn-ea"/>
                          <a:cs typeface="+mn-cs"/>
                        </a:rPr>
                        <a:t> </a:t>
                      </a:r>
                      <a:r>
                        <a:rPr lang="tr-TR" sz="1600" kern="1200" dirty="0">
                          <a:solidFill>
                            <a:schemeClr val="tx1"/>
                          </a:solidFill>
                          <a:effectLst/>
                          <a:latin typeface="+mn-lt"/>
                          <a:ea typeface="+mn-ea"/>
                          <a:cs typeface="+mn-cs"/>
                        </a:rPr>
                        <a:t>Verilen</a:t>
                      </a:r>
                      <a:r>
                        <a:rPr lang="tr-TR" sz="1600" kern="1200" baseline="0" dirty="0">
                          <a:solidFill>
                            <a:schemeClr val="tx1"/>
                          </a:solidFill>
                          <a:effectLst/>
                          <a:latin typeface="+mn-lt"/>
                          <a:ea typeface="+mn-ea"/>
                          <a:cs typeface="+mn-cs"/>
                        </a:rPr>
                        <a:t> zaman dilimi içerisinde başarabilir miyiz</a:t>
                      </a:r>
                      <a:r>
                        <a:rPr lang="en-US" sz="1600" kern="1200" dirty="0">
                          <a:solidFill>
                            <a:schemeClr val="tx1"/>
                          </a:solidFill>
                          <a:effectLst/>
                          <a:latin typeface="+mn-lt"/>
                          <a:ea typeface="+mn-ea"/>
                          <a:cs typeface="+mn-cs"/>
                        </a:rPr>
                        <a:t>?</a:t>
                      </a:r>
                      <a:endParaRPr lang="tr-TR" sz="1600" kern="1200" dirty="0">
                        <a:solidFill>
                          <a:schemeClr val="tx1"/>
                        </a:solidFill>
                        <a:effectLst/>
                        <a:latin typeface="+mn-lt"/>
                        <a:ea typeface="+mn-ea"/>
                        <a:cs typeface="+mn-cs"/>
                      </a:endParaRPr>
                    </a:p>
                    <a:p>
                      <a:r>
                        <a:rPr lang="tr-TR" sz="1600" dirty="0">
                          <a:solidFill>
                            <a:schemeClr val="tx1"/>
                          </a:solidFill>
                        </a:rPr>
                        <a:t>Teslim tarihleri</a:t>
                      </a:r>
                      <a:r>
                        <a:rPr lang="tr-TR" sz="1600" baseline="0" dirty="0">
                          <a:solidFill>
                            <a:schemeClr val="tx1"/>
                          </a:solidFill>
                        </a:rPr>
                        <a:t> belirlendi mi</a:t>
                      </a:r>
                      <a:r>
                        <a:rPr lang="en-GB" sz="1600" dirty="0">
                          <a:solidFill>
                            <a:schemeClr val="tx1"/>
                          </a:solidFill>
                        </a:rPr>
                        <a:t>?</a:t>
                      </a:r>
                    </a:p>
                    <a:p>
                      <a:r>
                        <a:rPr lang="tr-TR" sz="1600" dirty="0">
                          <a:solidFill>
                            <a:schemeClr val="tx1"/>
                          </a:solidFill>
                        </a:rPr>
                        <a:t>Acil</a:t>
                      </a:r>
                      <a:r>
                        <a:rPr lang="tr-TR" sz="1600" baseline="0" dirty="0">
                          <a:solidFill>
                            <a:schemeClr val="tx1"/>
                          </a:solidFill>
                        </a:rPr>
                        <a:t> durumların</a:t>
                      </a:r>
                      <a:r>
                        <a:rPr lang="tr-TR" sz="1600" dirty="0">
                          <a:solidFill>
                            <a:schemeClr val="tx1"/>
                          </a:solidFill>
                        </a:rPr>
                        <a:t> bir etkisi var mı?</a:t>
                      </a:r>
                      <a:endParaRPr lang="en-GB" sz="1600" dirty="0">
                        <a:solidFill>
                          <a:schemeClr val="tx1"/>
                        </a:solidFill>
                      </a:endParaRPr>
                    </a:p>
                    <a:p>
                      <a:pPr lvl="0"/>
                      <a:endParaRPr lang="tr-TR" sz="1400" kern="1200" dirty="0">
                        <a:solidFill>
                          <a:schemeClr val="tx1"/>
                        </a:solidFill>
                        <a:effectLst/>
                        <a:latin typeface="+mn-lt"/>
                        <a:ea typeface="+mn-ea"/>
                        <a:cs typeface="+mn-cs"/>
                      </a:endParaRPr>
                    </a:p>
                  </a:txBody>
                  <a:tcPr/>
                </a:tc>
                <a:extLst>
                  <a:ext uri="{0D108BD9-81ED-4DB2-BD59-A6C34878D82A}">
                    <a16:rowId xmlns:a16="http://schemas.microsoft.com/office/drawing/2014/main" val="10000"/>
                  </a:ext>
                </a:extLst>
              </a:tr>
              <a:tr h="830260">
                <a:tc gridSpan="2">
                  <a:txBody>
                    <a:bodyPr/>
                    <a:lstStyle/>
                    <a:p>
                      <a:endParaRPr lang="en-GB" sz="1200" dirty="0"/>
                    </a:p>
                    <a:p>
                      <a:pPr lvl="0"/>
                      <a:endParaRPr lang="tr-TR" sz="1200" kern="1200" dirty="0">
                        <a:solidFill>
                          <a:schemeClr val="tx1"/>
                        </a:solidFill>
                        <a:effectLst/>
                        <a:latin typeface="+mn-lt"/>
                        <a:ea typeface="+mn-ea"/>
                        <a:cs typeface="+mn-cs"/>
                      </a:endParaRPr>
                    </a:p>
                  </a:txBody>
                  <a:tcPr/>
                </a:tc>
                <a:tc hMerge="1">
                  <a:txBody>
                    <a:bodyPr/>
                    <a:lstStyle/>
                    <a:p>
                      <a:endParaRPr lang="en-GB"/>
                    </a:p>
                  </a:txBody>
                  <a:tcPr/>
                </a:tc>
                <a:extLst>
                  <a:ext uri="{0D108BD9-81ED-4DB2-BD59-A6C34878D82A}">
                    <a16:rowId xmlns:a16="http://schemas.microsoft.com/office/drawing/2014/main" val="10001"/>
                  </a:ext>
                </a:extLst>
              </a:tr>
              <a:tr h="147883">
                <a:tc gridSpan="2">
                  <a:txBody>
                    <a:bodyPr/>
                    <a:lstStyle/>
                    <a:p>
                      <a:pPr lvl="0"/>
                      <a:endParaRPr lang="en-US" sz="1200" kern="1200" dirty="0">
                        <a:solidFill>
                          <a:schemeClr val="tx1"/>
                        </a:solidFill>
                        <a:effectLst/>
                        <a:latin typeface="+mn-lt"/>
                        <a:ea typeface="+mn-ea"/>
                        <a:cs typeface="+mn-cs"/>
                      </a:endParaRPr>
                    </a:p>
                  </a:txBody>
                  <a:tcPr/>
                </a:tc>
                <a:tc hMerge="1">
                  <a:txBody>
                    <a:bodyPr/>
                    <a:lstStyle/>
                    <a:p>
                      <a:endParaRPr lang="en-GB"/>
                    </a:p>
                  </a:txBody>
                  <a:tcPr/>
                </a:tc>
                <a:extLst>
                  <a:ext uri="{0D108BD9-81ED-4DB2-BD59-A6C34878D82A}">
                    <a16:rowId xmlns:a16="http://schemas.microsoft.com/office/drawing/2014/main" val="10002"/>
                  </a:ext>
                </a:extLst>
              </a:tr>
              <a:tr h="147883">
                <a:tc gridSpan="2">
                  <a:txBody>
                    <a:bodyPr/>
                    <a:lstStyle/>
                    <a:p>
                      <a:endParaRPr lang="en-GB" sz="1200" dirty="0"/>
                    </a:p>
                  </a:txBody>
                  <a:tcPr/>
                </a:tc>
                <a:tc hMerge="1">
                  <a:txBody>
                    <a:bodyPr/>
                    <a:lstStyle/>
                    <a:p>
                      <a:endParaRPr lang="en-GB"/>
                    </a:p>
                  </a:txBody>
                  <a:tcPr/>
                </a:tc>
                <a:extLst>
                  <a:ext uri="{0D108BD9-81ED-4DB2-BD59-A6C34878D82A}">
                    <a16:rowId xmlns:a16="http://schemas.microsoft.com/office/drawing/2014/main" val="10003"/>
                  </a:ext>
                </a:extLst>
              </a:tr>
              <a:tr h="147883">
                <a:tc gridSpan="2">
                  <a:txBody>
                    <a:bodyPr/>
                    <a:lstStyle/>
                    <a:p>
                      <a:endParaRPr lang="en-GB" sz="1200" dirty="0"/>
                    </a:p>
                  </a:txBody>
                  <a:tcPr/>
                </a:tc>
                <a:tc hMerge="1">
                  <a:txBody>
                    <a:bodyPr/>
                    <a:lstStyle/>
                    <a:p>
                      <a:endParaRPr lang="en-GB"/>
                    </a:p>
                  </a:txBody>
                  <a:tcPr/>
                </a:tc>
                <a:extLst>
                  <a:ext uri="{0D108BD9-81ED-4DB2-BD59-A6C34878D82A}">
                    <a16:rowId xmlns:a16="http://schemas.microsoft.com/office/drawing/2014/main" val="10004"/>
                  </a:ext>
                </a:extLst>
              </a:tr>
            </a:tbl>
          </a:graphicData>
        </a:graphic>
      </p:graphicFrame>
      <p:sp>
        <p:nvSpPr>
          <p:cNvPr id="6" name="Title 1"/>
          <p:cNvSpPr txBox="1">
            <a:spLocks/>
          </p:cNvSpPr>
          <p:nvPr/>
        </p:nvSpPr>
        <p:spPr>
          <a:xfrm>
            <a:off x="559648" y="984424"/>
            <a:ext cx="7838763" cy="623393"/>
          </a:xfrm>
          <a:prstGeom prst="rect">
            <a:avLst/>
          </a:prstGeom>
        </p:spPr>
        <p:txBody>
          <a:bodyPr vert="horz" lIns="91440" tIns="45720" rIns="91440" bIns="45720" rtlCol="0" anchor="b">
            <a:noAutofit/>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r>
              <a:rPr lang="en-GB" b="1" dirty="0">
                <a:solidFill>
                  <a:schemeClr val="tx1"/>
                </a:solidFill>
              </a:rPr>
              <a:t>HEDEFLERİ BELİRLEMEK - SORULAR</a:t>
            </a:r>
          </a:p>
        </p:txBody>
      </p:sp>
    </p:spTree>
    <p:extLst>
      <p:ext uri="{BB962C8B-B14F-4D97-AF65-F5344CB8AC3E}">
        <p14:creationId xmlns:p14="http://schemas.microsoft.com/office/powerpoint/2010/main" val="41070217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7AE9AADD9055F48A76998BB8EEE9D03" ma:contentTypeVersion="18" ma:contentTypeDescription="Create a new document." ma:contentTypeScope="" ma:versionID="b3645e58a94c99bd69f5f502368a66ac">
  <xsd:schema xmlns:xsd="http://www.w3.org/2001/XMLSchema" xmlns:xs="http://www.w3.org/2001/XMLSchema" xmlns:p="http://schemas.microsoft.com/office/2006/metadata/properties" xmlns:ns2="11876741-4e3d-41e4-924e-432c5fed92e0" xmlns:ns3="0fb846bb-49da-442d-ac44-1711760f675e" targetNamespace="http://schemas.microsoft.com/office/2006/metadata/properties" ma:root="true" ma:fieldsID="64829dceb4c8dfece684ce7946328132" ns2:_="" ns3:_="">
    <xsd:import namespace="11876741-4e3d-41e4-924e-432c5fed92e0"/>
    <xsd:import namespace="0fb846bb-49da-442d-ac44-1711760f675e"/>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element ref="ns2:MediaServiceObjectDetectorVersions" minOccurs="0"/>
                <xsd:element ref="ns2:Test"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1876741-4e3d-41e4-924e-432c5fed92e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43e14187-b4d4-4fc9-8c4a-20dc3ccbfd5c" ma:termSetId="09814cd3-568e-fe90-9814-8d621ff8fb84" ma:anchorId="fba54fb3-c3e1-fe81-a776-ca4b69148c4d" ma:open="true" ma:isKeyword="false">
      <xsd:complexType>
        <xsd:sequence>
          <xsd:element ref="pc:Terms" minOccurs="0" maxOccurs="1"/>
        </xsd:sequence>
      </xsd:complex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Test" ma:index="21" nillable="true" ma:displayName="Test" ma:format="Dropdown" ma:internalName="Test">
      <xsd:simpleType>
        <xsd:restriction base="dms:Note">
          <xsd:maxLength value="255"/>
        </xsd:restriction>
      </xsd:simpleType>
    </xsd:element>
    <xsd:element name="MediaServiceLocation" ma:index="22" nillable="true" ma:displayName="Location" ma:indexed="true" ma:internalName="MediaServiceLocation"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fb846bb-49da-442d-ac44-1711760f675e"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95cadf01-7365-4aa7-ab17-dc142bd71c8a}" ma:internalName="TaxCatchAll" ma:showField="CatchAllData" ma:web="0fb846bb-49da-442d-ac44-1711760f675e">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6CA165-0A25-4EAD-8E17-066E3FA26F25}">
  <ds:schemaRefs>
    <ds:schemaRef ds:uri="http://schemas.microsoft.com/sharepoint/v3/contenttype/forms"/>
  </ds:schemaRefs>
</ds:datastoreItem>
</file>

<file path=customXml/itemProps2.xml><?xml version="1.0" encoding="utf-8"?>
<ds:datastoreItem xmlns:ds="http://schemas.openxmlformats.org/officeDocument/2006/customXml" ds:itemID="{AB48D664-3167-4C68-AF5E-B1838DEB05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1876741-4e3d-41e4-924e-432c5fed92e0"/>
    <ds:schemaRef ds:uri="0fb846bb-49da-442d-ac44-1711760f675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1827</TotalTime>
  <Words>1427</Words>
  <Application>Microsoft Office PowerPoint</Application>
  <PresentationFormat>Widescreen</PresentationFormat>
  <Paragraphs>155</Paragraphs>
  <Slides>19</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Arial Unicode MS</vt:lpstr>
      <vt:lpstr>Calibri</vt:lpstr>
      <vt:lpstr>Calibri Light</vt:lpstr>
      <vt:lpstr>Myriad Pro</vt:lpstr>
      <vt:lpstr>Times New Roman</vt:lpstr>
      <vt:lpstr>Wingdings</vt:lpstr>
      <vt:lpstr>Office Theme</vt:lpstr>
      <vt:lpstr>  İletişimin Temel İlkeleri ve İletişim Becerileri Eğitim Modülü 11 21 Mart 2024, Ankara </vt:lpstr>
      <vt:lpstr>Dünün kısa özeti:</vt:lpstr>
      <vt:lpstr>Dünün kısa özeti:</vt:lpstr>
      <vt:lpstr>Strateji ne demek?</vt:lpstr>
      <vt:lpstr>PowerPoint Presentation</vt:lpstr>
      <vt:lpstr>İLETİŞİM STRATEJİSİ</vt:lpstr>
      <vt:lpstr>Stratejik İletim Planı (SİP)</vt:lpstr>
      <vt:lpstr>HEDEF - SMART</vt:lpstr>
      <vt:lpstr>PowerPoint Presentation</vt:lpstr>
      <vt:lpstr>SİP</vt:lpstr>
      <vt:lpstr>SİP</vt:lpstr>
      <vt:lpstr>PowerPoint Presentation</vt:lpstr>
      <vt:lpstr>PowerPoint Presentation</vt:lpstr>
      <vt:lpstr>PowerPoint Presentation</vt:lpstr>
      <vt:lpstr> Stratejik İletişim Planlaması  Amaç Hedef Durum Analizi Strateji Paydaşlar Hedef Kitle Mesajlar Taktik / Araçlar Değerlendirme Bütçe İnsan kaynağı / Zaman Çizelgesi </vt:lpstr>
      <vt:lpstr>PowerPoint Presentation</vt:lpstr>
      <vt:lpstr> KAYNAŞTIRMA ETKİNLİĞİ</vt:lpstr>
      <vt:lpstr>Stratejik İletişim Planı grup çalışması</vt:lpstr>
      <vt:lpstr>Göstermiş Olduğunuz İlgi için Teşekkür Ederiz!</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Birincil Veri Toplama Sonuçları</dc:title>
  <dc:creator>Ege Kacar</dc:creator>
  <cp:lastModifiedBy>Berrak Altun</cp:lastModifiedBy>
  <cp:revision>97</cp:revision>
  <dcterms:created xsi:type="dcterms:W3CDTF">2024-03-01T07:41:11Z</dcterms:created>
  <dcterms:modified xsi:type="dcterms:W3CDTF">2024-03-21T21:22:10Z</dcterms:modified>
</cp:coreProperties>
</file>