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38"/>
  </p:notesMasterIdLst>
  <p:sldIdLst>
    <p:sldId id="263" r:id="rId4"/>
    <p:sldId id="257" r:id="rId5"/>
    <p:sldId id="258" r:id="rId6"/>
    <p:sldId id="259" r:id="rId7"/>
    <p:sldId id="280" r:id="rId8"/>
    <p:sldId id="260" r:id="rId9"/>
    <p:sldId id="530" r:id="rId10"/>
    <p:sldId id="264" r:id="rId11"/>
    <p:sldId id="265" r:id="rId12"/>
    <p:sldId id="267" r:id="rId13"/>
    <p:sldId id="275" r:id="rId14"/>
    <p:sldId id="266" r:id="rId15"/>
    <p:sldId id="534" r:id="rId16"/>
    <p:sldId id="261" r:id="rId17"/>
    <p:sldId id="274" r:id="rId18"/>
    <p:sldId id="536" r:id="rId19"/>
    <p:sldId id="540" r:id="rId20"/>
    <p:sldId id="290" r:id="rId21"/>
    <p:sldId id="285" r:id="rId22"/>
    <p:sldId id="289" r:id="rId23"/>
    <p:sldId id="291" r:id="rId24"/>
    <p:sldId id="293" r:id="rId25"/>
    <p:sldId id="533" r:id="rId26"/>
    <p:sldId id="301" r:id="rId27"/>
    <p:sldId id="537" r:id="rId28"/>
    <p:sldId id="538" r:id="rId29"/>
    <p:sldId id="539" r:id="rId30"/>
    <p:sldId id="268" r:id="rId31"/>
    <p:sldId id="270" r:id="rId32"/>
    <p:sldId id="271" r:id="rId33"/>
    <p:sldId id="272" r:id="rId34"/>
    <p:sldId id="532" r:id="rId35"/>
    <p:sldId id="273" r:id="rId36"/>
    <p:sldId id="529"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0306600-FABD-D8B2-D2D6-C08651E0AAFF}" name="genis.majoral" initials="ge" userId="S::genis.majoral_upc.edu#ext#@dai0.onmicrosoft.com::13d3f22b-b605-4773-86eb-cd97cde56a0b" providerId="AD"/>
  <p188:author id="{79B1309E-1FFE-F3EE-7A49-812B8E613534}" name="Kristina Gaučė" initials="KG" userId="S::kristina_gauce.lt#ext#@dai0.onmicrosoft.com::29057900-953f-493b-953b-68bfca44cde0" providerId="AD"/>
  <p188:author id="{7A5646AF-74D7-135E-4FBF-197802AED93A}" name="Kristina Gauce" initials="KG" userId="S::kristina_gauce@dai.com::fa3acaa1-6619-4b8b-a9ae-0459ee104a7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6600"/>
    <a:srgbClr val="F1B375"/>
    <a:srgbClr val="E67E22"/>
    <a:srgbClr val="07E2F9"/>
    <a:srgbClr val="E8182C"/>
    <a:srgbClr val="19A612"/>
    <a:srgbClr val="EF77C4"/>
    <a:srgbClr val="BC524C"/>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3" d="100"/>
          <a:sy n="73" d="100"/>
        </p:scale>
        <p:origin x="618" y="66"/>
      </p:cViewPr>
      <p:guideLst/>
    </p:cSldViewPr>
  </p:slideViewPr>
  <p:notesTextViewPr>
    <p:cViewPr>
      <p:scale>
        <a:sx n="3" d="2"/>
        <a:sy n="3" d="2"/>
      </p:scale>
      <p:origin x="0" y="0"/>
    </p:cViewPr>
  </p:notesTextViewPr>
  <p:notesViewPr>
    <p:cSldViewPr snapToGrid="0">
      <p:cViewPr varScale="1">
        <p:scale>
          <a:sx n="55" d="100"/>
          <a:sy n="55" d="100"/>
        </p:scale>
        <p:origin x="2880"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microsoft.com/office/2018/10/relationships/authors" Targe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microsoft.com/office/2016/11/relationships/changesInfo" Target="changesInfos/changesInfo1.xml"/><Relationship Id="rId8" Type="http://schemas.openxmlformats.org/officeDocument/2006/relationships/slide" Target="slides/slide5.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ge Kacar" userId="3b608f1b-e610-420d-9dc0-63a8e798636a" providerId="ADAL" clId="{E589184E-24B4-4006-B275-6A4DF1A8FC2D}"/>
    <pc:docChg chg="modSld">
      <pc:chgData name="Ege Kacar" userId="3b608f1b-e610-420d-9dc0-63a8e798636a" providerId="ADAL" clId="{E589184E-24B4-4006-B275-6A4DF1A8FC2D}" dt="2024-03-20T12:50:13.944" v="16" actId="20577"/>
      <pc:docMkLst>
        <pc:docMk/>
      </pc:docMkLst>
      <pc:sldChg chg="modSp mod">
        <pc:chgData name="Ege Kacar" userId="3b608f1b-e610-420d-9dc0-63a8e798636a" providerId="ADAL" clId="{E589184E-24B4-4006-B275-6A4DF1A8FC2D}" dt="2024-03-20T12:01:38.717" v="14" actId="20577"/>
        <pc:sldMkLst>
          <pc:docMk/>
          <pc:sldMk cId="1691942032" sldId="293"/>
        </pc:sldMkLst>
        <pc:graphicFrameChg chg="modGraphic">
          <ac:chgData name="Ege Kacar" userId="3b608f1b-e610-420d-9dc0-63a8e798636a" providerId="ADAL" clId="{E589184E-24B4-4006-B275-6A4DF1A8FC2D}" dt="2024-03-20T12:01:38.717" v="14" actId="20577"/>
          <ac:graphicFrameMkLst>
            <pc:docMk/>
            <pc:sldMk cId="1691942032" sldId="293"/>
            <ac:graphicFrameMk id="5" creationId="{00000000-0000-0000-0000-000000000000}"/>
          </ac:graphicFrameMkLst>
        </pc:graphicFrameChg>
      </pc:sldChg>
      <pc:sldChg chg="modSp mod">
        <pc:chgData name="Ege Kacar" userId="3b608f1b-e610-420d-9dc0-63a8e798636a" providerId="ADAL" clId="{E589184E-24B4-4006-B275-6A4DF1A8FC2D}" dt="2024-03-20T12:50:13.944" v="16" actId="20577"/>
        <pc:sldMkLst>
          <pc:docMk/>
          <pc:sldMk cId="3347743582" sldId="532"/>
        </pc:sldMkLst>
        <pc:spChg chg="mod">
          <ac:chgData name="Ege Kacar" userId="3b608f1b-e610-420d-9dc0-63a8e798636a" providerId="ADAL" clId="{E589184E-24B4-4006-B275-6A4DF1A8FC2D}" dt="2024-03-20T12:50:13.944" v="16" actId="20577"/>
          <ac:spMkLst>
            <pc:docMk/>
            <pc:sldMk cId="3347743582" sldId="532"/>
            <ac:spMk id="3" creationId="{82430597-86FB-147A-73BA-63F8BFB0316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1D42F2-B9F2-4835-BCDD-2521479DC009}" type="datetimeFigureOut">
              <a:rPr lang="en-GB" smtClean="0"/>
              <a:t>21/03/2024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57796F-21C2-43B9-944F-A691BC7DD51D}" type="slidenum">
              <a:rPr lang="en-GB" smtClean="0"/>
              <a:t>‹#›</a:t>
            </a:fld>
            <a:endParaRPr lang="en-GB"/>
          </a:p>
        </p:txBody>
      </p:sp>
    </p:spTree>
    <p:extLst>
      <p:ext uri="{BB962C8B-B14F-4D97-AF65-F5344CB8AC3E}">
        <p14:creationId xmlns:p14="http://schemas.microsoft.com/office/powerpoint/2010/main" val="2632857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t>Artık yavaş yavaş iletişim</a:t>
            </a:r>
            <a:r>
              <a:rPr lang="tr-TR" baseline="0" dirty="0"/>
              <a:t> stratejisinin belirlenmesinde rol oynayan unsurları tek tek incelemeye başlıyoruz. Ama kafamızda öğrendiğimiz iletişim modelini hep hatırlamamız gerekiyor. Çünkü iletişim eğer bir bütünlük içinde, devamlı olduğu sürece hedefe ulaşabilir. Hedef kitleyi açmadan önce Strateji ne demek? Neden bir iletişim stratejisine ihtiyacımız var ki?</a:t>
            </a:r>
            <a:endParaRPr lang="tr-TR" dirty="0"/>
          </a:p>
        </p:txBody>
      </p:sp>
      <p:sp>
        <p:nvSpPr>
          <p:cNvPr id="4" name="Slide Number Placeholder 3"/>
          <p:cNvSpPr>
            <a:spLocks noGrp="1"/>
          </p:cNvSpPr>
          <p:nvPr>
            <p:ph type="sldNum" sz="quarter" idx="10"/>
          </p:nvPr>
        </p:nvSpPr>
        <p:spPr/>
        <p:txBody>
          <a:bodyPr/>
          <a:lstStyle/>
          <a:p>
            <a:fld id="{4F8DB4E6-BAC7-6247-ABF0-DFA40D257397}" type="slidenum">
              <a:rPr lang="tr-TR" smtClean="0"/>
              <a:t>2</a:t>
            </a:fld>
            <a:endParaRPr lang="tr-TR"/>
          </a:p>
        </p:txBody>
      </p:sp>
    </p:spTree>
    <p:extLst>
      <p:ext uri="{BB962C8B-B14F-4D97-AF65-F5344CB8AC3E}">
        <p14:creationId xmlns:p14="http://schemas.microsoft.com/office/powerpoint/2010/main" val="22569134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t>Burada stratejik iletişim planı 1. basamak </a:t>
            </a:r>
            <a:r>
              <a:rPr lang="tr-TR" dirty="0" err="1"/>
              <a:t>worksheet</a:t>
            </a:r>
            <a:r>
              <a:rPr lang="tr-TR" dirty="0"/>
              <a:t> dağıtılacak. Verilecek süre, 10 dakika</a:t>
            </a:r>
          </a:p>
        </p:txBody>
      </p:sp>
      <p:sp>
        <p:nvSpPr>
          <p:cNvPr id="4" name="Slide Number Placeholder 3"/>
          <p:cNvSpPr>
            <a:spLocks noGrp="1"/>
          </p:cNvSpPr>
          <p:nvPr>
            <p:ph type="sldNum" sz="quarter" idx="10"/>
          </p:nvPr>
        </p:nvSpPr>
        <p:spPr/>
        <p:txBody>
          <a:bodyPr/>
          <a:lstStyle/>
          <a:p>
            <a:fld id="{4F8DB4E6-BAC7-6247-ABF0-DFA40D257397}" type="slidenum">
              <a:rPr lang="tr-TR" smtClean="0"/>
              <a:t>14</a:t>
            </a:fld>
            <a:endParaRPr lang="tr-TR"/>
          </a:p>
        </p:txBody>
      </p:sp>
    </p:spTree>
    <p:extLst>
      <p:ext uri="{BB962C8B-B14F-4D97-AF65-F5344CB8AC3E}">
        <p14:creationId xmlns:p14="http://schemas.microsoft.com/office/powerpoint/2010/main" val="26468634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880A19-957E-C249-AF8A-B5D5543DAFF1}" type="slidenum">
              <a:rPr lang="en-US" smtClean="0"/>
              <a:t>16</a:t>
            </a:fld>
            <a:endParaRPr lang="en-US"/>
          </a:p>
        </p:txBody>
      </p:sp>
    </p:spTree>
    <p:extLst>
      <p:ext uri="{BB962C8B-B14F-4D97-AF65-F5344CB8AC3E}">
        <p14:creationId xmlns:p14="http://schemas.microsoft.com/office/powerpoint/2010/main" val="4211276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880A19-957E-C249-AF8A-B5D5543DAFF1}" type="slidenum">
              <a:rPr lang="en-US" smtClean="0"/>
              <a:t>17</a:t>
            </a:fld>
            <a:endParaRPr lang="en-US"/>
          </a:p>
        </p:txBody>
      </p:sp>
    </p:spTree>
    <p:extLst>
      <p:ext uri="{BB962C8B-B14F-4D97-AF65-F5344CB8AC3E}">
        <p14:creationId xmlns:p14="http://schemas.microsoft.com/office/powerpoint/2010/main" val="29230758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880A19-957E-C249-AF8A-B5D5543DAFF1}" type="slidenum">
              <a:rPr lang="en-US" smtClean="0"/>
              <a:t>18</a:t>
            </a:fld>
            <a:endParaRPr lang="en-US"/>
          </a:p>
        </p:txBody>
      </p:sp>
    </p:spTree>
    <p:extLst>
      <p:ext uri="{BB962C8B-B14F-4D97-AF65-F5344CB8AC3E}">
        <p14:creationId xmlns:p14="http://schemas.microsoft.com/office/powerpoint/2010/main" val="13002912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880A19-957E-C249-AF8A-B5D5543DAFF1}" type="slidenum">
              <a:rPr lang="en-US" smtClean="0"/>
              <a:t>19</a:t>
            </a:fld>
            <a:endParaRPr lang="en-US"/>
          </a:p>
        </p:txBody>
      </p:sp>
    </p:spTree>
    <p:extLst>
      <p:ext uri="{BB962C8B-B14F-4D97-AF65-F5344CB8AC3E}">
        <p14:creationId xmlns:p14="http://schemas.microsoft.com/office/powerpoint/2010/main" val="5734082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880A19-957E-C249-AF8A-B5D5543DAFF1}" type="slidenum">
              <a:rPr lang="en-US" smtClean="0"/>
              <a:t>20</a:t>
            </a:fld>
            <a:endParaRPr lang="en-US"/>
          </a:p>
        </p:txBody>
      </p:sp>
    </p:spTree>
    <p:extLst>
      <p:ext uri="{BB962C8B-B14F-4D97-AF65-F5344CB8AC3E}">
        <p14:creationId xmlns:p14="http://schemas.microsoft.com/office/powerpoint/2010/main" val="17488680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880A19-957E-C249-AF8A-B5D5543DAFF1}" type="slidenum">
              <a:rPr lang="en-US" smtClean="0"/>
              <a:t>21</a:t>
            </a:fld>
            <a:endParaRPr lang="en-US"/>
          </a:p>
        </p:txBody>
      </p:sp>
    </p:spTree>
    <p:extLst>
      <p:ext uri="{BB962C8B-B14F-4D97-AF65-F5344CB8AC3E}">
        <p14:creationId xmlns:p14="http://schemas.microsoft.com/office/powerpoint/2010/main" val="8552676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880A19-957E-C249-AF8A-B5D5543DAFF1}" type="slidenum">
              <a:rPr lang="en-US" smtClean="0"/>
              <a:t>22</a:t>
            </a:fld>
            <a:endParaRPr lang="en-US"/>
          </a:p>
        </p:txBody>
      </p:sp>
    </p:spTree>
    <p:extLst>
      <p:ext uri="{BB962C8B-B14F-4D97-AF65-F5344CB8AC3E}">
        <p14:creationId xmlns:p14="http://schemas.microsoft.com/office/powerpoint/2010/main" val="16387618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23</a:t>
            </a:fld>
            <a:endParaRPr lang="tr-TR"/>
          </a:p>
        </p:txBody>
      </p:sp>
    </p:spTree>
    <p:extLst>
      <p:ext uri="{BB962C8B-B14F-4D97-AF65-F5344CB8AC3E}">
        <p14:creationId xmlns:p14="http://schemas.microsoft.com/office/powerpoint/2010/main" val="6333098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880A19-957E-C249-AF8A-B5D5543DAFF1}" type="slidenum">
              <a:rPr lang="en-US" smtClean="0"/>
              <a:t>24</a:t>
            </a:fld>
            <a:endParaRPr lang="en-US"/>
          </a:p>
        </p:txBody>
      </p:sp>
    </p:spTree>
    <p:extLst>
      <p:ext uri="{BB962C8B-B14F-4D97-AF65-F5344CB8AC3E}">
        <p14:creationId xmlns:p14="http://schemas.microsoft.com/office/powerpoint/2010/main" val="15807416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t>İletişim stratejisi</a:t>
            </a:r>
            <a:r>
              <a:rPr lang="tr-TR" baseline="0" dirty="0"/>
              <a:t> yaklaşık son 20-30 yıldır popüler oldu. İletişim stratejisinin ne olduğuna gelince,  Kısaca iletişim sürecine bir gündem ve mastır plan ile çerçevesinde hakim olmak, bu hakimiyeti iletişim yöntem, teknik ve yaklaşımlarını eldeki kaynaklar ile birlikte kullanarak, daha önceden belirlenmiş hedeflere doğru giden, çok iyi planlanmış eylemler dizisidir. </a:t>
            </a:r>
            <a:endParaRPr lang="tr-TR" dirty="0"/>
          </a:p>
        </p:txBody>
      </p:sp>
      <p:sp>
        <p:nvSpPr>
          <p:cNvPr id="4" name="Slide Number Placeholder 3"/>
          <p:cNvSpPr>
            <a:spLocks noGrp="1"/>
          </p:cNvSpPr>
          <p:nvPr>
            <p:ph type="sldNum" sz="quarter" idx="10"/>
          </p:nvPr>
        </p:nvSpPr>
        <p:spPr/>
        <p:txBody>
          <a:bodyPr/>
          <a:lstStyle/>
          <a:p>
            <a:fld id="{4F8DB4E6-BAC7-6247-ABF0-DFA40D257397}" type="slidenum">
              <a:rPr lang="tr-TR" smtClean="0"/>
              <a:t>3</a:t>
            </a:fld>
            <a:endParaRPr lang="tr-TR"/>
          </a:p>
        </p:txBody>
      </p:sp>
    </p:spTree>
    <p:extLst>
      <p:ext uri="{BB962C8B-B14F-4D97-AF65-F5344CB8AC3E}">
        <p14:creationId xmlns:p14="http://schemas.microsoft.com/office/powerpoint/2010/main" val="28030806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TARTIŞMA 1:</a:t>
            </a:r>
          </a:p>
          <a:p>
            <a:pPr marL="171450" indent="-171450">
              <a:buFontTx/>
              <a:buChar char="-"/>
            </a:pPr>
            <a:r>
              <a:rPr lang="en-US" dirty="0"/>
              <a:t>IPA</a:t>
            </a:r>
            <a:r>
              <a:rPr lang="en-US" baseline="0" dirty="0"/>
              <a:t> </a:t>
            </a:r>
            <a:r>
              <a:rPr lang="en-US" baseline="0" dirty="0" err="1"/>
              <a:t>II’nin</a:t>
            </a:r>
            <a:r>
              <a:rPr lang="en-US" baseline="0" dirty="0"/>
              <a:t> </a:t>
            </a:r>
            <a:r>
              <a:rPr lang="en-US" baseline="0" dirty="0" err="1"/>
              <a:t>amacına</a:t>
            </a:r>
            <a:r>
              <a:rPr lang="en-US" baseline="0" dirty="0"/>
              <a:t> </a:t>
            </a:r>
            <a:r>
              <a:rPr lang="en-US" baseline="0" dirty="0" err="1"/>
              <a:t>ve</a:t>
            </a:r>
            <a:r>
              <a:rPr lang="en-US" baseline="0" dirty="0"/>
              <a:t> </a:t>
            </a:r>
            <a:r>
              <a:rPr lang="en-US" baseline="0" dirty="0" err="1"/>
              <a:t>hedeflerine</a:t>
            </a:r>
            <a:r>
              <a:rPr lang="en-US" baseline="0" dirty="0"/>
              <a:t> </a:t>
            </a:r>
            <a:r>
              <a:rPr lang="en-US" baseline="0" dirty="0" err="1"/>
              <a:t>ulaşmasında</a:t>
            </a:r>
            <a:r>
              <a:rPr lang="en-US" baseline="0" dirty="0"/>
              <a:t> </a:t>
            </a:r>
            <a:r>
              <a:rPr lang="en-US" baseline="0" dirty="0" err="1"/>
              <a:t>sizce</a:t>
            </a:r>
            <a:r>
              <a:rPr lang="en-US" baseline="0" dirty="0"/>
              <a:t> </a:t>
            </a:r>
            <a:r>
              <a:rPr lang="en-US" baseline="0" dirty="0" err="1"/>
              <a:t>medyanın</a:t>
            </a:r>
            <a:r>
              <a:rPr lang="en-US" baseline="0" dirty="0"/>
              <a:t> </a:t>
            </a:r>
            <a:r>
              <a:rPr lang="en-US" baseline="0" dirty="0" err="1"/>
              <a:t>rolü</a:t>
            </a:r>
            <a:r>
              <a:rPr lang="en-US" baseline="0" dirty="0"/>
              <a:t> </a:t>
            </a:r>
            <a:r>
              <a:rPr lang="en-US" baseline="0" dirty="0" err="1"/>
              <a:t>nedir</a:t>
            </a:r>
            <a:r>
              <a:rPr lang="en-US" baseline="0" dirty="0"/>
              <a:t> ?  Veya ne </a:t>
            </a:r>
            <a:r>
              <a:rPr lang="en-US" baseline="0" dirty="0" err="1"/>
              <a:t>olmalıdır</a:t>
            </a:r>
            <a:r>
              <a:rPr lang="en-US" baseline="0" dirty="0"/>
              <a:t> ? Nasıl </a:t>
            </a:r>
            <a:r>
              <a:rPr lang="en-US" baseline="0" dirty="0" err="1"/>
              <a:t>bir</a:t>
            </a:r>
            <a:r>
              <a:rPr lang="en-US" baseline="0" dirty="0"/>
              <a:t> </a:t>
            </a:r>
            <a:r>
              <a:rPr lang="en-US" baseline="0" dirty="0" err="1"/>
              <a:t>rol</a:t>
            </a:r>
            <a:r>
              <a:rPr lang="en-US" baseline="0" dirty="0"/>
              <a:t> </a:t>
            </a:r>
            <a:r>
              <a:rPr lang="en-US" baseline="0" dirty="0" err="1"/>
              <a:t>biçiyorsunuz</a:t>
            </a:r>
            <a:r>
              <a:rPr lang="en-US" baseline="0" dirty="0"/>
              <a:t>?</a:t>
            </a:r>
          </a:p>
          <a:p>
            <a:pPr marL="171450" indent="-171450">
              <a:buFontTx/>
              <a:buChar char="-"/>
            </a:pPr>
            <a:r>
              <a:rPr lang="en-US" baseline="0" dirty="0" err="1"/>
              <a:t>Medyayı</a:t>
            </a:r>
            <a:r>
              <a:rPr lang="en-US" baseline="0" dirty="0"/>
              <a:t> </a:t>
            </a:r>
            <a:r>
              <a:rPr lang="en-US" baseline="0" dirty="0" err="1"/>
              <a:t>bir</a:t>
            </a:r>
            <a:r>
              <a:rPr lang="en-US" baseline="0" dirty="0"/>
              <a:t> </a:t>
            </a:r>
            <a:r>
              <a:rPr lang="en-US" baseline="0" dirty="0" err="1"/>
              <a:t>araç</a:t>
            </a:r>
            <a:r>
              <a:rPr lang="en-US" baseline="0" dirty="0"/>
              <a:t> </a:t>
            </a:r>
            <a:r>
              <a:rPr lang="en-US" baseline="0" dirty="0" err="1"/>
              <a:t>olarak</a:t>
            </a:r>
            <a:r>
              <a:rPr lang="en-US" baseline="0" dirty="0"/>
              <a:t> </a:t>
            </a:r>
            <a:r>
              <a:rPr lang="en-US" baseline="0" dirty="0" err="1"/>
              <a:t>kullanırken</a:t>
            </a:r>
            <a:r>
              <a:rPr lang="en-US" baseline="0" dirty="0"/>
              <a:t> </a:t>
            </a:r>
            <a:r>
              <a:rPr lang="en-US" baseline="0" dirty="0" err="1"/>
              <a:t>acaba</a:t>
            </a:r>
            <a:r>
              <a:rPr lang="en-US" baseline="0" dirty="0"/>
              <a:t> </a:t>
            </a:r>
            <a:r>
              <a:rPr lang="en-US" baseline="0" dirty="0" err="1"/>
              <a:t>hangi</a:t>
            </a:r>
            <a:r>
              <a:rPr lang="en-US" baseline="0" dirty="0"/>
              <a:t> </a:t>
            </a:r>
            <a:r>
              <a:rPr lang="en-US" baseline="0" dirty="0" err="1"/>
              <a:t>kuralları</a:t>
            </a:r>
            <a:r>
              <a:rPr lang="en-US" baseline="0" dirty="0"/>
              <a:t> </a:t>
            </a:r>
            <a:r>
              <a:rPr lang="en-US" baseline="0" dirty="0" err="1"/>
              <a:t>kullanıyoruz</a:t>
            </a:r>
            <a:r>
              <a:rPr lang="en-US" baseline="0" dirty="0"/>
              <a:t> veya </a:t>
            </a:r>
            <a:r>
              <a:rPr lang="en-US" baseline="0" dirty="0" err="1"/>
              <a:t>kullanmalıyız</a:t>
            </a:r>
            <a:r>
              <a:rPr lang="en-US" baseline="0" dirty="0"/>
              <a:t>? </a:t>
            </a:r>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5711209C-CE38-EE4F-BBDC-BF748D4A9178}" type="slidenum">
              <a:rPr lang="en-US" smtClean="0"/>
              <a:t>25</a:t>
            </a:fld>
            <a:endParaRPr lang="en-US"/>
          </a:p>
        </p:txBody>
      </p:sp>
    </p:spTree>
    <p:extLst>
      <p:ext uri="{BB962C8B-B14F-4D97-AF65-F5344CB8AC3E}">
        <p14:creationId xmlns:p14="http://schemas.microsoft.com/office/powerpoint/2010/main" val="3846508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00100" lvl="1" indent="-342900">
              <a:buFont typeface="Arial"/>
              <a:buChar char="•"/>
            </a:pPr>
            <a:r>
              <a:rPr lang="tr-TR" dirty="0"/>
              <a:t>Kişisel ilişki kur,</a:t>
            </a:r>
            <a:r>
              <a:rPr lang="tr-TR" baseline="0" dirty="0"/>
              <a:t> </a:t>
            </a:r>
            <a:r>
              <a:rPr lang="tr-TR" dirty="0"/>
              <a:t>Kaynak ol, </a:t>
            </a:r>
          </a:p>
          <a:p>
            <a:pPr marL="800100" lvl="1" indent="-342900">
              <a:buFont typeface="Arial"/>
              <a:buChar char="•"/>
            </a:pPr>
            <a:r>
              <a:rPr lang="tr-TR" dirty="0"/>
              <a:t>Medya listesi: doğru </a:t>
            </a:r>
            <a:r>
              <a:rPr lang="tr-TR" dirty="0" err="1"/>
              <a:t>title</a:t>
            </a:r>
            <a:r>
              <a:rPr lang="tr-TR" dirty="0"/>
              <a:t>,</a:t>
            </a:r>
            <a:r>
              <a:rPr lang="tr-TR" baseline="0" dirty="0"/>
              <a:t> doğru </a:t>
            </a:r>
            <a:r>
              <a:rPr lang="tr-TR" baseline="0" dirty="0" err="1"/>
              <a:t>grammer</a:t>
            </a:r>
            <a:r>
              <a:rPr lang="tr-TR" baseline="0" dirty="0"/>
              <a:t>, kadın erkek,...</a:t>
            </a:r>
            <a:endParaRPr lang="tr-TR" dirty="0"/>
          </a:p>
          <a:p>
            <a:endParaRPr lang="en-US" dirty="0"/>
          </a:p>
        </p:txBody>
      </p:sp>
      <p:sp>
        <p:nvSpPr>
          <p:cNvPr id="4" name="Slide Number Placeholder 3"/>
          <p:cNvSpPr>
            <a:spLocks noGrp="1"/>
          </p:cNvSpPr>
          <p:nvPr>
            <p:ph type="sldNum" sz="quarter" idx="10"/>
          </p:nvPr>
        </p:nvSpPr>
        <p:spPr/>
        <p:txBody>
          <a:bodyPr/>
          <a:lstStyle/>
          <a:p>
            <a:fld id="{5711209C-CE38-EE4F-BBDC-BF748D4A9178}" type="slidenum">
              <a:rPr lang="en-US" smtClean="0"/>
              <a:t>26</a:t>
            </a:fld>
            <a:endParaRPr lang="en-US"/>
          </a:p>
        </p:txBody>
      </p:sp>
    </p:spTree>
    <p:extLst>
      <p:ext uri="{BB962C8B-B14F-4D97-AF65-F5344CB8AC3E}">
        <p14:creationId xmlns:p14="http://schemas.microsoft.com/office/powerpoint/2010/main" val="36034369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err="1">
                <a:solidFill>
                  <a:srgbClr val="FFFFFF"/>
                </a:solidFill>
                <a:effectLst/>
                <a:latin typeface="Montserrat" panose="00000500000000000000" pitchFamily="2" charset="0"/>
              </a:rPr>
              <a:t>Mesaj</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bir</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kişinin</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diğer</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kişiye</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iletmek</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istediği</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düşünce</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duygu</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veya</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bilginin</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yazılı</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sözlü</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ya</a:t>
            </a:r>
            <a:r>
              <a:rPr lang="en-GB" b="0" i="0" dirty="0">
                <a:solidFill>
                  <a:srgbClr val="FFFFFF"/>
                </a:solidFill>
                <a:effectLst/>
                <a:latin typeface="Montserrat" panose="00000500000000000000" pitchFamily="2" charset="0"/>
              </a:rPr>
              <a:t> da </a:t>
            </a:r>
            <a:r>
              <a:rPr lang="en-GB" b="0" i="0" dirty="0" err="1">
                <a:solidFill>
                  <a:srgbClr val="FFFFFF"/>
                </a:solidFill>
                <a:effectLst/>
                <a:latin typeface="Montserrat" panose="00000500000000000000" pitchFamily="2" charset="0"/>
              </a:rPr>
              <a:t>görsel</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olarak</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iletilmesidir</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Genellikle</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iletişim</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kurmada</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kullanılan</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bir</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araç</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olan</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mesajlar</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bir</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kişi</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ile</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diğer</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kişi</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arasında</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iletişim</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sağlayarak</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bilgi</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aktarımını</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mümkün</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kılar</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Mesajlar</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genellikle</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metin</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fotoğraf</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veya</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ses</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kaydı</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gibi</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farklı</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şekillerde</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iletilir</a:t>
            </a:r>
            <a:r>
              <a:rPr lang="en-GB" b="0" i="0" dirty="0">
                <a:solidFill>
                  <a:srgbClr val="FFFFFF"/>
                </a:solidFill>
                <a:effectLst/>
                <a:latin typeface="Montserrat" panose="00000500000000000000" pitchFamily="2" charset="0"/>
              </a:rPr>
              <a:t>. Slogan, </a:t>
            </a:r>
            <a:r>
              <a:rPr lang="en-GB" b="0" i="0" dirty="0" err="1">
                <a:solidFill>
                  <a:srgbClr val="FFFFFF"/>
                </a:solidFill>
                <a:effectLst/>
                <a:latin typeface="Montserrat" panose="00000500000000000000" pitchFamily="2" charset="0"/>
              </a:rPr>
              <a:t>genellikle</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bir</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markayı</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veya</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ürünü</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tanıtmak</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için</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kullanılan</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kısa</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ve</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özlü</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bir</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cümledir</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Hedef</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kitlede</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bir</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etki</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uyandırmak</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ürünün</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özelliklerini</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veya</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benzersiz</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satış</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noktalarını</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vurgulamak</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veya</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markanın</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değerlerini</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yansıtmak</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amacıyla</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kullanılan</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bir</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pazarlama</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aracıdır</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Sloganlar</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genellikle</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markanın</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veya</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ürünün</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hızlıca</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hatırlanmasını</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sağlayarak</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tüketiciler</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üzerinde</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olumlu</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bir</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izlenim</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bırakmaya</a:t>
            </a:r>
            <a:r>
              <a:rPr lang="en-GB" b="0" i="0" dirty="0">
                <a:solidFill>
                  <a:srgbClr val="FFFFFF"/>
                </a:solidFill>
                <a:effectLst/>
                <a:latin typeface="Montserrat" panose="00000500000000000000" pitchFamily="2" charset="0"/>
              </a:rPr>
              <a:t> </a:t>
            </a:r>
            <a:r>
              <a:rPr lang="en-GB" b="0" i="0" dirty="0" err="1">
                <a:solidFill>
                  <a:srgbClr val="FFFFFF"/>
                </a:solidFill>
                <a:effectLst/>
                <a:latin typeface="Montserrat" panose="00000500000000000000" pitchFamily="2" charset="0"/>
              </a:rPr>
              <a:t>yöneliktir</a:t>
            </a:r>
            <a:r>
              <a:rPr lang="en-GB" b="0" i="0">
                <a:solidFill>
                  <a:srgbClr val="FFFFFF"/>
                </a:solidFill>
                <a:effectLst/>
                <a:latin typeface="Montserrat" panose="00000500000000000000" pitchFamily="2" charset="0"/>
              </a:rPr>
              <a:t>.</a:t>
            </a:r>
            <a:endParaRPr lang="en-GB" dirty="0"/>
          </a:p>
        </p:txBody>
      </p:sp>
      <p:sp>
        <p:nvSpPr>
          <p:cNvPr id="4" name="Slide Number Placeholder 3"/>
          <p:cNvSpPr>
            <a:spLocks noGrp="1"/>
          </p:cNvSpPr>
          <p:nvPr>
            <p:ph type="sldNum" sz="quarter" idx="5"/>
          </p:nvPr>
        </p:nvSpPr>
        <p:spPr/>
        <p:txBody>
          <a:bodyPr/>
          <a:lstStyle/>
          <a:p>
            <a:fld id="{0357796F-21C2-43B9-944F-A691BC7DD51D}" type="slidenum">
              <a:rPr lang="en-GB" smtClean="0"/>
              <a:t>28</a:t>
            </a:fld>
            <a:endParaRPr lang="en-GB"/>
          </a:p>
        </p:txBody>
      </p:sp>
    </p:spTree>
    <p:extLst>
      <p:ext uri="{BB962C8B-B14F-4D97-AF65-F5344CB8AC3E}">
        <p14:creationId xmlns:p14="http://schemas.microsoft.com/office/powerpoint/2010/main" val="24768125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357796F-21C2-43B9-944F-A691BC7DD51D}" type="slidenum">
              <a:rPr lang="en-GB" smtClean="0"/>
              <a:t>30</a:t>
            </a:fld>
            <a:endParaRPr lang="en-GB"/>
          </a:p>
        </p:txBody>
      </p:sp>
    </p:spTree>
    <p:extLst>
      <p:ext uri="{BB962C8B-B14F-4D97-AF65-F5344CB8AC3E}">
        <p14:creationId xmlns:p14="http://schemas.microsoft.com/office/powerpoint/2010/main" val="33483256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32</a:t>
            </a:fld>
            <a:endParaRPr lang="tr-TR"/>
          </a:p>
        </p:txBody>
      </p:sp>
    </p:spTree>
    <p:extLst>
      <p:ext uri="{BB962C8B-B14F-4D97-AF65-F5344CB8AC3E}">
        <p14:creationId xmlns:p14="http://schemas.microsoft.com/office/powerpoint/2010/main" val="27268257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34</a:t>
            </a:fld>
            <a:endParaRPr lang="tr-TR"/>
          </a:p>
        </p:txBody>
      </p:sp>
    </p:spTree>
    <p:extLst>
      <p:ext uri="{BB962C8B-B14F-4D97-AF65-F5344CB8AC3E}">
        <p14:creationId xmlns:p14="http://schemas.microsoft.com/office/powerpoint/2010/main" val="2959787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dirty="0"/>
              <a:t>Artık yavaş yavaş iletişim</a:t>
            </a:r>
            <a:r>
              <a:rPr lang="tr-TR" baseline="0" dirty="0"/>
              <a:t> stratejisinin belirlenmesinde rol oynayan unsurları tek tek incelemeye başlıyoruz. Ama kafamızda öğleden önce öğrendiğimiz iletişim modelini hep hatırlamamız gerekiyor. Çünkü iletişim eğer bir bütünlük içinde, devamlı olduğu sürece hedefe ulaşabilir. Bunu kafanızda tutmanızı rica ediyorum. Hedef kitleyi açmadan önce Strateji ne demek? Neden bir iletişim stratejisine ihtiyacımız var ki? Olmasa ne olur?</a:t>
            </a:r>
            <a:endParaRPr lang="tr-TR" dirty="0"/>
          </a:p>
          <a:p>
            <a:endParaRPr lang="tr-TR" dirty="0"/>
          </a:p>
        </p:txBody>
      </p:sp>
      <p:sp>
        <p:nvSpPr>
          <p:cNvPr id="4" name="Slide Number Placeholder 3"/>
          <p:cNvSpPr>
            <a:spLocks noGrp="1"/>
          </p:cNvSpPr>
          <p:nvPr>
            <p:ph type="sldNum" sz="quarter" idx="10"/>
          </p:nvPr>
        </p:nvSpPr>
        <p:spPr/>
        <p:txBody>
          <a:bodyPr/>
          <a:lstStyle/>
          <a:p>
            <a:fld id="{4F8DB4E6-BAC7-6247-ABF0-DFA40D257397}" type="slidenum">
              <a:rPr lang="tr-TR" smtClean="0"/>
              <a:t>4</a:t>
            </a:fld>
            <a:endParaRPr lang="tr-TR"/>
          </a:p>
        </p:txBody>
      </p:sp>
    </p:spTree>
    <p:extLst>
      <p:ext uri="{BB962C8B-B14F-4D97-AF65-F5344CB8AC3E}">
        <p14:creationId xmlns:p14="http://schemas.microsoft.com/office/powerpoint/2010/main" val="3711210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B01ED00F-6B60-2946-BB3D-56665B775683}" type="slidenum">
              <a:rPr lang="en-US" smtClean="0"/>
              <a:t>5</a:t>
            </a:fld>
            <a:endParaRPr lang="en-US"/>
          </a:p>
        </p:txBody>
      </p:sp>
    </p:spTree>
    <p:extLst>
      <p:ext uri="{BB962C8B-B14F-4D97-AF65-F5344CB8AC3E}">
        <p14:creationId xmlns:p14="http://schemas.microsoft.com/office/powerpoint/2010/main" val="13692339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TR" sz="1200" kern="1200" dirty="0">
                <a:solidFill>
                  <a:schemeClr val="tx1"/>
                </a:solidFill>
                <a:effectLst/>
                <a:latin typeface="+mn-lt"/>
                <a:ea typeface="+mn-ea"/>
                <a:cs typeface="+mn-cs"/>
              </a:rPr>
              <a:t>Başarılı ve etkili bir iletişim girişimi için ilk yapılması gereken kurumunuzun neden stratejik iletişim planı ihtiyaç duyduğunu, hedeflerini, şu anda içinde bulunduğu durumu analiz etmektir. Bu size aslında hedef kitlenizin kim olacağı konusunda da fikir vermeye</a:t>
            </a:r>
            <a:r>
              <a:rPr lang="tr-TR" sz="1200" kern="1200" baseline="0" dirty="0">
                <a:solidFill>
                  <a:schemeClr val="tx1"/>
                </a:solidFill>
                <a:effectLst/>
                <a:latin typeface="+mn-lt"/>
                <a:ea typeface="+mn-ea"/>
                <a:cs typeface="+mn-cs"/>
              </a:rPr>
              <a:t> başlar.</a:t>
            </a:r>
            <a:endParaRPr lang="en-US" sz="1200" kern="1200" dirty="0">
              <a:solidFill>
                <a:schemeClr val="tx1"/>
              </a:solidFill>
              <a:effectLst/>
              <a:latin typeface="+mn-lt"/>
              <a:ea typeface="+mn-ea"/>
              <a:cs typeface="+mn-cs"/>
            </a:endParaRPr>
          </a:p>
          <a:p>
            <a:endParaRPr lang="tr-TR" dirty="0"/>
          </a:p>
        </p:txBody>
      </p:sp>
      <p:sp>
        <p:nvSpPr>
          <p:cNvPr id="4" name="Slide Number Placeholder 3"/>
          <p:cNvSpPr>
            <a:spLocks noGrp="1"/>
          </p:cNvSpPr>
          <p:nvPr>
            <p:ph type="sldNum" sz="quarter" idx="10"/>
          </p:nvPr>
        </p:nvSpPr>
        <p:spPr/>
        <p:txBody>
          <a:bodyPr/>
          <a:lstStyle/>
          <a:p>
            <a:fld id="{4F8DB4E6-BAC7-6247-ABF0-DFA40D257397}" type="slidenum">
              <a:rPr lang="tr-TR" smtClean="0"/>
              <a:t>6</a:t>
            </a:fld>
            <a:endParaRPr lang="tr-TR"/>
          </a:p>
        </p:txBody>
      </p:sp>
    </p:spTree>
    <p:extLst>
      <p:ext uri="{BB962C8B-B14F-4D97-AF65-F5344CB8AC3E}">
        <p14:creationId xmlns:p14="http://schemas.microsoft.com/office/powerpoint/2010/main" val="25545340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TR" sz="1200" dirty="0">
                <a:effectLst/>
                <a:latin typeface="Arial"/>
                <a:ea typeface="ＭＳ 明朝"/>
                <a:cs typeface="Times New Roman"/>
              </a:rPr>
              <a:t>Aslında bu bölümde her bir hedef kitle için ayrı ayrı  bu çalışmayı yapmak gerekir. Ancak zaman kısıtlamamız olduğu için biz biraz daha bu bölümü kısa geçeceğiz. Genel olarak üstünden birlikte geçelim.</a:t>
            </a:r>
            <a:endParaRPr lang="en-US" sz="1200" dirty="0">
              <a:effectLst/>
              <a:latin typeface="Cambria"/>
              <a:ea typeface="ＭＳ 明朝"/>
              <a:cs typeface="Times New Roman"/>
            </a:endParaRPr>
          </a:p>
          <a:p>
            <a:endParaRPr lang="tr-TR" dirty="0"/>
          </a:p>
        </p:txBody>
      </p:sp>
      <p:sp>
        <p:nvSpPr>
          <p:cNvPr id="4" name="Slide Number Placeholder 3"/>
          <p:cNvSpPr>
            <a:spLocks noGrp="1"/>
          </p:cNvSpPr>
          <p:nvPr>
            <p:ph type="sldNum" sz="quarter" idx="10"/>
          </p:nvPr>
        </p:nvSpPr>
        <p:spPr/>
        <p:txBody>
          <a:bodyPr/>
          <a:lstStyle/>
          <a:p>
            <a:fld id="{4F8DB4E6-BAC7-6247-ABF0-DFA40D257397}" type="slidenum">
              <a:rPr lang="tr-TR" smtClean="0"/>
              <a:t>7</a:t>
            </a:fld>
            <a:endParaRPr lang="tr-TR"/>
          </a:p>
        </p:txBody>
      </p:sp>
    </p:spTree>
    <p:extLst>
      <p:ext uri="{BB962C8B-B14F-4D97-AF65-F5344CB8AC3E}">
        <p14:creationId xmlns:p14="http://schemas.microsoft.com/office/powerpoint/2010/main" val="35411090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t>Bu gruplamaya</a:t>
            </a:r>
            <a:r>
              <a:rPr lang="tr-TR" baseline="0" dirty="0"/>
              <a:t> ihtiyacımız var. Her hedef kitlenin bilgi seviyesi, ihtiyacı farklı olabilir. Mesela IPA </a:t>
            </a:r>
            <a:r>
              <a:rPr lang="tr-TR" baseline="0" dirty="0" err="1"/>
              <a:t>II’den</a:t>
            </a:r>
            <a:r>
              <a:rPr lang="tr-TR" baseline="0" dirty="0"/>
              <a:t> bahsediyorsak, herkesin üzerinde aynı etkiyi yaratmayabilir. Her iletişim kanalı her paydaşa uygun olmayabilir. Herkese aynı şekilde ulaşamıyor olabilirsiniz. Dolayısıyla gruplandırma iletişim strateji , elde edilecek sonuç, yaratılacak etki, gibi pek çok unsurlar açısından önem taşır.  </a:t>
            </a:r>
            <a:endParaRPr lang="tr-TR" dirty="0"/>
          </a:p>
        </p:txBody>
      </p:sp>
      <p:sp>
        <p:nvSpPr>
          <p:cNvPr id="4" name="Slide Number Placeholder 3"/>
          <p:cNvSpPr>
            <a:spLocks noGrp="1"/>
          </p:cNvSpPr>
          <p:nvPr>
            <p:ph type="sldNum" sz="quarter" idx="10"/>
          </p:nvPr>
        </p:nvSpPr>
        <p:spPr/>
        <p:txBody>
          <a:bodyPr/>
          <a:lstStyle/>
          <a:p>
            <a:fld id="{4F8DB4E6-BAC7-6247-ABF0-DFA40D257397}" type="slidenum">
              <a:rPr lang="tr-TR" smtClean="0"/>
              <a:t>10</a:t>
            </a:fld>
            <a:endParaRPr lang="tr-TR"/>
          </a:p>
        </p:txBody>
      </p:sp>
    </p:spTree>
    <p:extLst>
      <p:ext uri="{BB962C8B-B14F-4D97-AF65-F5344CB8AC3E}">
        <p14:creationId xmlns:p14="http://schemas.microsoft.com/office/powerpoint/2010/main" val="5089805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t>Belirlemiş paydaşlarınızı</a:t>
            </a:r>
            <a:r>
              <a:rPr lang="tr-TR" baseline="0" dirty="0"/>
              <a:t> bu şemaya yerleştirin.</a:t>
            </a:r>
            <a:endParaRPr lang="tr-TR" dirty="0"/>
          </a:p>
        </p:txBody>
      </p:sp>
      <p:sp>
        <p:nvSpPr>
          <p:cNvPr id="4" name="Slide Number Placeholder 3"/>
          <p:cNvSpPr>
            <a:spLocks noGrp="1"/>
          </p:cNvSpPr>
          <p:nvPr>
            <p:ph type="sldNum" sz="quarter" idx="10"/>
          </p:nvPr>
        </p:nvSpPr>
        <p:spPr/>
        <p:txBody>
          <a:bodyPr/>
          <a:lstStyle/>
          <a:p>
            <a:fld id="{4F8DB4E6-BAC7-6247-ABF0-DFA40D257397}" type="slidenum">
              <a:rPr lang="tr-TR" smtClean="0"/>
              <a:t>12</a:t>
            </a:fld>
            <a:endParaRPr lang="tr-TR"/>
          </a:p>
        </p:txBody>
      </p:sp>
    </p:spTree>
    <p:extLst>
      <p:ext uri="{BB962C8B-B14F-4D97-AF65-F5344CB8AC3E}">
        <p14:creationId xmlns:p14="http://schemas.microsoft.com/office/powerpoint/2010/main" val="11611452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13</a:t>
            </a:fld>
            <a:endParaRPr lang="tr-TR"/>
          </a:p>
        </p:txBody>
      </p:sp>
    </p:spTree>
    <p:extLst>
      <p:ext uri="{BB962C8B-B14F-4D97-AF65-F5344CB8AC3E}">
        <p14:creationId xmlns:p14="http://schemas.microsoft.com/office/powerpoint/2010/main" val="21068401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56207-9F84-6228-7979-4F158075436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E1773AD-771E-F89C-5BB2-976FA5F85B6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AD983C6-BD6A-9080-94E3-C3BB7F6505DD}"/>
              </a:ext>
            </a:extLst>
          </p:cNvPr>
          <p:cNvSpPr>
            <a:spLocks noGrp="1"/>
          </p:cNvSpPr>
          <p:nvPr>
            <p:ph type="dt" sz="half" idx="10"/>
          </p:nvPr>
        </p:nvSpPr>
        <p:spPr/>
        <p:txBody>
          <a:bodyPr/>
          <a:lstStyle/>
          <a:p>
            <a:fld id="{EDCF5D82-CF3D-422E-9152-F1B8EF841F21}" type="datetimeFigureOut">
              <a:rPr lang="en-GB" smtClean="0"/>
              <a:t>21/03/2024</a:t>
            </a:fld>
            <a:endParaRPr lang="en-GB"/>
          </a:p>
        </p:txBody>
      </p:sp>
      <p:sp>
        <p:nvSpPr>
          <p:cNvPr id="5" name="Footer Placeholder 4">
            <a:extLst>
              <a:ext uri="{FF2B5EF4-FFF2-40B4-BE49-F238E27FC236}">
                <a16:creationId xmlns:a16="http://schemas.microsoft.com/office/drawing/2014/main" id="{6C877135-BBDF-7144-A0EA-C5955B5E317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72E096-EE03-471C-E622-564A92902D78}"/>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20818712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1BD1C2-5BC4-D622-13D2-878243101F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6CB9926-D9E6-29E0-BAE2-6326E166ECE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37DFC2C-50FB-040D-9C33-C33601F5560E}"/>
              </a:ext>
            </a:extLst>
          </p:cNvPr>
          <p:cNvSpPr>
            <a:spLocks noGrp="1"/>
          </p:cNvSpPr>
          <p:nvPr>
            <p:ph type="dt" sz="half" idx="10"/>
          </p:nvPr>
        </p:nvSpPr>
        <p:spPr/>
        <p:txBody>
          <a:bodyPr/>
          <a:lstStyle/>
          <a:p>
            <a:fld id="{EDCF5D82-CF3D-422E-9152-F1B8EF841F21}" type="datetimeFigureOut">
              <a:rPr lang="en-GB" smtClean="0"/>
              <a:t>21/03/2024</a:t>
            </a:fld>
            <a:endParaRPr lang="en-GB"/>
          </a:p>
        </p:txBody>
      </p:sp>
      <p:sp>
        <p:nvSpPr>
          <p:cNvPr id="5" name="Footer Placeholder 4">
            <a:extLst>
              <a:ext uri="{FF2B5EF4-FFF2-40B4-BE49-F238E27FC236}">
                <a16:creationId xmlns:a16="http://schemas.microsoft.com/office/drawing/2014/main" id="{49C144D1-93D8-3DD1-257C-4D1580FEA7A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2E250FE-CEB2-522C-EF43-B7D9062A3C51}"/>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16009929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5C80081-7AA4-9612-1881-A6A908F47D8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2B5665D-F8F2-6BAF-6EED-58E74893BDF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55D5E9C-0B01-7D26-5570-E0B10032F7AE}"/>
              </a:ext>
            </a:extLst>
          </p:cNvPr>
          <p:cNvSpPr>
            <a:spLocks noGrp="1"/>
          </p:cNvSpPr>
          <p:nvPr>
            <p:ph type="dt" sz="half" idx="10"/>
          </p:nvPr>
        </p:nvSpPr>
        <p:spPr/>
        <p:txBody>
          <a:bodyPr/>
          <a:lstStyle/>
          <a:p>
            <a:fld id="{EDCF5D82-CF3D-422E-9152-F1B8EF841F21}" type="datetimeFigureOut">
              <a:rPr lang="en-GB" smtClean="0"/>
              <a:t>21/03/2024</a:t>
            </a:fld>
            <a:endParaRPr lang="en-GB"/>
          </a:p>
        </p:txBody>
      </p:sp>
      <p:sp>
        <p:nvSpPr>
          <p:cNvPr id="5" name="Footer Placeholder 4">
            <a:extLst>
              <a:ext uri="{FF2B5EF4-FFF2-40B4-BE49-F238E27FC236}">
                <a16:creationId xmlns:a16="http://schemas.microsoft.com/office/drawing/2014/main" id="{71504E2E-22D8-195B-E79D-38B920BADE1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2E6485E-AD59-82A4-F34B-21A2B40D48E8}"/>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31246201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5068D-7BF9-291C-1BDE-4775F25641C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80CA380-06F3-5680-B97D-AE724D49892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6C555B9-7EA3-4868-4570-7EA623CAAF99}"/>
              </a:ext>
            </a:extLst>
          </p:cNvPr>
          <p:cNvSpPr>
            <a:spLocks noGrp="1"/>
          </p:cNvSpPr>
          <p:nvPr>
            <p:ph type="dt" sz="half" idx="10"/>
          </p:nvPr>
        </p:nvSpPr>
        <p:spPr/>
        <p:txBody>
          <a:bodyPr/>
          <a:lstStyle/>
          <a:p>
            <a:fld id="{EDCF5D82-CF3D-422E-9152-F1B8EF841F21}" type="datetimeFigureOut">
              <a:rPr lang="en-GB" smtClean="0"/>
              <a:t>21/03/2024</a:t>
            </a:fld>
            <a:endParaRPr lang="en-GB"/>
          </a:p>
        </p:txBody>
      </p:sp>
      <p:sp>
        <p:nvSpPr>
          <p:cNvPr id="5" name="Footer Placeholder 4">
            <a:extLst>
              <a:ext uri="{FF2B5EF4-FFF2-40B4-BE49-F238E27FC236}">
                <a16:creationId xmlns:a16="http://schemas.microsoft.com/office/drawing/2014/main" id="{55981800-41F0-72F4-2932-123CCF14E95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D8EB75A-8BCA-140F-A7EC-0FC667E00FE8}"/>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1072564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87318-D450-7A95-15B5-631F39AB39A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58B078A-425C-70C2-EB9A-9906CB59F23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53E2720-D603-CFDC-4C3B-A5941509E165}"/>
              </a:ext>
            </a:extLst>
          </p:cNvPr>
          <p:cNvSpPr>
            <a:spLocks noGrp="1"/>
          </p:cNvSpPr>
          <p:nvPr>
            <p:ph type="dt" sz="half" idx="10"/>
          </p:nvPr>
        </p:nvSpPr>
        <p:spPr/>
        <p:txBody>
          <a:bodyPr/>
          <a:lstStyle/>
          <a:p>
            <a:fld id="{EDCF5D82-CF3D-422E-9152-F1B8EF841F21}" type="datetimeFigureOut">
              <a:rPr lang="en-GB" smtClean="0"/>
              <a:t>21/03/2024</a:t>
            </a:fld>
            <a:endParaRPr lang="en-GB"/>
          </a:p>
        </p:txBody>
      </p:sp>
      <p:sp>
        <p:nvSpPr>
          <p:cNvPr id="5" name="Footer Placeholder 4">
            <a:extLst>
              <a:ext uri="{FF2B5EF4-FFF2-40B4-BE49-F238E27FC236}">
                <a16:creationId xmlns:a16="http://schemas.microsoft.com/office/drawing/2014/main" id="{31907D71-24C8-316E-BD4C-9A8DB16268B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2FD0B7F-6333-C6AA-8CEE-DDCF159E1E97}"/>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2028724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E82A6-AF64-BB2F-258F-1D6823FD1DC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2DA9686-6656-2DE6-95E7-C0BF2B0B163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9280823-71C5-1C48-0D73-63DFC4FA179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B2B95D5-5A12-4150-5052-DE6390147099}"/>
              </a:ext>
            </a:extLst>
          </p:cNvPr>
          <p:cNvSpPr>
            <a:spLocks noGrp="1"/>
          </p:cNvSpPr>
          <p:nvPr>
            <p:ph type="dt" sz="half" idx="10"/>
          </p:nvPr>
        </p:nvSpPr>
        <p:spPr/>
        <p:txBody>
          <a:bodyPr/>
          <a:lstStyle/>
          <a:p>
            <a:fld id="{EDCF5D82-CF3D-422E-9152-F1B8EF841F21}" type="datetimeFigureOut">
              <a:rPr lang="en-GB" smtClean="0"/>
              <a:t>21/03/2024</a:t>
            </a:fld>
            <a:endParaRPr lang="en-GB"/>
          </a:p>
        </p:txBody>
      </p:sp>
      <p:sp>
        <p:nvSpPr>
          <p:cNvPr id="6" name="Footer Placeholder 5">
            <a:extLst>
              <a:ext uri="{FF2B5EF4-FFF2-40B4-BE49-F238E27FC236}">
                <a16:creationId xmlns:a16="http://schemas.microsoft.com/office/drawing/2014/main" id="{6286BCE8-9843-90BF-874A-16F1A1D31A2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EE6C990-0896-FCEF-0D65-15D11E008720}"/>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9774201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15ADB-26E0-8922-1C82-43B6957F9EB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3C3357C-D3CA-1FED-3B9C-0107679501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93C4B5A-6B2B-96E2-74B2-CF60904A2A2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ED8179A-A731-10F1-72B2-EF8D6687B6A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A0ACF41-F5DE-3D53-E2CF-7035DBDCA12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7411AC79-7AF0-5C0D-77B5-C99B77A7F325}"/>
              </a:ext>
            </a:extLst>
          </p:cNvPr>
          <p:cNvSpPr>
            <a:spLocks noGrp="1"/>
          </p:cNvSpPr>
          <p:nvPr>
            <p:ph type="dt" sz="half" idx="10"/>
          </p:nvPr>
        </p:nvSpPr>
        <p:spPr/>
        <p:txBody>
          <a:bodyPr/>
          <a:lstStyle/>
          <a:p>
            <a:fld id="{EDCF5D82-CF3D-422E-9152-F1B8EF841F21}" type="datetimeFigureOut">
              <a:rPr lang="en-GB" smtClean="0"/>
              <a:t>21/03/2024</a:t>
            </a:fld>
            <a:endParaRPr lang="en-GB"/>
          </a:p>
        </p:txBody>
      </p:sp>
      <p:sp>
        <p:nvSpPr>
          <p:cNvPr id="8" name="Footer Placeholder 7">
            <a:extLst>
              <a:ext uri="{FF2B5EF4-FFF2-40B4-BE49-F238E27FC236}">
                <a16:creationId xmlns:a16="http://schemas.microsoft.com/office/drawing/2014/main" id="{B386D62F-1054-949F-47D4-055234A1AD3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04956A1-3BC6-7168-67F5-DC17C5939A70}"/>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697593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9A042-374E-CC33-3DDF-16ACF25BFAB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DC2EFD7-2E7A-EC7F-F24E-4318AAC46037}"/>
              </a:ext>
            </a:extLst>
          </p:cNvPr>
          <p:cNvSpPr>
            <a:spLocks noGrp="1"/>
          </p:cNvSpPr>
          <p:nvPr>
            <p:ph type="dt" sz="half" idx="10"/>
          </p:nvPr>
        </p:nvSpPr>
        <p:spPr/>
        <p:txBody>
          <a:bodyPr/>
          <a:lstStyle/>
          <a:p>
            <a:fld id="{EDCF5D82-CF3D-422E-9152-F1B8EF841F21}" type="datetimeFigureOut">
              <a:rPr lang="en-GB" smtClean="0"/>
              <a:t>21/03/2024</a:t>
            </a:fld>
            <a:endParaRPr lang="en-GB"/>
          </a:p>
        </p:txBody>
      </p:sp>
      <p:sp>
        <p:nvSpPr>
          <p:cNvPr id="4" name="Footer Placeholder 3">
            <a:extLst>
              <a:ext uri="{FF2B5EF4-FFF2-40B4-BE49-F238E27FC236}">
                <a16:creationId xmlns:a16="http://schemas.microsoft.com/office/drawing/2014/main" id="{9212A461-AF1D-2D30-0AE3-CF15CDC8712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611D9F3-0EDE-1BB4-1557-FDC3B9DE5B78}"/>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2169320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E31CBB6-A7BE-D88B-7D42-4332657317D3}"/>
              </a:ext>
            </a:extLst>
          </p:cNvPr>
          <p:cNvSpPr>
            <a:spLocks noGrp="1"/>
          </p:cNvSpPr>
          <p:nvPr>
            <p:ph type="dt" sz="half" idx="10"/>
          </p:nvPr>
        </p:nvSpPr>
        <p:spPr/>
        <p:txBody>
          <a:bodyPr/>
          <a:lstStyle/>
          <a:p>
            <a:fld id="{EDCF5D82-CF3D-422E-9152-F1B8EF841F21}" type="datetimeFigureOut">
              <a:rPr lang="en-GB" smtClean="0"/>
              <a:t>21/03/2024</a:t>
            </a:fld>
            <a:endParaRPr lang="en-GB"/>
          </a:p>
        </p:txBody>
      </p:sp>
      <p:sp>
        <p:nvSpPr>
          <p:cNvPr id="3" name="Footer Placeholder 2">
            <a:extLst>
              <a:ext uri="{FF2B5EF4-FFF2-40B4-BE49-F238E27FC236}">
                <a16:creationId xmlns:a16="http://schemas.microsoft.com/office/drawing/2014/main" id="{C474AD1A-1B11-77FB-144F-4F719CCEF97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14C016B-284F-A25F-CD45-965B115EFD66}"/>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14567374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8922C-BA85-395A-18D7-86E4D75BCC2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256A085-C381-BA15-C65A-CDFA98DA329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C743650-5BAF-937A-6C62-6BC8A17918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31E89CC-B83C-E11C-9AD4-96EB0109C505}"/>
              </a:ext>
            </a:extLst>
          </p:cNvPr>
          <p:cNvSpPr>
            <a:spLocks noGrp="1"/>
          </p:cNvSpPr>
          <p:nvPr>
            <p:ph type="dt" sz="half" idx="10"/>
          </p:nvPr>
        </p:nvSpPr>
        <p:spPr/>
        <p:txBody>
          <a:bodyPr/>
          <a:lstStyle/>
          <a:p>
            <a:fld id="{EDCF5D82-CF3D-422E-9152-F1B8EF841F21}" type="datetimeFigureOut">
              <a:rPr lang="en-GB" smtClean="0"/>
              <a:t>21/03/2024</a:t>
            </a:fld>
            <a:endParaRPr lang="en-GB"/>
          </a:p>
        </p:txBody>
      </p:sp>
      <p:sp>
        <p:nvSpPr>
          <p:cNvPr id="6" name="Footer Placeholder 5">
            <a:extLst>
              <a:ext uri="{FF2B5EF4-FFF2-40B4-BE49-F238E27FC236}">
                <a16:creationId xmlns:a16="http://schemas.microsoft.com/office/drawing/2014/main" id="{D21DBC76-4E74-BF9D-3F6E-E361320FCEB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CCE046D-D7F2-B8D4-1C11-5DAA79EDD664}"/>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2203664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96F54-8635-591C-2FA8-962000EC3EF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6C16149-8FFF-7CC8-1723-30B31F7717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BC7A1B2-F114-0CA3-AAE9-9F486C1FB1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D86512-4FA8-241B-D472-7EB565FBD2F2}"/>
              </a:ext>
            </a:extLst>
          </p:cNvPr>
          <p:cNvSpPr>
            <a:spLocks noGrp="1"/>
          </p:cNvSpPr>
          <p:nvPr>
            <p:ph type="dt" sz="half" idx="10"/>
          </p:nvPr>
        </p:nvSpPr>
        <p:spPr/>
        <p:txBody>
          <a:bodyPr/>
          <a:lstStyle/>
          <a:p>
            <a:fld id="{EDCF5D82-CF3D-422E-9152-F1B8EF841F21}" type="datetimeFigureOut">
              <a:rPr lang="en-GB" smtClean="0"/>
              <a:t>21/03/2024</a:t>
            </a:fld>
            <a:endParaRPr lang="en-GB"/>
          </a:p>
        </p:txBody>
      </p:sp>
      <p:sp>
        <p:nvSpPr>
          <p:cNvPr id="6" name="Footer Placeholder 5">
            <a:extLst>
              <a:ext uri="{FF2B5EF4-FFF2-40B4-BE49-F238E27FC236}">
                <a16:creationId xmlns:a16="http://schemas.microsoft.com/office/drawing/2014/main" id="{8A06966B-FFC1-3FEB-DC24-AE9C0C4D1C2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B468975-1560-E3EF-15CF-3421BCD17919}"/>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19572114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E8B7B4F-632C-F807-F277-9173562425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C6D96C1-6EB1-62F3-274C-1EDE7D621C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0EE7F57-FE76-FF1F-8D95-3EB76A8327F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CF5D82-CF3D-422E-9152-F1B8EF841F21}" type="datetimeFigureOut">
              <a:rPr lang="en-GB" smtClean="0"/>
              <a:t>21/03/2024</a:t>
            </a:fld>
            <a:endParaRPr lang="en-GB"/>
          </a:p>
        </p:txBody>
      </p:sp>
      <p:sp>
        <p:nvSpPr>
          <p:cNvPr id="5" name="Footer Placeholder 4">
            <a:extLst>
              <a:ext uri="{FF2B5EF4-FFF2-40B4-BE49-F238E27FC236}">
                <a16:creationId xmlns:a16="http://schemas.microsoft.com/office/drawing/2014/main" id="{7EABDE73-E840-4A7C-F7DE-6D40EC46A4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E135B9C-2AD0-E3DB-A4A5-009A5F522B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9C0BE8-202E-4C92-93E1-9D5F02441002}" type="slidenum">
              <a:rPr lang="en-GB" smtClean="0"/>
              <a:t>‹#›</a:t>
            </a:fld>
            <a:endParaRPr lang="en-GB"/>
          </a:p>
        </p:txBody>
      </p:sp>
    </p:spTree>
    <p:extLst>
      <p:ext uri="{BB962C8B-B14F-4D97-AF65-F5344CB8AC3E}">
        <p14:creationId xmlns:p14="http://schemas.microsoft.com/office/powerpoint/2010/main" val="6642470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hyperlink" Target="https://creativecommons.org/licenses/by-nc-nd/3.0/" TargetMode="External"/><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hyperlink" Target="https://internationaljournalofresearch.com/2020/06/28/barriers-to-communication-by-nikhil-kumar/" TargetMode="External"/><Relationship Id="rId5" Type="http://schemas.openxmlformats.org/officeDocument/2006/relationships/image" Target="../media/image9.jpg"/><Relationship Id="rId4" Type="http://schemas.openxmlformats.org/officeDocument/2006/relationships/hyperlink" Target="https://www.scolcast.ch/episode/episode-1-la-communication-travers-les-reseaux-sociaux"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hyperlink" Target="https://pixabay.com/fr/post-lettres-enveloppe-laissez-1019869/"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hyperlink" Target="https://pixabay.com/fr/post-lettres-enveloppe-laissez-1019869/"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jp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DF3D6F5-3D04-D48A-C3A0-1B7EA788ACEA}"/>
              </a:ext>
            </a:extLst>
          </p:cNvPr>
          <p:cNvSpPr>
            <a:spLocks noGrp="1"/>
          </p:cNvSpPr>
          <p:nvPr>
            <p:ph type="ctrTitle"/>
          </p:nvPr>
        </p:nvSpPr>
        <p:spPr>
          <a:xfrm>
            <a:off x="-19346" y="1844824"/>
            <a:ext cx="12211346" cy="2160239"/>
          </a:xfrm>
          <a:solidFill>
            <a:srgbClr val="00445C"/>
          </a:solidFill>
        </p:spPr>
        <p:txBody>
          <a:bodyPr anchor="ctr">
            <a:normAutofit fontScale="90000"/>
          </a:bodyPr>
          <a:lstStyle/>
          <a:p>
            <a:pPr>
              <a:spcBef>
                <a:spcPts val="600"/>
              </a:spcBef>
              <a:spcAft>
                <a:spcPts val="1200"/>
              </a:spcAft>
            </a:pPr>
            <a:br>
              <a:rPr lang="tr-TR" sz="3600" b="1" dirty="0">
                <a:solidFill>
                  <a:schemeClr val="bg1">
                    <a:lumMod val="95000"/>
                  </a:schemeClr>
                </a:solidFill>
                <a:effectLst/>
                <a:latin typeface="Myriad Pro"/>
                <a:ea typeface="MS Mincho"/>
                <a:cs typeface="Calibri"/>
              </a:rPr>
            </a:br>
            <a:br>
              <a:rPr lang="tr-TR" sz="3600" b="1" dirty="0">
                <a:solidFill>
                  <a:schemeClr val="bg1">
                    <a:lumMod val="95000"/>
                  </a:schemeClr>
                </a:solidFill>
                <a:effectLst/>
                <a:latin typeface="Myriad Pro"/>
                <a:ea typeface="MS Mincho"/>
                <a:cs typeface="Calibri"/>
              </a:rPr>
            </a:br>
            <a:r>
              <a:rPr lang="en-US" sz="3600" b="1" dirty="0" err="1">
                <a:solidFill>
                  <a:schemeClr val="bg1">
                    <a:lumMod val="95000"/>
                  </a:schemeClr>
                </a:solidFill>
                <a:effectLst/>
                <a:latin typeface="Myriad Pro"/>
                <a:ea typeface="MS Mincho"/>
                <a:cs typeface="Calibri"/>
              </a:rPr>
              <a:t>İletişimin</a:t>
            </a:r>
            <a:r>
              <a:rPr lang="en-US" sz="3600" b="1" dirty="0">
                <a:solidFill>
                  <a:schemeClr val="bg1">
                    <a:lumMod val="95000"/>
                  </a:schemeClr>
                </a:solidFill>
                <a:effectLst/>
                <a:latin typeface="Myriad Pro"/>
                <a:ea typeface="MS Mincho"/>
                <a:cs typeface="Calibri"/>
              </a:rPr>
              <a:t> </a:t>
            </a:r>
            <a:r>
              <a:rPr lang="en-US" sz="3600" b="1" dirty="0" err="1">
                <a:solidFill>
                  <a:schemeClr val="bg1">
                    <a:lumMod val="95000"/>
                  </a:schemeClr>
                </a:solidFill>
                <a:effectLst/>
                <a:latin typeface="Myriad Pro"/>
                <a:ea typeface="MS Mincho"/>
                <a:cs typeface="Calibri"/>
              </a:rPr>
              <a:t>Temel</a:t>
            </a:r>
            <a:r>
              <a:rPr lang="en-US" sz="3600" b="1" dirty="0">
                <a:solidFill>
                  <a:schemeClr val="bg1">
                    <a:lumMod val="95000"/>
                  </a:schemeClr>
                </a:solidFill>
                <a:effectLst/>
                <a:latin typeface="Myriad Pro"/>
                <a:ea typeface="MS Mincho"/>
                <a:cs typeface="Calibri"/>
              </a:rPr>
              <a:t> </a:t>
            </a:r>
            <a:r>
              <a:rPr lang="en-US" sz="3600" b="1" dirty="0" err="1">
                <a:solidFill>
                  <a:schemeClr val="bg1">
                    <a:lumMod val="95000"/>
                  </a:schemeClr>
                </a:solidFill>
                <a:effectLst/>
                <a:latin typeface="Myriad Pro"/>
                <a:ea typeface="MS Mincho"/>
                <a:cs typeface="Calibri"/>
              </a:rPr>
              <a:t>İlkeleri</a:t>
            </a:r>
            <a:r>
              <a:rPr lang="en-US" sz="3600" b="1" dirty="0">
                <a:solidFill>
                  <a:schemeClr val="bg1">
                    <a:lumMod val="95000"/>
                  </a:schemeClr>
                </a:solidFill>
                <a:effectLst/>
                <a:latin typeface="Myriad Pro"/>
                <a:ea typeface="MS Mincho"/>
                <a:cs typeface="Calibri"/>
              </a:rPr>
              <a:t> </a:t>
            </a:r>
            <a:r>
              <a:rPr lang="tr-TR" sz="3600" b="1" dirty="0">
                <a:solidFill>
                  <a:schemeClr val="bg1">
                    <a:lumMod val="95000"/>
                  </a:schemeClr>
                </a:solidFill>
                <a:effectLst/>
                <a:latin typeface="Myriad Pro"/>
                <a:ea typeface="MS Mincho"/>
                <a:cs typeface="Calibri"/>
              </a:rPr>
              <a:t>ve</a:t>
            </a:r>
            <a:r>
              <a:rPr lang="en-US" sz="3600" b="1" dirty="0">
                <a:solidFill>
                  <a:schemeClr val="bg1">
                    <a:lumMod val="95000"/>
                  </a:schemeClr>
                </a:solidFill>
                <a:effectLst/>
                <a:latin typeface="Myriad Pro"/>
                <a:ea typeface="MS Mincho"/>
                <a:cs typeface="Calibri"/>
              </a:rPr>
              <a:t> </a:t>
            </a:r>
            <a:r>
              <a:rPr lang="en-US" sz="3600" b="1" dirty="0" err="1">
                <a:solidFill>
                  <a:schemeClr val="bg1">
                    <a:lumMod val="95000"/>
                  </a:schemeClr>
                </a:solidFill>
                <a:effectLst/>
                <a:latin typeface="Myriad Pro"/>
                <a:ea typeface="MS Mincho"/>
                <a:cs typeface="Calibri"/>
              </a:rPr>
              <a:t>İletişim</a:t>
            </a:r>
            <a:r>
              <a:rPr lang="en-US" sz="3600" b="1" dirty="0">
                <a:solidFill>
                  <a:schemeClr val="bg1">
                    <a:lumMod val="95000"/>
                  </a:schemeClr>
                </a:solidFill>
                <a:effectLst/>
                <a:latin typeface="Myriad Pro"/>
                <a:ea typeface="MS Mincho"/>
                <a:cs typeface="Calibri"/>
              </a:rPr>
              <a:t> </a:t>
            </a:r>
            <a:r>
              <a:rPr lang="en-US" sz="3600" b="1" dirty="0" err="1">
                <a:solidFill>
                  <a:schemeClr val="bg1">
                    <a:lumMod val="95000"/>
                  </a:schemeClr>
                </a:solidFill>
                <a:effectLst/>
                <a:latin typeface="Myriad Pro"/>
                <a:ea typeface="MS Mincho"/>
                <a:cs typeface="Calibri"/>
              </a:rPr>
              <a:t>Becerileri</a:t>
            </a:r>
            <a:br>
              <a:rPr lang="tr-TR" sz="3600" b="1" dirty="0">
                <a:solidFill>
                  <a:schemeClr val="bg1">
                    <a:lumMod val="95000"/>
                  </a:schemeClr>
                </a:solidFill>
                <a:effectLst/>
                <a:latin typeface="Myriad Pro"/>
                <a:ea typeface="MS Mincho"/>
                <a:cs typeface="Calibri"/>
              </a:rPr>
            </a:br>
            <a:r>
              <a:rPr lang="tr-TR" sz="2000" b="1" dirty="0">
                <a:solidFill>
                  <a:schemeClr val="bg1">
                    <a:lumMod val="95000"/>
                  </a:schemeClr>
                </a:solidFill>
                <a:effectLst/>
                <a:latin typeface="Myriad Pro"/>
                <a:ea typeface="MS Mincho"/>
                <a:cs typeface="Calibri"/>
              </a:rPr>
              <a:t>Eğitim Modülü 11</a:t>
            </a:r>
            <a:br>
              <a:rPr lang="tr-TR" sz="2000" b="1" dirty="0">
                <a:solidFill>
                  <a:schemeClr val="bg1">
                    <a:lumMod val="95000"/>
                  </a:schemeClr>
                </a:solidFill>
                <a:effectLst/>
                <a:latin typeface="Myriad Pro"/>
                <a:ea typeface="MS Mincho"/>
                <a:cs typeface="Calibri"/>
              </a:rPr>
            </a:br>
            <a:r>
              <a:rPr lang="tr-TR" sz="2000" b="1" dirty="0">
                <a:solidFill>
                  <a:schemeClr val="bg1">
                    <a:lumMod val="95000"/>
                  </a:schemeClr>
                </a:solidFill>
                <a:effectLst/>
                <a:latin typeface="Myriad Pro"/>
                <a:ea typeface="MS Mincho"/>
                <a:cs typeface="Calibri"/>
              </a:rPr>
              <a:t>20 - 21 Mart 2024, Ankara</a:t>
            </a:r>
            <a:br>
              <a:rPr lang="hr-HR" sz="3600" dirty="0">
                <a:effectLst/>
                <a:latin typeface="Myriad Pro" panose="020B0503030403020204" pitchFamily="34" charset="0"/>
                <a:ea typeface="MS Mincho" panose="02020609040205080304" pitchFamily="49" charset="-128"/>
                <a:cs typeface="Microsoft Uighur" panose="02000000000000000000" pitchFamily="2" charset="-78"/>
              </a:rPr>
            </a:br>
            <a:endParaRPr lang="en-GB" dirty="0">
              <a:solidFill>
                <a:schemeClr val="bg1">
                  <a:lumMod val="95000"/>
                </a:schemeClr>
              </a:solidFill>
              <a:cs typeface="Calibri Light"/>
            </a:endParaRPr>
          </a:p>
        </p:txBody>
      </p:sp>
    </p:spTree>
    <p:extLst>
      <p:ext uri="{BB962C8B-B14F-4D97-AF65-F5344CB8AC3E}">
        <p14:creationId xmlns:p14="http://schemas.microsoft.com/office/powerpoint/2010/main" val="24810541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83076"/>
            <a:ext cx="6405979" cy="514905"/>
          </a:xfrm>
        </p:spPr>
        <p:txBody>
          <a:bodyPr>
            <a:normAutofit fontScale="90000"/>
          </a:bodyPr>
          <a:lstStyle/>
          <a:p>
            <a:r>
              <a:rPr lang="tr-TR" b="1" dirty="0"/>
              <a:t>Örnek Paydaş Grupları...</a:t>
            </a:r>
          </a:p>
        </p:txBody>
      </p:sp>
      <p:sp>
        <p:nvSpPr>
          <p:cNvPr id="3" name="Content Placeholder 2"/>
          <p:cNvSpPr>
            <a:spLocks noGrp="1"/>
          </p:cNvSpPr>
          <p:nvPr>
            <p:ph idx="1"/>
          </p:nvPr>
        </p:nvSpPr>
        <p:spPr/>
        <p:txBody>
          <a:bodyPr>
            <a:normAutofit lnSpcReduction="10000"/>
          </a:bodyPr>
          <a:lstStyle/>
          <a:p>
            <a:r>
              <a:rPr lang="tr-TR" dirty="0"/>
              <a:t>Yerel halk</a:t>
            </a:r>
            <a:r>
              <a:rPr lang="en-GB" dirty="0"/>
              <a:t> (</a:t>
            </a:r>
            <a:r>
              <a:rPr lang="en-GB" dirty="0" err="1"/>
              <a:t>Yaşlılar</a:t>
            </a:r>
            <a:r>
              <a:rPr lang="en-GB" dirty="0"/>
              <a:t>, </a:t>
            </a:r>
            <a:r>
              <a:rPr lang="en-GB" dirty="0" err="1"/>
              <a:t>Çocuklar</a:t>
            </a:r>
            <a:r>
              <a:rPr lang="en-GB" dirty="0"/>
              <a:t>, </a:t>
            </a:r>
            <a:r>
              <a:rPr lang="en-GB" dirty="0" err="1"/>
              <a:t>Engelliler</a:t>
            </a:r>
            <a:r>
              <a:rPr lang="en-GB" dirty="0"/>
              <a:t>)</a:t>
            </a:r>
            <a:endParaRPr lang="tr-TR" dirty="0"/>
          </a:p>
          <a:p>
            <a:r>
              <a:rPr lang="tr-TR" dirty="0"/>
              <a:t>Tüketici</a:t>
            </a:r>
          </a:p>
          <a:p>
            <a:r>
              <a:rPr lang="tr-TR" dirty="0"/>
              <a:t>STK</a:t>
            </a:r>
          </a:p>
          <a:p>
            <a:r>
              <a:rPr lang="tr-TR" dirty="0"/>
              <a:t>Meslek odaları</a:t>
            </a:r>
          </a:p>
          <a:p>
            <a:r>
              <a:rPr lang="tr-TR" dirty="0"/>
              <a:t>Kamu</a:t>
            </a:r>
          </a:p>
          <a:p>
            <a:r>
              <a:rPr lang="tr-TR" dirty="0"/>
              <a:t>Proje ortakları</a:t>
            </a:r>
          </a:p>
          <a:p>
            <a:r>
              <a:rPr lang="tr-TR" dirty="0"/>
              <a:t>Karar vericiler</a:t>
            </a:r>
          </a:p>
          <a:p>
            <a:r>
              <a:rPr lang="tr-TR" dirty="0"/>
              <a:t>Destekçiler</a:t>
            </a:r>
          </a:p>
          <a:p>
            <a:r>
              <a:rPr lang="tr-TR" dirty="0"/>
              <a:t>Medya...</a:t>
            </a:r>
          </a:p>
          <a:p>
            <a:endParaRPr lang="tr-TR" dirty="0"/>
          </a:p>
          <a:p>
            <a:endParaRPr lang="tr-TR" dirty="0"/>
          </a:p>
        </p:txBody>
      </p:sp>
    </p:spTree>
    <p:extLst>
      <p:ext uri="{BB962C8B-B14F-4D97-AF65-F5344CB8AC3E}">
        <p14:creationId xmlns:p14="http://schemas.microsoft.com/office/powerpoint/2010/main" val="41115794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8474" y="838950"/>
            <a:ext cx="4767309" cy="954107"/>
          </a:xfrm>
          <a:prstGeom prst="rect">
            <a:avLst/>
          </a:prstGeom>
          <a:noFill/>
        </p:spPr>
        <p:txBody>
          <a:bodyPr wrap="square" rtlCol="0">
            <a:spAutoFit/>
          </a:bodyPr>
          <a:lstStyle/>
          <a:p>
            <a:endParaRPr lang="tr-TR" sz="2800" b="1" dirty="0"/>
          </a:p>
          <a:p>
            <a:r>
              <a:rPr lang="tr-TR" sz="2800" b="1" dirty="0"/>
              <a:t>Örnek Paydaş Matris Tablosu:</a:t>
            </a:r>
            <a:r>
              <a:rPr lang="tr-TR" dirty="0"/>
              <a:t> </a:t>
            </a:r>
          </a:p>
        </p:txBody>
      </p:sp>
      <p:graphicFrame>
        <p:nvGraphicFramePr>
          <p:cNvPr id="4" name="Table 3"/>
          <p:cNvGraphicFramePr>
            <a:graphicFrameLocks noGrp="1"/>
          </p:cNvGraphicFramePr>
          <p:nvPr>
            <p:extLst>
              <p:ext uri="{D42A27DB-BD31-4B8C-83A1-F6EECF244321}">
                <p14:modId xmlns:p14="http://schemas.microsoft.com/office/powerpoint/2010/main" val="3607236500"/>
              </p:ext>
            </p:extLst>
          </p:nvPr>
        </p:nvGraphicFramePr>
        <p:xfrm>
          <a:off x="1919862" y="2104008"/>
          <a:ext cx="7818275" cy="3162377"/>
        </p:xfrm>
        <a:graphic>
          <a:graphicData uri="http://schemas.openxmlformats.org/drawingml/2006/table">
            <a:tbl>
              <a:tblPr firstRow="1" bandRow="1">
                <a:tableStyleId>{5C22544A-7EE6-4342-B048-85BDC9FD1C3A}</a:tableStyleId>
              </a:tblPr>
              <a:tblGrid>
                <a:gridCol w="1500978">
                  <a:extLst>
                    <a:ext uri="{9D8B030D-6E8A-4147-A177-3AD203B41FA5}">
                      <a16:colId xmlns:a16="http://schemas.microsoft.com/office/drawing/2014/main" val="20000"/>
                    </a:ext>
                  </a:extLst>
                </a:gridCol>
                <a:gridCol w="1325324">
                  <a:extLst>
                    <a:ext uri="{9D8B030D-6E8A-4147-A177-3AD203B41FA5}">
                      <a16:colId xmlns:a16="http://schemas.microsoft.com/office/drawing/2014/main" val="20001"/>
                    </a:ext>
                  </a:extLst>
                </a:gridCol>
                <a:gridCol w="1386485">
                  <a:extLst>
                    <a:ext uri="{9D8B030D-6E8A-4147-A177-3AD203B41FA5}">
                      <a16:colId xmlns:a16="http://schemas.microsoft.com/office/drawing/2014/main" val="20002"/>
                    </a:ext>
                  </a:extLst>
                </a:gridCol>
                <a:gridCol w="999396">
                  <a:extLst>
                    <a:ext uri="{9D8B030D-6E8A-4147-A177-3AD203B41FA5}">
                      <a16:colId xmlns:a16="http://schemas.microsoft.com/office/drawing/2014/main" val="20003"/>
                    </a:ext>
                  </a:extLst>
                </a:gridCol>
                <a:gridCol w="1286553">
                  <a:extLst>
                    <a:ext uri="{9D8B030D-6E8A-4147-A177-3AD203B41FA5}">
                      <a16:colId xmlns:a16="http://schemas.microsoft.com/office/drawing/2014/main" val="20004"/>
                    </a:ext>
                  </a:extLst>
                </a:gridCol>
                <a:gridCol w="1319539">
                  <a:extLst>
                    <a:ext uri="{9D8B030D-6E8A-4147-A177-3AD203B41FA5}">
                      <a16:colId xmlns:a16="http://schemas.microsoft.com/office/drawing/2014/main" val="20005"/>
                    </a:ext>
                  </a:extLst>
                </a:gridCol>
              </a:tblGrid>
              <a:tr h="1177917">
                <a:tc>
                  <a:txBody>
                    <a:bodyPr/>
                    <a:lstStyle/>
                    <a:p>
                      <a:r>
                        <a:rPr lang="tr-TR" dirty="0"/>
                        <a:t>Paydaşlar  ve özellikleri</a:t>
                      </a:r>
                    </a:p>
                  </a:txBody>
                  <a:tcPr/>
                </a:tc>
                <a:tc>
                  <a:txBody>
                    <a:bodyPr/>
                    <a:lstStyle/>
                    <a:p>
                      <a:r>
                        <a:rPr lang="tr-TR" noProof="0"/>
                        <a:t>PaydaşlarınProje</a:t>
                      </a:r>
                      <a:r>
                        <a:rPr lang="tr-TR" baseline="0" noProof="0"/>
                        <a:t> ile ilgileri</a:t>
                      </a:r>
                      <a:endParaRPr lang="tr-TR" noProof="0"/>
                    </a:p>
                  </a:txBody>
                  <a:tcPr/>
                </a:tc>
                <a:tc>
                  <a:txBody>
                    <a:bodyPr/>
                    <a:lstStyle/>
                    <a:p>
                      <a:r>
                        <a:rPr lang="tr-TR" noProof="0"/>
                        <a:t>Paydaşlarınprojeden</a:t>
                      </a:r>
                      <a:r>
                        <a:rPr lang="tr-TR" baseline="0" noProof="0"/>
                        <a:t> etkilenme dereceleri</a:t>
                      </a:r>
                      <a:endParaRPr lang="tr-TR" noProof="0"/>
                    </a:p>
                  </a:txBody>
                  <a:tcPr/>
                </a:tc>
                <a:tc>
                  <a:txBody>
                    <a:bodyPr/>
                    <a:lstStyle/>
                    <a:p>
                      <a:r>
                        <a:rPr lang="tr-TR" noProof="0" dirty="0"/>
                        <a:t>Zayıf</a:t>
                      </a:r>
                      <a:r>
                        <a:rPr lang="tr-TR" baseline="0" noProof="0" dirty="0"/>
                        <a:t>  ve güçlü yönleri</a:t>
                      </a:r>
                      <a:endParaRPr lang="tr-TR" noProof="0" dirty="0"/>
                    </a:p>
                  </a:txBody>
                  <a:tcPr/>
                </a:tc>
                <a:tc>
                  <a:txBody>
                    <a:bodyPr/>
                    <a:lstStyle/>
                    <a:p>
                      <a:r>
                        <a:rPr lang="tr-TR" noProof="0" dirty="0"/>
                        <a:t>Paydaşların</a:t>
                      </a:r>
                      <a:r>
                        <a:rPr lang="tr-TR" baseline="0" noProof="0" dirty="0"/>
                        <a:t> p</a:t>
                      </a:r>
                      <a:r>
                        <a:rPr lang="tr-TR" noProof="0" dirty="0"/>
                        <a:t>rojeye etkisi</a:t>
                      </a:r>
                    </a:p>
                  </a:txBody>
                  <a:tcPr/>
                </a:tc>
                <a:tc>
                  <a:txBody>
                    <a:bodyPr/>
                    <a:lstStyle/>
                    <a:p>
                      <a:r>
                        <a:rPr lang="tr-TR" noProof="0" dirty="0"/>
                        <a:t>Paydaşlara yönelik olası eylemler </a:t>
                      </a:r>
                    </a:p>
                  </a:txBody>
                  <a:tcPr/>
                </a:tc>
                <a:extLst>
                  <a:ext uri="{0D108BD9-81ED-4DB2-BD59-A6C34878D82A}">
                    <a16:rowId xmlns:a16="http://schemas.microsoft.com/office/drawing/2014/main" val="10000"/>
                  </a:ext>
                </a:extLst>
              </a:tr>
              <a:tr h="540524">
                <a:tc>
                  <a:txBody>
                    <a:bodyPr/>
                    <a:lstStyle/>
                    <a:p>
                      <a:endParaRPr lang="tr-TR" dirty="0"/>
                    </a:p>
                  </a:txBody>
                  <a:tcPr/>
                </a:tc>
                <a:tc>
                  <a:txBody>
                    <a:bodyPr/>
                    <a:lstStyle/>
                    <a:p>
                      <a:endParaRPr lang="tr-TR" dirty="0"/>
                    </a:p>
                  </a:txBody>
                  <a:tcPr/>
                </a:tc>
                <a:tc>
                  <a:txBody>
                    <a:bodyPr/>
                    <a:lstStyle/>
                    <a:p>
                      <a:endParaRPr lang="tr-TR" dirty="0"/>
                    </a:p>
                  </a:txBody>
                  <a:tcPr/>
                </a:tc>
                <a:tc>
                  <a:txBody>
                    <a:bodyPr/>
                    <a:lstStyle/>
                    <a:p>
                      <a:endParaRPr lang="tr-TR"/>
                    </a:p>
                  </a:txBody>
                  <a:tcPr/>
                </a:tc>
                <a:tc>
                  <a:txBody>
                    <a:bodyPr/>
                    <a:lstStyle/>
                    <a:p>
                      <a:endParaRPr lang="tr-TR"/>
                    </a:p>
                  </a:txBody>
                  <a:tcPr/>
                </a:tc>
                <a:tc>
                  <a:txBody>
                    <a:bodyPr/>
                    <a:lstStyle/>
                    <a:p>
                      <a:endParaRPr lang="tr-TR"/>
                    </a:p>
                  </a:txBody>
                  <a:tcPr/>
                </a:tc>
                <a:extLst>
                  <a:ext uri="{0D108BD9-81ED-4DB2-BD59-A6C34878D82A}">
                    <a16:rowId xmlns:a16="http://schemas.microsoft.com/office/drawing/2014/main" val="10001"/>
                  </a:ext>
                </a:extLst>
              </a:tr>
              <a:tr h="477711">
                <a:tc>
                  <a:txBody>
                    <a:bodyPr/>
                    <a:lstStyle/>
                    <a:p>
                      <a:endParaRPr lang="tr-TR"/>
                    </a:p>
                  </a:txBody>
                  <a:tcPr/>
                </a:tc>
                <a:tc>
                  <a:txBody>
                    <a:bodyPr/>
                    <a:lstStyle/>
                    <a:p>
                      <a:endParaRPr lang="tr-TR"/>
                    </a:p>
                  </a:txBody>
                  <a:tcPr/>
                </a:tc>
                <a:tc>
                  <a:txBody>
                    <a:bodyPr/>
                    <a:lstStyle/>
                    <a:p>
                      <a:endParaRPr lang="tr-TR" dirty="0"/>
                    </a:p>
                  </a:txBody>
                  <a:tcPr/>
                </a:tc>
                <a:tc>
                  <a:txBody>
                    <a:bodyPr/>
                    <a:lstStyle/>
                    <a:p>
                      <a:endParaRPr lang="tr-TR" dirty="0"/>
                    </a:p>
                  </a:txBody>
                  <a:tcPr/>
                </a:tc>
                <a:tc>
                  <a:txBody>
                    <a:bodyPr/>
                    <a:lstStyle/>
                    <a:p>
                      <a:endParaRPr lang="tr-TR"/>
                    </a:p>
                  </a:txBody>
                  <a:tcPr/>
                </a:tc>
                <a:tc>
                  <a:txBody>
                    <a:bodyPr/>
                    <a:lstStyle/>
                    <a:p>
                      <a:endParaRPr lang="tr-TR" dirty="0"/>
                    </a:p>
                  </a:txBody>
                  <a:tcPr/>
                </a:tc>
                <a:extLst>
                  <a:ext uri="{0D108BD9-81ED-4DB2-BD59-A6C34878D82A}">
                    <a16:rowId xmlns:a16="http://schemas.microsoft.com/office/drawing/2014/main" val="10002"/>
                  </a:ext>
                </a:extLst>
              </a:tr>
              <a:tr h="477711">
                <a:tc>
                  <a:txBody>
                    <a:bodyPr/>
                    <a:lstStyle/>
                    <a:p>
                      <a:endParaRPr lang="tr-TR"/>
                    </a:p>
                  </a:txBody>
                  <a:tcPr/>
                </a:tc>
                <a:tc>
                  <a:txBody>
                    <a:bodyPr/>
                    <a:lstStyle/>
                    <a:p>
                      <a:endParaRPr lang="tr-TR" dirty="0"/>
                    </a:p>
                  </a:txBody>
                  <a:tcPr/>
                </a:tc>
                <a:tc>
                  <a:txBody>
                    <a:bodyPr/>
                    <a:lstStyle/>
                    <a:p>
                      <a:endParaRPr lang="tr-TR"/>
                    </a:p>
                  </a:txBody>
                  <a:tcPr/>
                </a:tc>
                <a:tc>
                  <a:txBody>
                    <a:bodyPr/>
                    <a:lstStyle/>
                    <a:p>
                      <a:endParaRPr lang="tr-TR"/>
                    </a:p>
                  </a:txBody>
                  <a:tcPr/>
                </a:tc>
                <a:tc>
                  <a:txBody>
                    <a:bodyPr/>
                    <a:lstStyle/>
                    <a:p>
                      <a:endParaRPr lang="tr-TR"/>
                    </a:p>
                  </a:txBody>
                  <a:tcPr/>
                </a:tc>
                <a:tc>
                  <a:txBody>
                    <a:bodyPr/>
                    <a:lstStyle/>
                    <a:p>
                      <a:endParaRPr lang="tr-TR" dirty="0"/>
                    </a:p>
                  </a:txBody>
                  <a:tcPr/>
                </a:tc>
                <a:extLst>
                  <a:ext uri="{0D108BD9-81ED-4DB2-BD59-A6C34878D82A}">
                    <a16:rowId xmlns:a16="http://schemas.microsoft.com/office/drawing/2014/main" val="10003"/>
                  </a:ext>
                </a:extLst>
              </a:tr>
              <a:tr h="477711">
                <a:tc>
                  <a:txBody>
                    <a:bodyPr/>
                    <a:lstStyle/>
                    <a:p>
                      <a:endParaRPr lang="tr-TR"/>
                    </a:p>
                  </a:txBody>
                  <a:tcPr/>
                </a:tc>
                <a:tc>
                  <a:txBody>
                    <a:bodyPr/>
                    <a:lstStyle/>
                    <a:p>
                      <a:endParaRPr lang="tr-TR" dirty="0"/>
                    </a:p>
                  </a:txBody>
                  <a:tcPr/>
                </a:tc>
                <a:tc>
                  <a:txBody>
                    <a:bodyPr/>
                    <a:lstStyle/>
                    <a:p>
                      <a:endParaRPr lang="tr-TR" dirty="0"/>
                    </a:p>
                  </a:txBody>
                  <a:tcPr/>
                </a:tc>
                <a:tc>
                  <a:txBody>
                    <a:bodyPr/>
                    <a:lstStyle/>
                    <a:p>
                      <a:endParaRPr lang="tr-TR" dirty="0"/>
                    </a:p>
                  </a:txBody>
                  <a:tcPr/>
                </a:tc>
                <a:tc>
                  <a:txBody>
                    <a:bodyPr/>
                    <a:lstStyle/>
                    <a:p>
                      <a:endParaRPr lang="tr-TR" dirty="0"/>
                    </a:p>
                  </a:txBody>
                  <a:tcPr/>
                </a:tc>
                <a:tc>
                  <a:txBody>
                    <a:bodyPr/>
                    <a:lstStyle/>
                    <a:p>
                      <a:endParaRPr lang="tr-TR" dirty="0"/>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6367834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93919" y="1014780"/>
            <a:ext cx="1375569" cy="369332"/>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tr-TR" b="1" dirty="0">
                <a:solidFill>
                  <a:srgbClr val="FF0000"/>
                </a:solidFill>
              </a:rPr>
              <a:t>YÜKSEK</a:t>
            </a:r>
            <a:endParaRPr lang="en-GB" b="1" dirty="0">
              <a:solidFill>
                <a:srgbClr val="FF0000"/>
              </a:solidFill>
            </a:endParaRPr>
          </a:p>
        </p:txBody>
      </p:sp>
      <p:graphicFrame>
        <p:nvGraphicFramePr>
          <p:cNvPr id="3" name="Table 2"/>
          <p:cNvGraphicFramePr>
            <a:graphicFrameLocks noGrp="1"/>
          </p:cNvGraphicFramePr>
          <p:nvPr/>
        </p:nvGraphicFramePr>
        <p:xfrm>
          <a:off x="3048000" y="1397000"/>
          <a:ext cx="6096000" cy="3749040"/>
        </p:xfrm>
        <a:graphic>
          <a:graphicData uri="http://schemas.openxmlformats.org/drawingml/2006/table">
            <a:tbl>
              <a:tblPr firstRow="1" bandRow="1">
                <a:tableStyleId>{2D5ABB26-0587-4C30-8999-92F81FD0307C}</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endParaRPr lang="en-GB" dirty="0"/>
                    </a:p>
                    <a:p>
                      <a:endParaRPr lang="en-GB" dirty="0"/>
                    </a:p>
                    <a:p>
                      <a:endParaRPr lang="en-GB" dirty="0"/>
                    </a:p>
                    <a:p>
                      <a:endParaRPr lang="en-GB" dirty="0"/>
                    </a:p>
                    <a:p>
                      <a:endParaRPr lang="en-GB" dirty="0"/>
                    </a:p>
                    <a:p>
                      <a:endParaRPr lang="en-GB" dirty="0"/>
                    </a:p>
                    <a:p>
                      <a:endParaRPr lang="en-GB" dirty="0"/>
                    </a:p>
                  </a:txBody>
                  <a:tcPr>
                    <a:lnL w="76200" cap="flat" cmpd="sng" algn="ctr">
                      <a:solidFill>
                        <a:srgbClr val="0D0D0D"/>
                      </a:solidFill>
                      <a:prstDash val="solid"/>
                      <a:round/>
                      <a:headEnd type="none" w="med" len="med"/>
                      <a:tailEnd type="none" w="med" len="med"/>
                    </a:lnL>
                    <a:lnR w="76200" cap="flat" cmpd="sng" algn="ctr">
                      <a:solidFill>
                        <a:srgbClr val="000000">
                          <a:lumMod val="95000"/>
                          <a:lumOff val="5000"/>
                        </a:srgbClr>
                      </a:solidFill>
                      <a:prstDash val="solid"/>
                      <a:round/>
                      <a:headEnd type="none" w="med" len="med"/>
                      <a:tailEnd type="none" w="med" len="med"/>
                    </a:lnR>
                    <a:lnT w="76200" cap="flat" cmpd="sng" algn="ctr">
                      <a:solidFill>
                        <a:srgbClr val="0D0D0D"/>
                      </a:solidFill>
                      <a:prstDash val="solid"/>
                      <a:round/>
                      <a:headEnd type="none" w="med" len="med"/>
                      <a:tailEnd type="none" w="med" len="med"/>
                    </a:lnT>
                    <a:lnB w="76200" cap="flat" cmpd="sng" algn="ctr">
                      <a:solidFill>
                        <a:srgbClr val="0D0D0D"/>
                      </a:solidFill>
                      <a:prstDash val="solid"/>
                      <a:round/>
                      <a:headEnd type="none" w="med" len="med"/>
                      <a:tailEnd type="none" w="med" len="med"/>
                    </a:lnB>
                  </a:tcPr>
                </a:tc>
                <a:tc>
                  <a:txBody>
                    <a:bodyPr/>
                    <a:lstStyle/>
                    <a:p>
                      <a:endParaRPr lang="en-GB" dirty="0"/>
                    </a:p>
                  </a:txBody>
                  <a:tcPr>
                    <a:lnL w="76200" cap="flat" cmpd="sng" algn="ctr">
                      <a:solidFill>
                        <a:srgbClr val="000000">
                          <a:lumMod val="95000"/>
                          <a:lumOff val="5000"/>
                        </a:srgbClr>
                      </a:solidFill>
                      <a:prstDash val="solid"/>
                      <a:round/>
                      <a:headEnd type="none" w="med" len="med"/>
                      <a:tailEnd type="none" w="med" len="med"/>
                    </a:lnL>
                    <a:lnR w="76200" cap="flat" cmpd="sng" algn="ctr">
                      <a:solidFill>
                        <a:srgbClr val="0D0D0D"/>
                      </a:solidFill>
                      <a:prstDash val="solid"/>
                      <a:round/>
                      <a:headEnd type="none" w="med" len="med"/>
                      <a:tailEnd type="none" w="med" len="med"/>
                    </a:lnR>
                    <a:lnT w="76200" cap="flat" cmpd="sng" algn="ctr">
                      <a:solidFill>
                        <a:srgbClr val="000000">
                          <a:lumMod val="95000"/>
                          <a:lumOff val="5000"/>
                        </a:srgbClr>
                      </a:solidFill>
                      <a:prstDash val="solid"/>
                      <a:round/>
                      <a:headEnd type="none" w="med" len="med"/>
                      <a:tailEnd type="none" w="med" len="med"/>
                    </a:lnT>
                    <a:lnB w="76200" cap="flat" cmpd="sng" algn="ctr">
                      <a:solidFill>
                        <a:srgbClr val="000000">
                          <a:lumMod val="95000"/>
                          <a:lumOff val="5000"/>
                        </a:srgbClr>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endParaRPr lang="en-GB" dirty="0"/>
                    </a:p>
                    <a:p>
                      <a:endParaRPr lang="en-GB" dirty="0"/>
                    </a:p>
                    <a:p>
                      <a:endParaRPr lang="en-GB" dirty="0"/>
                    </a:p>
                    <a:p>
                      <a:endParaRPr lang="en-GB" dirty="0"/>
                    </a:p>
                    <a:p>
                      <a:endParaRPr lang="en-GB" dirty="0"/>
                    </a:p>
                    <a:p>
                      <a:endParaRPr lang="en-GB" dirty="0"/>
                    </a:p>
                  </a:txBody>
                  <a:tcPr>
                    <a:lnL w="76200" cap="flat" cmpd="sng" algn="ctr">
                      <a:solidFill>
                        <a:srgbClr val="0D0D0D"/>
                      </a:solidFill>
                      <a:prstDash val="solid"/>
                      <a:round/>
                      <a:headEnd type="none" w="med" len="med"/>
                      <a:tailEnd type="none" w="med" len="med"/>
                    </a:lnL>
                    <a:lnR w="76200" cap="flat" cmpd="sng" algn="ctr">
                      <a:solidFill>
                        <a:srgbClr val="0D0D0D"/>
                      </a:solidFill>
                      <a:prstDash val="solid"/>
                      <a:round/>
                      <a:headEnd type="none" w="med" len="med"/>
                      <a:tailEnd type="none" w="med" len="med"/>
                    </a:lnR>
                    <a:lnT w="76200" cap="flat" cmpd="sng" algn="ctr">
                      <a:solidFill>
                        <a:srgbClr val="0D0D0D"/>
                      </a:solidFill>
                      <a:prstDash val="solid"/>
                      <a:round/>
                      <a:headEnd type="none" w="med" len="med"/>
                      <a:tailEnd type="none" w="med" len="med"/>
                    </a:lnT>
                    <a:lnB w="76200" cap="flat" cmpd="sng" algn="ctr">
                      <a:solidFill>
                        <a:srgbClr val="0D0D0D"/>
                      </a:solidFill>
                      <a:prstDash val="solid"/>
                      <a:round/>
                      <a:headEnd type="none" w="med" len="med"/>
                      <a:tailEnd type="none" w="med" len="med"/>
                    </a:lnB>
                  </a:tcPr>
                </a:tc>
                <a:tc>
                  <a:txBody>
                    <a:bodyPr/>
                    <a:lstStyle/>
                    <a:p>
                      <a:endParaRPr lang="en-GB" dirty="0"/>
                    </a:p>
                  </a:txBody>
                  <a:tcPr>
                    <a:lnL w="76200" cap="flat" cmpd="sng" algn="ctr">
                      <a:solidFill>
                        <a:srgbClr val="0D0D0D"/>
                      </a:solidFill>
                      <a:prstDash val="solid"/>
                      <a:round/>
                      <a:headEnd type="none" w="med" len="med"/>
                      <a:tailEnd type="none" w="med" len="med"/>
                    </a:lnL>
                    <a:lnR w="76200" cap="flat" cmpd="sng" algn="ctr">
                      <a:solidFill>
                        <a:srgbClr val="0D0D0D"/>
                      </a:solidFill>
                      <a:prstDash val="solid"/>
                      <a:round/>
                      <a:headEnd type="none" w="med" len="med"/>
                      <a:tailEnd type="none" w="med" len="med"/>
                    </a:lnR>
                    <a:lnT w="76200" cap="flat" cmpd="sng" algn="ctr">
                      <a:solidFill>
                        <a:srgbClr val="000000">
                          <a:lumMod val="95000"/>
                          <a:lumOff val="5000"/>
                        </a:srgbClr>
                      </a:solidFill>
                      <a:prstDash val="solid"/>
                      <a:round/>
                      <a:headEnd type="none" w="med" len="med"/>
                      <a:tailEnd type="none" w="med" len="med"/>
                    </a:lnT>
                    <a:lnB w="76200" cap="flat" cmpd="sng" algn="ctr">
                      <a:solidFill>
                        <a:srgbClr val="0D0D0D"/>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5" name="TextBox 4"/>
          <p:cNvSpPr txBox="1"/>
          <p:nvPr/>
        </p:nvSpPr>
        <p:spPr>
          <a:xfrm>
            <a:off x="2611738" y="5270499"/>
            <a:ext cx="1357749" cy="369332"/>
          </a:xfrm>
          <a:prstGeom prst="rect">
            <a:avLst/>
          </a:prstGeom>
          <a:noFill/>
        </p:spPr>
        <p:txBody>
          <a:bodyPr wrap="square" rtlCol="0">
            <a:spAutoFit/>
          </a:bodyPr>
          <a:lstStyle/>
          <a:p>
            <a:r>
              <a:rPr lang="tr-TR" b="1" dirty="0">
                <a:solidFill>
                  <a:srgbClr val="FF0000"/>
                </a:solidFill>
              </a:rPr>
              <a:t>DÜŞÜK</a:t>
            </a:r>
            <a:endParaRPr lang="en-GB" b="1" dirty="0">
              <a:solidFill>
                <a:srgbClr val="FF0000"/>
              </a:solidFill>
            </a:endParaRPr>
          </a:p>
        </p:txBody>
      </p:sp>
      <p:sp>
        <p:nvSpPr>
          <p:cNvPr id="6" name="TextBox 5"/>
          <p:cNvSpPr txBox="1"/>
          <p:nvPr/>
        </p:nvSpPr>
        <p:spPr>
          <a:xfrm>
            <a:off x="8509592" y="5231315"/>
            <a:ext cx="1175743" cy="369332"/>
          </a:xfrm>
          <a:prstGeom prst="rect">
            <a:avLst/>
          </a:prstGeom>
          <a:noFill/>
        </p:spPr>
        <p:txBody>
          <a:bodyPr wrap="square" rtlCol="0">
            <a:spAutoFit/>
          </a:bodyPr>
          <a:lstStyle/>
          <a:p>
            <a:r>
              <a:rPr lang="tr-TR" b="1" dirty="0">
                <a:solidFill>
                  <a:srgbClr val="FF0000"/>
                </a:solidFill>
              </a:rPr>
              <a:t>YÜKSEK</a:t>
            </a:r>
            <a:endParaRPr lang="en-GB" b="1" dirty="0">
              <a:solidFill>
                <a:srgbClr val="FF0000"/>
              </a:solidFill>
            </a:endParaRPr>
          </a:p>
        </p:txBody>
      </p:sp>
      <p:sp>
        <p:nvSpPr>
          <p:cNvPr id="8" name="TextBox 7"/>
          <p:cNvSpPr txBox="1"/>
          <p:nvPr/>
        </p:nvSpPr>
        <p:spPr>
          <a:xfrm>
            <a:off x="4790788" y="5323648"/>
            <a:ext cx="1499641" cy="369332"/>
          </a:xfrm>
          <a:prstGeom prst="rect">
            <a:avLst/>
          </a:prstGeom>
          <a:noFill/>
        </p:spPr>
        <p:txBody>
          <a:bodyPr vert="wordArtVert" wrap="square" rtlCol="0">
            <a:spAutoFit/>
          </a:bodyPr>
          <a:lstStyle/>
          <a:p>
            <a:r>
              <a:rPr lang="tr-TR" b="1" dirty="0">
                <a:solidFill>
                  <a:srgbClr val="FF0000"/>
                </a:solidFill>
              </a:rPr>
              <a:t>ETKİ</a:t>
            </a:r>
            <a:endParaRPr lang="en-GB" b="1" dirty="0">
              <a:solidFill>
                <a:srgbClr val="FF0000"/>
              </a:solidFill>
            </a:endParaRPr>
          </a:p>
        </p:txBody>
      </p:sp>
      <p:sp>
        <p:nvSpPr>
          <p:cNvPr id="9" name="TextBox 8"/>
          <p:cNvSpPr txBox="1"/>
          <p:nvPr/>
        </p:nvSpPr>
        <p:spPr>
          <a:xfrm rot="16200000">
            <a:off x="1945364" y="3204159"/>
            <a:ext cx="1499641" cy="369332"/>
          </a:xfrm>
          <a:prstGeom prst="rect">
            <a:avLst/>
          </a:prstGeom>
          <a:noFill/>
        </p:spPr>
        <p:txBody>
          <a:bodyPr vert="wordArtVert" wrap="square" rtlCol="0">
            <a:spAutoFit/>
          </a:bodyPr>
          <a:lstStyle/>
          <a:p>
            <a:r>
              <a:rPr lang="tr-TR" b="1" dirty="0">
                <a:solidFill>
                  <a:srgbClr val="FF0000"/>
                </a:solidFill>
              </a:rPr>
              <a:t>ÖNEM</a:t>
            </a:r>
            <a:endParaRPr lang="en-GB" b="1" dirty="0">
              <a:solidFill>
                <a:srgbClr val="FF0000"/>
              </a:solidFill>
            </a:endParaRPr>
          </a:p>
        </p:txBody>
      </p:sp>
      <p:sp>
        <p:nvSpPr>
          <p:cNvPr id="12" name="TextBox 11"/>
          <p:cNvSpPr txBox="1"/>
          <p:nvPr/>
        </p:nvSpPr>
        <p:spPr>
          <a:xfrm>
            <a:off x="3398253" y="1806222"/>
            <a:ext cx="2344969" cy="923330"/>
          </a:xfrm>
          <a:prstGeom prst="rect">
            <a:avLst/>
          </a:prstGeom>
          <a:noFill/>
        </p:spPr>
        <p:txBody>
          <a:bodyPr wrap="square" rtlCol="0">
            <a:spAutoFit/>
          </a:bodyPr>
          <a:lstStyle/>
          <a:p>
            <a:r>
              <a:rPr lang="tr-TR" dirty="0"/>
              <a:t>BAĞLANTIDA KAL</a:t>
            </a:r>
            <a:endParaRPr lang="en-GB" dirty="0"/>
          </a:p>
          <a:p>
            <a:endParaRPr lang="tr-TR" dirty="0"/>
          </a:p>
          <a:p>
            <a:r>
              <a:rPr lang="tr-TR" dirty="0"/>
              <a:t>Düzenli bilgilendir</a:t>
            </a:r>
            <a:endParaRPr lang="en-GB" dirty="0"/>
          </a:p>
        </p:txBody>
      </p:sp>
      <p:sp>
        <p:nvSpPr>
          <p:cNvPr id="13" name="TextBox 12"/>
          <p:cNvSpPr txBox="1"/>
          <p:nvPr/>
        </p:nvSpPr>
        <p:spPr>
          <a:xfrm>
            <a:off x="6321779" y="1806223"/>
            <a:ext cx="2328328" cy="1200329"/>
          </a:xfrm>
          <a:prstGeom prst="rect">
            <a:avLst/>
          </a:prstGeom>
          <a:noFill/>
        </p:spPr>
        <p:txBody>
          <a:bodyPr wrap="square" rtlCol="0">
            <a:spAutoFit/>
          </a:bodyPr>
          <a:lstStyle/>
          <a:p>
            <a:r>
              <a:rPr lang="tr-TR" dirty="0"/>
              <a:t>İLİŞKİLERİ İYİ TUT</a:t>
            </a:r>
          </a:p>
          <a:p>
            <a:endParaRPr lang="en-GB" dirty="0"/>
          </a:p>
          <a:p>
            <a:r>
              <a:rPr lang="tr-TR" dirty="0"/>
              <a:t>Olayın içine dahil etmeye çalış</a:t>
            </a:r>
            <a:endParaRPr lang="en-GB" dirty="0"/>
          </a:p>
        </p:txBody>
      </p:sp>
      <p:sp>
        <p:nvSpPr>
          <p:cNvPr id="14" name="TextBox 13"/>
          <p:cNvSpPr txBox="1"/>
          <p:nvPr/>
        </p:nvSpPr>
        <p:spPr>
          <a:xfrm>
            <a:off x="3416073" y="3937000"/>
            <a:ext cx="2440039" cy="923330"/>
          </a:xfrm>
          <a:prstGeom prst="rect">
            <a:avLst/>
          </a:prstGeom>
          <a:noFill/>
        </p:spPr>
        <p:txBody>
          <a:bodyPr wrap="square" rtlCol="0">
            <a:spAutoFit/>
          </a:bodyPr>
          <a:lstStyle/>
          <a:p>
            <a:r>
              <a:rPr lang="tr-TR" dirty="0"/>
              <a:t>DÜŞÜK ÖNCELİKLİ</a:t>
            </a:r>
          </a:p>
          <a:p>
            <a:endParaRPr lang="en-GB" dirty="0"/>
          </a:p>
          <a:p>
            <a:r>
              <a:rPr lang="tr-TR" dirty="0"/>
              <a:t>Yine de dahil edilebilir</a:t>
            </a:r>
            <a:endParaRPr lang="en-GB" dirty="0"/>
          </a:p>
        </p:txBody>
      </p:sp>
      <p:sp>
        <p:nvSpPr>
          <p:cNvPr id="15" name="TextBox 14"/>
          <p:cNvSpPr txBox="1"/>
          <p:nvPr/>
        </p:nvSpPr>
        <p:spPr>
          <a:xfrm>
            <a:off x="6321778" y="3894669"/>
            <a:ext cx="3245552" cy="923330"/>
          </a:xfrm>
          <a:prstGeom prst="rect">
            <a:avLst/>
          </a:prstGeom>
          <a:noFill/>
        </p:spPr>
        <p:txBody>
          <a:bodyPr wrap="square" rtlCol="0">
            <a:spAutoFit/>
          </a:bodyPr>
          <a:lstStyle/>
          <a:p>
            <a:r>
              <a:rPr lang="tr-TR" dirty="0"/>
              <a:t>İZLE </a:t>
            </a:r>
            <a:endParaRPr lang="en-GB" dirty="0"/>
          </a:p>
          <a:p>
            <a:endParaRPr lang="tr-TR" dirty="0"/>
          </a:p>
          <a:p>
            <a:r>
              <a:rPr lang="tr-TR" dirty="0"/>
              <a:t>Risk grubu</a:t>
            </a:r>
            <a:endParaRPr lang="en-GB" dirty="0"/>
          </a:p>
        </p:txBody>
      </p:sp>
    </p:spTree>
    <p:extLst>
      <p:ext uri="{BB962C8B-B14F-4D97-AF65-F5344CB8AC3E}">
        <p14:creationId xmlns:p14="http://schemas.microsoft.com/office/powerpoint/2010/main" val="40000597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11388676" cy="431987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graphicFrame>
        <p:nvGraphicFramePr>
          <p:cNvPr id="2" name="Table 1">
            <a:extLst>
              <a:ext uri="{FF2B5EF4-FFF2-40B4-BE49-F238E27FC236}">
                <a16:creationId xmlns:a16="http://schemas.microsoft.com/office/drawing/2014/main" id="{86F09323-94F8-B2BC-6C02-44FF34418C9C}"/>
              </a:ext>
            </a:extLst>
          </p:cNvPr>
          <p:cNvGraphicFramePr>
            <a:graphicFrameLocks noGrp="1"/>
          </p:cNvGraphicFramePr>
          <p:nvPr>
            <p:extLst>
              <p:ext uri="{D42A27DB-BD31-4B8C-83A1-F6EECF244321}">
                <p14:modId xmlns:p14="http://schemas.microsoft.com/office/powerpoint/2010/main" val="3149291304"/>
              </p:ext>
            </p:extLst>
          </p:nvPr>
        </p:nvGraphicFramePr>
        <p:xfrm>
          <a:off x="921681" y="2189367"/>
          <a:ext cx="10401685" cy="3428245"/>
        </p:xfrm>
        <a:graphic>
          <a:graphicData uri="http://schemas.openxmlformats.org/drawingml/2006/table">
            <a:tbl>
              <a:tblPr firstRow="1" firstCol="1" bandRow="1">
                <a:tableStyleId>{5C22544A-7EE6-4342-B048-85BDC9FD1C3A}</a:tableStyleId>
              </a:tblPr>
              <a:tblGrid>
                <a:gridCol w="2044415">
                  <a:extLst>
                    <a:ext uri="{9D8B030D-6E8A-4147-A177-3AD203B41FA5}">
                      <a16:colId xmlns:a16="http://schemas.microsoft.com/office/drawing/2014/main" val="2711522772"/>
                    </a:ext>
                  </a:extLst>
                </a:gridCol>
                <a:gridCol w="1574278">
                  <a:extLst>
                    <a:ext uri="{9D8B030D-6E8A-4147-A177-3AD203B41FA5}">
                      <a16:colId xmlns:a16="http://schemas.microsoft.com/office/drawing/2014/main" val="1928511255"/>
                    </a:ext>
                  </a:extLst>
                </a:gridCol>
                <a:gridCol w="1695748">
                  <a:extLst>
                    <a:ext uri="{9D8B030D-6E8A-4147-A177-3AD203B41FA5}">
                      <a16:colId xmlns:a16="http://schemas.microsoft.com/office/drawing/2014/main" val="728685603"/>
                    </a:ext>
                  </a:extLst>
                </a:gridCol>
                <a:gridCol w="1695748">
                  <a:extLst>
                    <a:ext uri="{9D8B030D-6E8A-4147-A177-3AD203B41FA5}">
                      <a16:colId xmlns:a16="http://schemas.microsoft.com/office/drawing/2014/main" val="1845848917"/>
                    </a:ext>
                  </a:extLst>
                </a:gridCol>
                <a:gridCol w="1695748">
                  <a:extLst>
                    <a:ext uri="{9D8B030D-6E8A-4147-A177-3AD203B41FA5}">
                      <a16:colId xmlns:a16="http://schemas.microsoft.com/office/drawing/2014/main" val="1344434001"/>
                    </a:ext>
                  </a:extLst>
                </a:gridCol>
                <a:gridCol w="1695748">
                  <a:extLst>
                    <a:ext uri="{9D8B030D-6E8A-4147-A177-3AD203B41FA5}">
                      <a16:colId xmlns:a16="http://schemas.microsoft.com/office/drawing/2014/main" val="1553608930"/>
                    </a:ext>
                  </a:extLst>
                </a:gridCol>
              </a:tblGrid>
              <a:tr h="764848">
                <a:tc>
                  <a:txBody>
                    <a:bodyPr/>
                    <a:lstStyle/>
                    <a:p>
                      <a:pPr algn="ctr">
                        <a:lnSpc>
                          <a:spcPct val="110000"/>
                        </a:lnSpc>
                        <a:spcAft>
                          <a:spcPts val="600"/>
                        </a:spcAft>
                      </a:pPr>
                      <a:r>
                        <a:rPr lang="tr-TR" sz="1200" dirty="0">
                          <a:effectLst/>
                        </a:rPr>
                        <a:t>Paydaşın Kurumun Adı</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tr-TR" sz="1200">
                          <a:effectLst/>
                        </a:rPr>
                        <a:t>Paydaş Kurumun İlgili Birimi</a:t>
                      </a:r>
                      <a:endParaRPr lang="en-GB" sz="105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en-GB" sz="1200" dirty="0">
                          <a:effectLst/>
                        </a:rPr>
                        <a:t>XX</a:t>
                      </a:r>
                      <a:r>
                        <a:rPr lang="tr-TR" sz="1200" dirty="0">
                          <a:effectLst/>
                        </a:rPr>
                        <a:t> Başkanlığındaki</a:t>
                      </a:r>
                      <a:endParaRPr lang="en-GB" sz="1050" dirty="0">
                        <a:effectLst/>
                      </a:endParaRPr>
                    </a:p>
                    <a:p>
                      <a:pPr algn="ctr">
                        <a:lnSpc>
                          <a:spcPct val="110000"/>
                        </a:lnSpc>
                        <a:spcAft>
                          <a:spcPts val="600"/>
                        </a:spcAft>
                      </a:pPr>
                      <a:r>
                        <a:rPr lang="tr-TR" sz="1200" dirty="0">
                          <a:effectLst/>
                        </a:rPr>
                        <a:t> İlgili Birim</a:t>
                      </a:r>
                      <a:endParaRPr lang="en-GB" sz="1050" dirty="0">
                        <a:effectLst/>
                      </a:endParaRPr>
                    </a:p>
                    <a:p>
                      <a:pPr algn="ctr">
                        <a:lnSpc>
                          <a:spcPct val="110000"/>
                        </a:lnSpc>
                        <a:spcAft>
                          <a:spcPts val="600"/>
                        </a:spcAft>
                      </a:pPr>
                      <a:r>
                        <a:rPr lang="tr-TR" sz="1200" dirty="0">
                          <a:effectLst/>
                        </a:rPr>
                        <a:t>( </a:t>
                      </a:r>
                      <a:r>
                        <a:rPr lang="en-GB" sz="1200" dirty="0">
                          <a:effectLst/>
                        </a:rPr>
                        <a:t>ABB -ECO</a:t>
                      </a:r>
                      <a:r>
                        <a:rPr lang="tr-TR" sz="1200" dirty="0">
                          <a:effectLst/>
                        </a:rPr>
                        <a:t>, vb.)</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tr-TR" sz="1200" dirty="0">
                          <a:effectLst/>
                        </a:rPr>
                        <a:t>Paydaşın Etkisi</a:t>
                      </a:r>
                      <a:endParaRPr lang="en-GB" sz="1050" dirty="0">
                        <a:effectLst/>
                      </a:endParaRPr>
                    </a:p>
                    <a:p>
                      <a:pPr algn="ctr">
                        <a:lnSpc>
                          <a:spcPct val="110000"/>
                        </a:lnSpc>
                        <a:spcAft>
                          <a:spcPts val="600"/>
                        </a:spcAft>
                      </a:pPr>
                      <a:r>
                        <a:rPr lang="tr-TR" sz="1200" dirty="0">
                          <a:effectLst/>
                        </a:rPr>
                        <a:t>(Güçlü veya Zayıf)</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tr-TR" sz="1200">
                          <a:effectLst/>
                        </a:rPr>
                        <a:t>Paydaşın Önemi</a:t>
                      </a:r>
                      <a:endParaRPr lang="en-GB" sz="1050">
                        <a:effectLst/>
                      </a:endParaRPr>
                    </a:p>
                    <a:p>
                      <a:pPr algn="ctr">
                        <a:lnSpc>
                          <a:spcPct val="110000"/>
                        </a:lnSpc>
                        <a:spcAft>
                          <a:spcPts val="600"/>
                        </a:spcAft>
                      </a:pPr>
                      <a:r>
                        <a:rPr lang="tr-TR" sz="1200">
                          <a:effectLst/>
                        </a:rPr>
                        <a:t>(Yüksek veya Düşük)</a:t>
                      </a:r>
                      <a:endParaRPr lang="en-GB" sz="105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tr-TR" sz="1200">
                          <a:effectLst/>
                        </a:rPr>
                        <a:t>Önceliği</a:t>
                      </a:r>
                      <a:endParaRPr lang="en-GB" sz="105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89917251"/>
                  </a:ext>
                </a:extLst>
              </a:tr>
              <a:tr h="523710">
                <a:tc>
                  <a:txBody>
                    <a:bodyPr/>
                    <a:lstStyle/>
                    <a:p>
                      <a:pPr algn="l">
                        <a:lnSpc>
                          <a:spcPct val="110000"/>
                        </a:lnSpc>
                        <a:spcAft>
                          <a:spcPts val="600"/>
                        </a:spcAft>
                      </a:pPr>
                      <a:r>
                        <a:rPr lang="tr-TR" sz="1100" dirty="0">
                          <a:effectLst/>
                        </a:rPr>
                        <a:t>AB Türkiye Delegasyonu</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tr-TR" sz="1100">
                          <a:effectLst/>
                        </a:rPr>
                        <a:t>AB Türkiye Delegasyonu</a:t>
                      </a:r>
                      <a:endParaRPr lang="en-GB" sz="105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ABB-EGO</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tr-TR" sz="1100" dirty="0">
                          <a:effectLst/>
                        </a:rPr>
                        <a:t>Güçlü</a:t>
                      </a:r>
                      <a:endParaRPr lang="en-GB" sz="1050" dirty="0">
                        <a:effectLst/>
                      </a:endParaRPr>
                    </a:p>
                    <a:p>
                      <a:pPr algn="l">
                        <a:lnSpc>
                          <a:spcPct val="110000"/>
                        </a:lnSpc>
                        <a:spcAft>
                          <a:spcPts val="600"/>
                        </a:spcAft>
                      </a:pPr>
                      <a:r>
                        <a:rPr lang="tr-TR" sz="1100" dirty="0">
                          <a:effectLst/>
                        </a:rPr>
                        <a:t> </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tr-TR" sz="1100" dirty="0">
                          <a:effectLst/>
                        </a:rPr>
                        <a:t>Yüksek</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tr-TR" sz="1100">
                          <a:effectLst/>
                        </a:rPr>
                        <a:t>Birlikte Çalış</a:t>
                      </a:r>
                      <a:endParaRPr lang="en-GB" sz="105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94125645"/>
                  </a:ext>
                </a:extLst>
              </a:tr>
              <a:tr h="760742">
                <a:tc>
                  <a:txBody>
                    <a:bodyPr/>
                    <a:lstStyle/>
                    <a:p>
                      <a:pPr algn="l">
                        <a:lnSpc>
                          <a:spcPct val="110000"/>
                        </a:lnSpc>
                        <a:spcAft>
                          <a:spcPts val="600"/>
                        </a:spcAft>
                      </a:pPr>
                      <a:r>
                        <a:rPr lang="en-GB" sz="1100" dirty="0" err="1">
                          <a:effectLst/>
                          <a:latin typeface="Calibri" panose="020F0502020204030204" pitchFamily="34" charset="0"/>
                          <a:ea typeface="Calibri" panose="020F0502020204030204" pitchFamily="34" charset="0"/>
                          <a:cs typeface="Times New Roman" panose="02020603050405020304" pitchFamily="18" charset="0"/>
                        </a:rPr>
                        <a:t>Ulaşırma</a:t>
                      </a: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Bakanlığı</a:t>
                      </a: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tr-TR" sz="1100" dirty="0">
                          <a:effectLst/>
                        </a:rPr>
                        <a:t> </a:t>
                      </a:r>
                      <a:r>
                        <a:rPr lang="en-GB" sz="1100" dirty="0">
                          <a:effectLst/>
                        </a:rPr>
                        <a:t>AB </a:t>
                      </a:r>
                      <a:r>
                        <a:rPr lang="en-GB" sz="1100" dirty="0" err="1">
                          <a:effectLst/>
                        </a:rPr>
                        <a:t>ve</a:t>
                      </a:r>
                      <a:r>
                        <a:rPr lang="en-GB" sz="1100" dirty="0">
                          <a:effectLst/>
                        </a:rPr>
                        <a:t> </a:t>
                      </a:r>
                      <a:r>
                        <a:rPr lang="en-GB" sz="1100" dirty="0" err="1">
                          <a:effectLst/>
                        </a:rPr>
                        <a:t>Dış</a:t>
                      </a:r>
                      <a:r>
                        <a:rPr lang="en-GB" sz="1100" dirty="0">
                          <a:effectLst/>
                        </a:rPr>
                        <a:t> </a:t>
                      </a:r>
                      <a:r>
                        <a:rPr lang="en-GB" sz="1100" dirty="0" err="1">
                          <a:effectLst/>
                        </a:rPr>
                        <a:t>İlişkiler</a:t>
                      </a:r>
                      <a:r>
                        <a:rPr lang="en-GB" sz="1100" dirty="0">
                          <a:effectLst/>
                        </a:rPr>
                        <a:t> </a:t>
                      </a:r>
                      <a:r>
                        <a:rPr lang="en-GB" sz="1100" dirty="0" err="1">
                          <a:effectLst/>
                        </a:rPr>
                        <a:t>Genel</a:t>
                      </a:r>
                      <a:r>
                        <a:rPr lang="en-GB" sz="1100" dirty="0">
                          <a:effectLst/>
                        </a:rPr>
                        <a:t> </a:t>
                      </a:r>
                      <a:r>
                        <a:rPr lang="en-GB" sz="1100" dirty="0" err="1">
                          <a:effectLst/>
                        </a:rPr>
                        <a:t>Müdürlüğü</a:t>
                      </a:r>
                      <a:r>
                        <a:rPr lang="en-GB" sz="1100" dirty="0">
                          <a:effectLst/>
                        </a:rPr>
                        <a:t>,</a:t>
                      </a:r>
                    </a:p>
                    <a:p>
                      <a:pPr algn="ctr">
                        <a:lnSpc>
                          <a:spcPct val="110000"/>
                        </a:lnSpc>
                        <a:spcAft>
                          <a:spcPts val="600"/>
                        </a:spcAft>
                      </a:pPr>
                      <a:r>
                        <a:rPr lang="en-GB" sz="1100" dirty="0">
                          <a:effectLst/>
                        </a:rPr>
                        <a:t> AB </a:t>
                      </a:r>
                      <a:r>
                        <a:rPr lang="en-GB" sz="1100" dirty="0" err="1">
                          <a:effectLst/>
                        </a:rPr>
                        <a:t>Yatırımları</a:t>
                      </a:r>
                      <a:r>
                        <a:rPr lang="en-GB" sz="1100" dirty="0">
                          <a:effectLst/>
                        </a:rPr>
                        <a:t> </a:t>
                      </a:r>
                      <a:r>
                        <a:rPr lang="en-GB" sz="1100" dirty="0" err="1">
                          <a:effectLst/>
                        </a:rPr>
                        <a:t>Dairesi</a:t>
                      </a:r>
                      <a:r>
                        <a:rPr lang="en-GB" sz="1100" dirty="0">
                          <a:effectLst/>
                        </a:rPr>
                        <a:t> </a:t>
                      </a:r>
                      <a:r>
                        <a:rPr lang="en-GB" sz="1100" dirty="0" err="1">
                          <a:effectLst/>
                        </a:rPr>
                        <a:t>Başkanlığı</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ABB-EGO</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tr-TR" sz="1100">
                          <a:effectLst/>
                        </a:rPr>
                        <a:t>Güçlü</a:t>
                      </a:r>
                      <a:endParaRPr lang="en-GB" sz="1050">
                        <a:effectLst/>
                      </a:endParaRPr>
                    </a:p>
                    <a:p>
                      <a:pPr algn="l">
                        <a:lnSpc>
                          <a:spcPct val="110000"/>
                        </a:lnSpc>
                        <a:spcAft>
                          <a:spcPts val="600"/>
                        </a:spcAft>
                      </a:pPr>
                      <a:r>
                        <a:rPr lang="tr-TR" sz="1100">
                          <a:effectLst/>
                        </a:rPr>
                        <a:t> </a:t>
                      </a:r>
                      <a:endParaRPr lang="en-GB" sz="105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tr-TR" sz="1100">
                          <a:effectLst/>
                        </a:rPr>
                        <a:t>Yüksek</a:t>
                      </a:r>
                      <a:endParaRPr lang="en-GB" sz="105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tr-TR" sz="1100">
                          <a:effectLst/>
                        </a:rPr>
                        <a:t>Birlikte Çalış</a:t>
                      </a:r>
                      <a:endParaRPr lang="en-GB" sz="105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32975635"/>
                  </a:ext>
                </a:extLst>
              </a:tr>
              <a:tr h="667539">
                <a:tc>
                  <a:txBody>
                    <a:bodyPr/>
                    <a:lstStyle/>
                    <a:p>
                      <a:pPr algn="l">
                        <a:lnSpc>
                          <a:spcPct val="110000"/>
                        </a:lnSpc>
                        <a:spcAft>
                          <a:spcPts val="6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XX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Kurumu</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XX</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ABB-EGO</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tr-TR" sz="1100" dirty="0">
                          <a:effectLst/>
                        </a:rPr>
                        <a:t>Zayıf</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tr-TR" sz="1100">
                          <a:effectLst/>
                        </a:rPr>
                        <a:t>Yüksek </a:t>
                      </a:r>
                      <a:endParaRPr lang="en-GB" sz="105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tr-TR" sz="1100">
                          <a:effectLst/>
                        </a:rPr>
                        <a:t>Çalışmalara Dahil Et</a:t>
                      </a:r>
                      <a:endParaRPr lang="en-GB" sz="105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12489681"/>
                  </a:ext>
                </a:extLst>
              </a:tr>
              <a:tr h="667539">
                <a:tc>
                  <a:txBody>
                    <a:bodyPr/>
                    <a:lstStyle/>
                    <a:p>
                      <a:pPr algn="l">
                        <a:lnSpc>
                          <a:spcPct val="110000"/>
                        </a:lnSpc>
                        <a:spcAft>
                          <a:spcPts val="6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XX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Kurumu</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XX</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ABB-EGO</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tr-TR" sz="1100" dirty="0">
                          <a:effectLst/>
                        </a:rPr>
                        <a:t>Zayıf</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tr-TR" sz="1100" dirty="0">
                          <a:effectLst/>
                        </a:rPr>
                        <a:t>Düşük </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0000"/>
                        </a:lnSpc>
                        <a:spcAft>
                          <a:spcPts val="600"/>
                        </a:spcAft>
                      </a:pPr>
                      <a:r>
                        <a:rPr lang="tr-TR" sz="1100" dirty="0">
                          <a:effectLst/>
                        </a:rPr>
                        <a:t>İzle</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72865532"/>
                  </a:ext>
                </a:extLst>
              </a:tr>
            </a:tbl>
          </a:graphicData>
        </a:graphic>
      </p:graphicFrame>
      <p:sp>
        <p:nvSpPr>
          <p:cNvPr id="4" name="Rectangle 1">
            <a:extLst>
              <a:ext uri="{FF2B5EF4-FFF2-40B4-BE49-F238E27FC236}">
                <a16:creationId xmlns:a16="http://schemas.microsoft.com/office/drawing/2014/main" id="{746FE154-306F-BB56-739B-EB48F2E508B7}"/>
              </a:ext>
            </a:extLst>
          </p:cNvPr>
          <p:cNvSpPr>
            <a:spLocks noChangeArrowheads="1"/>
          </p:cNvSpPr>
          <p:nvPr/>
        </p:nvSpPr>
        <p:spPr bwMode="auto">
          <a:xfrm>
            <a:off x="875915" y="1113024"/>
            <a:ext cx="9618583"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17500" algn="l"/>
                <a:tab pos="1403350" algn="ctr"/>
              </a:tabLst>
              <a:defRPr>
                <a:solidFill>
                  <a:schemeClr val="tx1"/>
                </a:solidFill>
                <a:latin typeface="Arial" panose="020B0604020202020204" pitchFamily="34" charset="0"/>
              </a:defRPr>
            </a:lvl1pPr>
            <a:lvl2pPr eaLnBrk="0" fontAlgn="base" hangingPunct="0">
              <a:spcBef>
                <a:spcPct val="0"/>
              </a:spcBef>
              <a:spcAft>
                <a:spcPct val="0"/>
              </a:spcAft>
              <a:tabLst>
                <a:tab pos="317500" algn="l"/>
                <a:tab pos="1403350" algn="ctr"/>
              </a:tabLst>
              <a:defRPr>
                <a:solidFill>
                  <a:schemeClr val="tx1"/>
                </a:solidFill>
                <a:latin typeface="Arial" panose="020B0604020202020204" pitchFamily="34" charset="0"/>
              </a:defRPr>
            </a:lvl2pPr>
            <a:lvl3pPr eaLnBrk="0" fontAlgn="base" hangingPunct="0">
              <a:spcBef>
                <a:spcPct val="0"/>
              </a:spcBef>
              <a:spcAft>
                <a:spcPct val="0"/>
              </a:spcAft>
              <a:tabLst>
                <a:tab pos="317500" algn="l"/>
                <a:tab pos="1403350" algn="ctr"/>
              </a:tabLst>
              <a:defRPr>
                <a:solidFill>
                  <a:schemeClr val="tx1"/>
                </a:solidFill>
                <a:latin typeface="Arial" panose="020B0604020202020204" pitchFamily="34" charset="0"/>
              </a:defRPr>
            </a:lvl3pPr>
            <a:lvl4pPr eaLnBrk="0" fontAlgn="base" hangingPunct="0">
              <a:spcBef>
                <a:spcPct val="0"/>
              </a:spcBef>
              <a:spcAft>
                <a:spcPct val="0"/>
              </a:spcAft>
              <a:tabLst>
                <a:tab pos="317500" algn="l"/>
                <a:tab pos="1403350" algn="ctr"/>
              </a:tabLst>
              <a:defRPr>
                <a:solidFill>
                  <a:schemeClr val="tx1"/>
                </a:solidFill>
                <a:latin typeface="Arial" panose="020B0604020202020204" pitchFamily="34" charset="0"/>
              </a:defRPr>
            </a:lvl4pPr>
            <a:lvl5pPr eaLnBrk="0" fontAlgn="base" hangingPunct="0">
              <a:spcBef>
                <a:spcPct val="0"/>
              </a:spcBef>
              <a:spcAft>
                <a:spcPct val="0"/>
              </a:spcAft>
              <a:tabLst>
                <a:tab pos="317500" algn="l"/>
                <a:tab pos="1403350" algn="ctr"/>
              </a:tabLst>
              <a:defRPr>
                <a:solidFill>
                  <a:schemeClr val="tx1"/>
                </a:solidFill>
                <a:latin typeface="Arial" panose="020B0604020202020204" pitchFamily="34" charset="0"/>
              </a:defRPr>
            </a:lvl5pPr>
            <a:lvl6pPr eaLnBrk="0" fontAlgn="base" hangingPunct="0">
              <a:spcBef>
                <a:spcPct val="0"/>
              </a:spcBef>
              <a:spcAft>
                <a:spcPct val="0"/>
              </a:spcAft>
              <a:tabLst>
                <a:tab pos="317500" algn="l"/>
                <a:tab pos="1403350" algn="ctr"/>
              </a:tabLst>
              <a:defRPr>
                <a:solidFill>
                  <a:schemeClr val="tx1"/>
                </a:solidFill>
                <a:latin typeface="Arial" panose="020B0604020202020204" pitchFamily="34" charset="0"/>
              </a:defRPr>
            </a:lvl6pPr>
            <a:lvl7pPr eaLnBrk="0" fontAlgn="base" hangingPunct="0">
              <a:spcBef>
                <a:spcPct val="0"/>
              </a:spcBef>
              <a:spcAft>
                <a:spcPct val="0"/>
              </a:spcAft>
              <a:tabLst>
                <a:tab pos="317500" algn="l"/>
                <a:tab pos="1403350" algn="ctr"/>
              </a:tabLst>
              <a:defRPr>
                <a:solidFill>
                  <a:schemeClr val="tx1"/>
                </a:solidFill>
                <a:latin typeface="Arial" panose="020B0604020202020204" pitchFamily="34" charset="0"/>
              </a:defRPr>
            </a:lvl7pPr>
            <a:lvl8pPr eaLnBrk="0" fontAlgn="base" hangingPunct="0">
              <a:spcBef>
                <a:spcPct val="0"/>
              </a:spcBef>
              <a:spcAft>
                <a:spcPct val="0"/>
              </a:spcAft>
              <a:tabLst>
                <a:tab pos="317500" algn="l"/>
                <a:tab pos="1403350" algn="ctr"/>
              </a:tabLst>
              <a:defRPr>
                <a:solidFill>
                  <a:schemeClr val="tx1"/>
                </a:solidFill>
                <a:latin typeface="Arial" panose="020B0604020202020204" pitchFamily="34" charset="0"/>
              </a:defRPr>
            </a:lvl8pPr>
            <a:lvl9pPr eaLnBrk="0" fontAlgn="base" hangingPunct="0">
              <a:spcBef>
                <a:spcPct val="0"/>
              </a:spcBef>
              <a:spcAft>
                <a:spcPct val="0"/>
              </a:spcAft>
              <a:tabLst>
                <a:tab pos="317500" algn="l"/>
                <a:tab pos="1403350" algn="ctr"/>
              </a:tabLst>
              <a:defRPr>
                <a:solidFill>
                  <a:schemeClr val="tx1"/>
                </a:solidFill>
                <a:latin typeface="Arial" panose="020B060402020202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tab pos="317500" algn="l"/>
                <a:tab pos="1403350" algn="ctr"/>
              </a:tabLst>
            </a:pPr>
            <a:r>
              <a:rPr lang="en-GB" altLang="en-US" sz="2400" b="1" dirty="0">
                <a:latin typeface="+mj-lt"/>
                <a:ea typeface="Calibri" panose="020F0502020204030204" pitchFamily="34" charset="0"/>
                <a:cs typeface="Times New Roman" panose="02020603050405020304" pitchFamily="18" charset="0"/>
              </a:rPr>
              <a:t>XX </a:t>
            </a:r>
            <a:r>
              <a:rPr kumimoji="0" lang="tr-TR" altLang="en-US" sz="2400" b="1" i="0" u="none" strike="noStrike" cap="none" normalizeH="0" baseline="0" dirty="0">
                <a:ln>
                  <a:noFill/>
                </a:ln>
                <a:solidFill>
                  <a:schemeClr val="tx1"/>
                </a:solidFill>
                <a:effectLst/>
                <a:latin typeface="+mj-lt"/>
                <a:ea typeface="Calibri" panose="020F0502020204030204" pitchFamily="34" charset="0"/>
                <a:cs typeface="Times New Roman" panose="02020603050405020304" pitchFamily="18" charset="0"/>
              </a:rPr>
              <a:t>BAŞKANLIĞI DIŞ PAYDAŞ ANALİZİ</a:t>
            </a:r>
            <a:endParaRPr kumimoji="0" lang="en-GB" altLang="en-US" sz="2400" b="0" i="0" u="none" strike="noStrike" cap="none" normalizeH="0" baseline="0" dirty="0">
              <a:ln>
                <a:noFill/>
              </a:ln>
              <a:solidFill>
                <a:schemeClr val="tx1"/>
              </a:solidFill>
              <a:effectLst/>
              <a:latin typeface="+mj-lt"/>
            </a:endParaRPr>
          </a:p>
          <a:p>
            <a:pPr marL="0" marR="0" lvl="0" indent="0" defTabSz="914400" rtl="0" eaLnBrk="0" fontAlgn="base" latinLnBrk="0" hangingPunct="0">
              <a:lnSpc>
                <a:spcPct val="100000"/>
              </a:lnSpc>
              <a:spcBef>
                <a:spcPct val="0"/>
              </a:spcBef>
              <a:spcAft>
                <a:spcPct val="0"/>
              </a:spcAft>
              <a:buClrTx/>
              <a:buSzTx/>
              <a:buFontTx/>
              <a:buNone/>
              <a:tabLst>
                <a:tab pos="317500" algn="l"/>
                <a:tab pos="1403350" algn="ctr"/>
              </a:tabLst>
            </a:pPr>
            <a:r>
              <a:rPr kumimoji="0" lang="tr-TR" altLang="en-US" sz="2400" b="1" i="0" u="sng" strike="noStrike" cap="none" normalizeH="0" baseline="0" dirty="0">
                <a:ln>
                  <a:noFill/>
                </a:ln>
                <a:solidFill>
                  <a:schemeClr val="tx1"/>
                </a:solidFill>
                <a:effectLst/>
                <a:latin typeface="+mj-lt"/>
                <a:ea typeface="Calibri" panose="020F0502020204030204" pitchFamily="34" charset="0"/>
                <a:cs typeface="Times New Roman" panose="02020603050405020304" pitchFamily="18" charset="0"/>
              </a:rPr>
              <a:t>Paydaş Önceliklendirme Örnek Çalışma</a:t>
            </a:r>
            <a:r>
              <a:rPr lang="en-GB" altLang="en-US" sz="2400" dirty="0">
                <a:latin typeface="+mj-lt"/>
              </a:rPr>
              <a:t> : </a:t>
            </a:r>
            <a:r>
              <a:rPr kumimoji="0" lang="tr-TR" altLang="en-US" sz="2400" b="1" i="0" u="sng" strike="noStrike" cap="none" normalizeH="0" baseline="0" dirty="0">
                <a:ln>
                  <a:noFill/>
                </a:ln>
                <a:solidFill>
                  <a:schemeClr val="tx1"/>
                </a:solidFill>
                <a:effectLst/>
                <a:latin typeface="+mj-lt"/>
                <a:ea typeface="Calibri" panose="020F0502020204030204" pitchFamily="34" charset="0"/>
                <a:cs typeface="Times New Roman" panose="02020603050405020304" pitchFamily="18" charset="0"/>
              </a:rPr>
              <a:t>Paydaş Önceliklendirme Matrisi</a:t>
            </a:r>
          </a:p>
          <a:p>
            <a:pPr marL="0" marR="0" lvl="0" indent="0" defTabSz="914400" rtl="0" eaLnBrk="0" fontAlgn="base" latinLnBrk="0" hangingPunct="0">
              <a:lnSpc>
                <a:spcPct val="100000"/>
              </a:lnSpc>
              <a:spcBef>
                <a:spcPct val="0"/>
              </a:spcBef>
              <a:spcAft>
                <a:spcPct val="0"/>
              </a:spcAft>
              <a:buClrTx/>
              <a:buSzTx/>
              <a:buFontTx/>
              <a:buNone/>
              <a:tabLst>
                <a:tab pos="317500" algn="l"/>
                <a:tab pos="1403350" algn="ctr"/>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3225553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5926" y="1251751"/>
            <a:ext cx="10767874" cy="719092"/>
          </a:xfrm>
        </p:spPr>
        <p:txBody>
          <a:bodyPr>
            <a:normAutofit fontScale="90000"/>
          </a:bodyPr>
          <a:lstStyle/>
          <a:p>
            <a:r>
              <a:rPr lang="tr-TR" b="1" dirty="0">
                <a:solidFill>
                  <a:srgbClr val="FF0000"/>
                </a:solidFill>
              </a:rPr>
              <a:t>Grup Çalışması 1: Hedefin ne olduğuna karar vermek</a:t>
            </a:r>
          </a:p>
        </p:txBody>
      </p:sp>
      <p:sp>
        <p:nvSpPr>
          <p:cNvPr id="3" name="Content Placeholder 2"/>
          <p:cNvSpPr>
            <a:spLocks noGrp="1"/>
          </p:cNvSpPr>
          <p:nvPr>
            <p:ph idx="1"/>
          </p:nvPr>
        </p:nvSpPr>
        <p:spPr>
          <a:xfrm>
            <a:off x="838200" y="2068497"/>
            <a:ext cx="10515600" cy="3950563"/>
          </a:xfrm>
        </p:spPr>
        <p:txBody>
          <a:bodyPr>
            <a:normAutofit fontScale="92500" lnSpcReduction="20000"/>
          </a:bodyPr>
          <a:lstStyle/>
          <a:p>
            <a:pPr marL="571500" indent="-457200">
              <a:buFont typeface="+mj-lt"/>
              <a:buAutoNum type="arabicPeriod"/>
            </a:pPr>
            <a:r>
              <a:rPr lang="tr-TR" dirty="0"/>
              <a:t>IPA II veya IPA III kapsamında yürüttüğünüz proje /projeler veya Kurumunuzun yürüttüğü diğer projeler hakkında kurumunuzun anlatmak, öne çıkartmak istediği konu veya konular nelerdir ?</a:t>
            </a:r>
            <a:endParaRPr lang="en-US" dirty="0"/>
          </a:p>
          <a:p>
            <a:pPr marL="571500" indent="-457200">
              <a:buFont typeface="+mj-lt"/>
              <a:buAutoNum type="arabicPeriod"/>
            </a:pPr>
            <a:r>
              <a:rPr lang="tr-TR" dirty="0"/>
              <a:t>Yukarıda belirlediğiniz konudan en çok kim etkileniyor veya bu konu en çok hangi grup veya grupları ilgilendiriyor? </a:t>
            </a:r>
            <a:endParaRPr lang="en-US" dirty="0"/>
          </a:p>
          <a:p>
            <a:pPr marL="571500" indent="-457200">
              <a:buFont typeface="+mj-lt"/>
              <a:buAutoNum type="arabicPeriod"/>
            </a:pPr>
            <a:r>
              <a:rPr lang="tr-TR" dirty="0"/>
              <a:t>Birinci soruda ortaya çıkan konuya ilişkin karar vericiler kimler ?</a:t>
            </a:r>
            <a:endParaRPr lang="en-US" dirty="0"/>
          </a:p>
          <a:p>
            <a:pPr marL="571500" indent="-457200">
              <a:buFont typeface="+mj-lt"/>
              <a:buAutoNum type="arabicPeriod"/>
            </a:pPr>
            <a:r>
              <a:rPr lang="tr-TR" dirty="0"/>
              <a:t>Varmak istediğiniz genel hedef nedir ?  Burada hedefinize ilerlerken nasıl bir değişim gözlemlemek isteyeceğinizi düşünün. (Net olun!)</a:t>
            </a:r>
            <a:endParaRPr lang="en-US" dirty="0"/>
          </a:p>
          <a:p>
            <a:pPr marL="571500" indent="-457200">
              <a:buFont typeface="+mj-lt"/>
              <a:buAutoNum type="arabicPeriod"/>
            </a:pPr>
            <a:r>
              <a:rPr lang="tr-TR" dirty="0"/>
              <a:t>İletişim yolu ile hangi gözle görülür (gerçekçi) sonuçları elde etmeyi  beklersiniz?  Burada hedeflerinize ulaştığınızı nasıl anlayacağınızı da sorgulamanız gerekir. </a:t>
            </a:r>
            <a:endParaRPr lang="en-US" dirty="0"/>
          </a:p>
          <a:p>
            <a:endParaRPr lang="tr-TR" dirty="0"/>
          </a:p>
        </p:txBody>
      </p:sp>
    </p:spTree>
    <p:extLst>
      <p:ext uri="{BB962C8B-B14F-4D97-AF65-F5344CB8AC3E}">
        <p14:creationId xmlns:p14="http://schemas.microsoft.com/office/powerpoint/2010/main" val="32935677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00831"/>
            <a:ext cx="10515600" cy="589857"/>
          </a:xfrm>
        </p:spPr>
        <p:txBody>
          <a:bodyPr>
            <a:normAutofit fontScale="90000"/>
          </a:bodyPr>
          <a:lstStyle/>
          <a:p>
            <a:pPr algn="ctr"/>
            <a:r>
              <a:rPr lang="tr-TR" b="1" dirty="0">
                <a:solidFill>
                  <a:srgbClr val="FF0000"/>
                </a:solidFill>
              </a:rPr>
              <a:t>Grup Çalışması 2: Hedef kitlenin belirlenmesi</a:t>
            </a:r>
          </a:p>
        </p:txBody>
      </p:sp>
      <p:sp>
        <p:nvSpPr>
          <p:cNvPr id="3" name="Content Placeholder 2"/>
          <p:cNvSpPr>
            <a:spLocks noGrp="1"/>
          </p:cNvSpPr>
          <p:nvPr>
            <p:ph idx="1"/>
          </p:nvPr>
        </p:nvSpPr>
        <p:spPr/>
        <p:txBody>
          <a:bodyPr>
            <a:normAutofit/>
          </a:bodyPr>
          <a:lstStyle/>
          <a:p>
            <a:pPr marL="571500" indent="-457200">
              <a:buFont typeface="+mj-lt"/>
              <a:buAutoNum type="arabicPeriod"/>
            </a:pPr>
            <a:r>
              <a:rPr lang="tr-TR" dirty="0">
                <a:latin typeface="Arial"/>
                <a:ea typeface="ＭＳ 明朝"/>
                <a:cs typeface="Times New Roman"/>
              </a:rPr>
              <a:t>Birinci basamak ile ilgili çalışma kağıdınızda çıkan taraflar arasında kimlerin bilgi, tutum ve davranışlarını değiştirerek hedefinize ulaşırsınız?</a:t>
            </a:r>
            <a:br>
              <a:rPr lang="tr-TR" dirty="0">
                <a:latin typeface="Arial"/>
                <a:ea typeface="ＭＳ 明朝"/>
                <a:cs typeface="Times New Roman"/>
              </a:rPr>
            </a:br>
            <a:endParaRPr lang="en-GB" dirty="0">
              <a:latin typeface="Arial"/>
              <a:ea typeface="ＭＳ 明朝"/>
              <a:cs typeface="Times New Roman"/>
            </a:endParaRPr>
          </a:p>
          <a:p>
            <a:pPr marL="571500" indent="-457200">
              <a:buFont typeface="+mj-lt"/>
              <a:buAutoNum type="arabicPeriod"/>
            </a:pPr>
            <a:r>
              <a:rPr lang="tr-TR" dirty="0">
                <a:latin typeface="Arial"/>
                <a:ea typeface="ＭＳ 明朝"/>
                <a:cs typeface="Times New Roman"/>
              </a:rPr>
              <a:t>Hedefinize ulaştığınızda başka kimler bu başarıdan</a:t>
            </a:r>
            <a:r>
              <a:rPr lang="en-GB" dirty="0">
                <a:latin typeface="Arial"/>
                <a:ea typeface="ＭＳ 明朝"/>
                <a:cs typeface="Times New Roman"/>
              </a:rPr>
              <a:t>           </a:t>
            </a:r>
            <a:r>
              <a:rPr lang="tr-TR" dirty="0">
                <a:latin typeface="Arial"/>
                <a:ea typeface="ＭＳ 明朝"/>
                <a:cs typeface="Times New Roman"/>
              </a:rPr>
              <a:t>etkilenecek?</a:t>
            </a:r>
            <a:br>
              <a:rPr lang="en-GB" dirty="0">
                <a:latin typeface="Arial"/>
                <a:ea typeface="ＭＳ 明朝"/>
                <a:cs typeface="Times New Roman"/>
              </a:rPr>
            </a:br>
            <a:endParaRPr lang="en-US" dirty="0">
              <a:latin typeface="Cambria"/>
              <a:ea typeface="ＭＳ 明朝"/>
              <a:cs typeface="Times New Roman"/>
            </a:endParaRPr>
          </a:p>
          <a:p>
            <a:pPr marL="571500" indent="-457200">
              <a:buFont typeface="+mj-lt"/>
              <a:buAutoNum type="arabicPeriod"/>
            </a:pPr>
            <a:r>
              <a:rPr lang="tr-TR" dirty="0">
                <a:latin typeface="Arial"/>
                <a:ea typeface="ＭＳ 明朝"/>
                <a:cs typeface="Times New Roman"/>
              </a:rPr>
              <a:t>Birinci ve ikinci soruların yanıtlarında çıkan grupları, başka hangi kişi, kurum veya kuruluşlar etkileyebilir?</a:t>
            </a:r>
            <a:endParaRPr lang="en-US" dirty="0">
              <a:latin typeface="Cambria"/>
              <a:ea typeface="ＭＳ 明朝"/>
              <a:cs typeface="Times New Roman"/>
            </a:endParaRPr>
          </a:p>
          <a:p>
            <a:pPr marL="571500" indent="-457200">
              <a:buFont typeface="+mj-lt"/>
              <a:buAutoNum type="arabicPeriod"/>
            </a:pPr>
            <a:endParaRPr lang="tr-TR" dirty="0"/>
          </a:p>
        </p:txBody>
      </p:sp>
    </p:spTree>
    <p:extLst>
      <p:ext uri="{BB962C8B-B14F-4D97-AF65-F5344CB8AC3E}">
        <p14:creationId xmlns:p14="http://schemas.microsoft.com/office/powerpoint/2010/main" val="2084795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globe with different colored clouds&#10;&#10;Description automatically generated">
            <a:extLst>
              <a:ext uri="{FF2B5EF4-FFF2-40B4-BE49-F238E27FC236}">
                <a16:creationId xmlns:a16="http://schemas.microsoft.com/office/drawing/2014/main" id="{535E5A25-B3C8-5618-96DF-910B40A2621E}"/>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426740" y="1309683"/>
            <a:ext cx="5765260" cy="4824822"/>
          </a:xfrm>
          <a:prstGeom prst="rect">
            <a:avLst/>
          </a:prstGeom>
        </p:spPr>
      </p:pic>
      <p:pic>
        <p:nvPicPr>
          <p:cNvPr id="11" name="Picture 10" descr="A group of people sitting at a table with colorful speech bubbles">
            <a:extLst>
              <a:ext uri="{FF2B5EF4-FFF2-40B4-BE49-F238E27FC236}">
                <a16:creationId xmlns:a16="http://schemas.microsoft.com/office/drawing/2014/main" id="{2195BE93-FDED-A797-1565-7D3FD4352F4D}"/>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0" y="1091251"/>
            <a:ext cx="6426740" cy="4675498"/>
          </a:xfrm>
          <a:prstGeom prst="rect">
            <a:avLst/>
          </a:prstGeom>
          <a:noFill/>
          <a:effectLst>
            <a:outerShdw dist="50800" dir="5400000" algn="ctr" rotWithShape="0">
              <a:srgbClr val="000000"/>
            </a:outerShdw>
          </a:effectLst>
        </p:spPr>
      </p:pic>
      <p:sp>
        <p:nvSpPr>
          <p:cNvPr id="2" name="Title 1"/>
          <p:cNvSpPr>
            <a:spLocks noGrp="1"/>
          </p:cNvSpPr>
          <p:nvPr>
            <p:ph type="title"/>
          </p:nvPr>
        </p:nvSpPr>
        <p:spPr>
          <a:xfrm>
            <a:off x="1168940" y="1091251"/>
            <a:ext cx="10515600" cy="2157787"/>
          </a:xfrm>
        </p:spPr>
        <p:txBody>
          <a:bodyPr>
            <a:normAutofit/>
          </a:bodyPr>
          <a:lstStyle/>
          <a:p>
            <a:pPr lvl="0" algn="ctr"/>
            <a:r>
              <a:rPr lang="en-GB" b="1" dirty="0">
                <a:latin typeface="Calibri" charset="0"/>
                <a:ea typeface="Times New Roman" charset="0"/>
                <a:cs typeface="Times New Roman" charset="0"/>
              </a:rPr>
              <a:t>İÇ VE DIŞ İLETİŞİM</a:t>
            </a:r>
            <a:endParaRPr lang="en-US" b="1" dirty="0"/>
          </a:p>
        </p:txBody>
      </p:sp>
      <p:sp>
        <p:nvSpPr>
          <p:cNvPr id="12" name="TextBox 11">
            <a:extLst>
              <a:ext uri="{FF2B5EF4-FFF2-40B4-BE49-F238E27FC236}">
                <a16:creationId xmlns:a16="http://schemas.microsoft.com/office/drawing/2014/main" id="{AA4D0D49-C428-BAAF-C9BC-D92A47D5BC7C}"/>
              </a:ext>
            </a:extLst>
          </p:cNvPr>
          <p:cNvSpPr txBox="1"/>
          <p:nvPr/>
        </p:nvSpPr>
        <p:spPr>
          <a:xfrm>
            <a:off x="2895600" y="6134505"/>
            <a:ext cx="6400800" cy="230832"/>
          </a:xfrm>
          <a:prstGeom prst="rect">
            <a:avLst/>
          </a:prstGeom>
          <a:noFill/>
        </p:spPr>
        <p:txBody>
          <a:bodyPr wrap="square" rtlCol="0">
            <a:spAutoFit/>
          </a:bodyPr>
          <a:lstStyle/>
          <a:p>
            <a:r>
              <a:rPr lang="en-GB" sz="900">
                <a:hlinkClick r:id="rId6" tooltip="https://internationaljournalofresearch.com/2020/06/28/barriers-to-communication-by-nikhil-kumar/"/>
              </a:rPr>
              <a:t>This Photo</a:t>
            </a:r>
            <a:r>
              <a:rPr lang="en-GB" sz="900"/>
              <a:t> by Unknown Author is licensed under </a:t>
            </a:r>
            <a:r>
              <a:rPr lang="en-GB" sz="900">
                <a:hlinkClick r:id="rId7" tooltip="https://creativecommons.org/licenses/by-nc-nd/3.0/"/>
              </a:rPr>
              <a:t>CC BY-NC-ND</a:t>
            </a:r>
            <a:endParaRPr lang="en-GB" sz="900"/>
          </a:p>
        </p:txBody>
      </p:sp>
      <p:sp>
        <p:nvSpPr>
          <p:cNvPr id="15" name="TextBox 14">
            <a:extLst>
              <a:ext uri="{FF2B5EF4-FFF2-40B4-BE49-F238E27FC236}">
                <a16:creationId xmlns:a16="http://schemas.microsoft.com/office/drawing/2014/main" id="{910E4FC5-7BD0-DB8E-F1EB-8CB438DFEFA5}"/>
              </a:ext>
            </a:extLst>
          </p:cNvPr>
          <p:cNvSpPr txBox="1"/>
          <p:nvPr/>
        </p:nvSpPr>
        <p:spPr>
          <a:xfrm>
            <a:off x="2396034" y="6699233"/>
            <a:ext cx="7399932" cy="230832"/>
          </a:xfrm>
          <a:prstGeom prst="rect">
            <a:avLst/>
          </a:prstGeom>
          <a:noFill/>
        </p:spPr>
        <p:txBody>
          <a:bodyPr wrap="square" rtlCol="0">
            <a:spAutoFit/>
          </a:bodyPr>
          <a:lstStyle/>
          <a:p>
            <a:r>
              <a:rPr lang="en-GB" sz="900">
                <a:hlinkClick r:id="rId4" tooltip="https://www.scolcast.ch/episode/episode-1-la-communication-travers-les-reseaux-sociaux"/>
              </a:rPr>
              <a:t>This Photo</a:t>
            </a:r>
            <a:r>
              <a:rPr lang="en-GB" sz="900"/>
              <a:t> by Unknown Author is licensed under </a:t>
            </a:r>
            <a:r>
              <a:rPr lang="en-GB" sz="900">
                <a:hlinkClick r:id="rId7" tooltip="https://creativecommons.org/licenses/by-nc-nd/3.0/"/>
              </a:rPr>
              <a:t>CC BY-NC-ND</a:t>
            </a:r>
            <a:endParaRPr lang="en-GB" sz="900"/>
          </a:p>
        </p:txBody>
      </p:sp>
    </p:spTree>
    <p:extLst>
      <p:ext uri="{BB962C8B-B14F-4D97-AF65-F5344CB8AC3E}">
        <p14:creationId xmlns:p14="http://schemas.microsoft.com/office/powerpoint/2010/main" val="2257186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10706"/>
            <a:ext cx="10515600" cy="1325563"/>
          </a:xfrm>
        </p:spPr>
        <p:txBody>
          <a:bodyPr>
            <a:normAutofit/>
          </a:bodyPr>
          <a:lstStyle/>
          <a:p>
            <a:pPr lvl="0"/>
            <a:r>
              <a:rPr lang="en-GB" sz="4000" b="1" dirty="0">
                <a:latin typeface="Calibri" charset="0"/>
                <a:ea typeface="Times New Roman" charset="0"/>
                <a:cs typeface="Times New Roman" charset="0"/>
              </a:rPr>
              <a:t>İÇ İLETİŞİM NEDİR?</a:t>
            </a:r>
            <a:endParaRPr lang="en-US" sz="4000" b="1" dirty="0"/>
          </a:p>
        </p:txBody>
      </p:sp>
      <p:sp>
        <p:nvSpPr>
          <p:cNvPr id="3" name="Rectangle 2"/>
          <p:cNvSpPr/>
          <p:nvPr/>
        </p:nvSpPr>
        <p:spPr>
          <a:xfrm>
            <a:off x="725658" y="2639420"/>
            <a:ext cx="9956971" cy="2862963"/>
          </a:xfrm>
          <a:prstGeom prst="rect">
            <a:avLst/>
          </a:prstGeom>
        </p:spPr>
        <p:txBody>
          <a:bodyPr wrap="square">
            <a:spAutoFit/>
          </a:bodyPr>
          <a:lstStyle/>
          <a:p>
            <a:pPr marL="457200" algn="just">
              <a:lnSpc>
                <a:spcPct val="115000"/>
              </a:lnSpc>
              <a:spcAft>
                <a:spcPts val="1200"/>
              </a:spcAft>
            </a:pPr>
            <a:r>
              <a:rPr lang="tr-TR" sz="2400" dirty="0">
                <a:latin typeface="Calibri" charset="0"/>
                <a:ea typeface="Times New Roman" charset="0"/>
                <a:cs typeface="Times New Roman" charset="0"/>
              </a:rPr>
              <a:t>Bir kurumda stratejik bağlantıları ve etkileşimi güçlendirmek için yapılan her türlü sözlü, yazılı, görsel ve eylemsel adım</a:t>
            </a:r>
          </a:p>
          <a:p>
            <a:pPr marL="457200" algn="just">
              <a:lnSpc>
                <a:spcPct val="115000"/>
              </a:lnSpc>
              <a:spcAft>
                <a:spcPts val="1200"/>
              </a:spcAft>
            </a:pPr>
            <a:r>
              <a:rPr lang="tr-TR" sz="2400" dirty="0"/>
              <a:t>Güçlü iç iletişimi olan kurumlar, her bir çalışanının, biriminin, bölümünün gücünü ve verimliliğini artıracak zemini hazırlamış demektir.</a:t>
            </a:r>
          </a:p>
          <a:p>
            <a:pPr marL="457200" algn="just">
              <a:lnSpc>
                <a:spcPct val="115000"/>
              </a:lnSpc>
              <a:spcAft>
                <a:spcPts val="1200"/>
              </a:spcAft>
            </a:pPr>
            <a:endParaRPr lang="en-GB" dirty="0">
              <a:latin typeface="Calibri" charset="0"/>
              <a:ea typeface="Times New Roman" charset="0"/>
              <a:cs typeface="Times New Roman" charset="0"/>
            </a:endParaRPr>
          </a:p>
          <a:p>
            <a:pPr marL="457200" algn="just">
              <a:lnSpc>
                <a:spcPct val="115000"/>
              </a:lnSpc>
              <a:spcAft>
                <a:spcPts val="1200"/>
              </a:spcAft>
            </a:pPr>
            <a:endParaRPr lang="en-US" dirty="0">
              <a:effectLst/>
              <a:latin typeface="Arial" charset="0"/>
              <a:ea typeface="Times New Roman" charset="0"/>
              <a:cs typeface="Times New Roman" charset="0"/>
            </a:endParaRPr>
          </a:p>
        </p:txBody>
      </p:sp>
      <p:sp>
        <p:nvSpPr>
          <p:cNvPr id="4" name="Right Arrow 3"/>
          <p:cNvSpPr/>
          <p:nvPr/>
        </p:nvSpPr>
        <p:spPr>
          <a:xfrm>
            <a:off x="2434751" y="4920522"/>
            <a:ext cx="2305211" cy="7607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flipH="1">
            <a:off x="7092556" y="4902165"/>
            <a:ext cx="2352594" cy="7607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702182" y="4985300"/>
            <a:ext cx="2428155" cy="369332"/>
          </a:xfrm>
          <a:prstGeom prst="rect">
            <a:avLst/>
          </a:prstGeom>
          <a:noFill/>
        </p:spPr>
        <p:txBody>
          <a:bodyPr wrap="square" rtlCol="0">
            <a:spAutoFit/>
          </a:bodyPr>
          <a:lstStyle/>
          <a:p>
            <a:pPr algn="ctr"/>
            <a:r>
              <a:rPr lang="en-US" b="1" spc="200" dirty="0"/>
              <a:t>ÇİFT YÖNLÜ</a:t>
            </a:r>
          </a:p>
        </p:txBody>
      </p:sp>
      <p:sp>
        <p:nvSpPr>
          <p:cNvPr id="7" name="TextBox 6"/>
          <p:cNvSpPr txBox="1"/>
          <p:nvPr/>
        </p:nvSpPr>
        <p:spPr>
          <a:xfrm>
            <a:off x="4671285" y="5517937"/>
            <a:ext cx="2428155" cy="369332"/>
          </a:xfrm>
          <a:prstGeom prst="rect">
            <a:avLst/>
          </a:prstGeom>
          <a:noFill/>
        </p:spPr>
        <p:txBody>
          <a:bodyPr wrap="square" rtlCol="0">
            <a:spAutoFit/>
          </a:bodyPr>
          <a:lstStyle/>
          <a:p>
            <a:pPr algn="ctr"/>
            <a:r>
              <a:rPr lang="en-US" b="1" spc="200" dirty="0"/>
              <a:t>MESAJLAR</a:t>
            </a:r>
          </a:p>
        </p:txBody>
      </p:sp>
    </p:spTree>
    <p:extLst>
      <p:ext uri="{BB962C8B-B14F-4D97-AF65-F5344CB8AC3E}">
        <p14:creationId xmlns:p14="http://schemas.microsoft.com/office/powerpoint/2010/main" val="42941230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5498" y="998171"/>
            <a:ext cx="10515600" cy="1325563"/>
          </a:xfrm>
        </p:spPr>
        <p:txBody>
          <a:bodyPr>
            <a:normAutofit/>
          </a:bodyPr>
          <a:lstStyle/>
          <a:p>
            <a:pPr lvl="0"/>
            <a:r>
              <a:rPr lang="en-GB" sz="4000" b="1" dirty="0">
                <a:latin typeface="Calibri" charset="0"/>
                <a:ea typeface="Times New Roman" charset="0"/>
                <a:cs typeface="Times New Roman" charset="0"/>
              </a:rPr>
              <a:t>NEDEN İÇ İLETİŞİM?</a:t>
            </a:r>
            <a:endParaRPr lang="en-US" sz="4000" b="1" dirty="0"/>
          </a:p>
        </p:txBody>
      </p:sp>
      <p:sp>
        <p:nvSpPr>
          <p:cNvPr id="3" name="Rectangle 2"/>
          <p:cNvSpPr/>
          <p:nvPr/>
        </p:nvSpPr>
        <p:spPr>
          <a:xfrm>
            <a:off x="1149531" y="2126002"/>
            <a:ext cx="9956971" cy="3737946"/>
          </a:xfrm>
          <a:prstGeom prst="rect">
            <a:avLst/>
          </a:prstGeom>
        </p:spPr>
        <p:txBody>
          <a:bodyPr wrap="square">
            <a:spAutoFit/>
          </a:bodyPr>
          <a:lstStyle/>
          <a:p>
            <a:pPr marL="285750" indent="-285750">
              <a:lnSpc>
                <a:spcPct val="150000"/>
              </a:lnSpc>
              <a:buFont typeface="Arial" charset="0"/>
              <a:buChar char="•"/>
            </a:pPr>
            <a:r>
              <a:rPr lang="en-US" sz="2000" dirty="0" err="1"/>
              <a:t>Çalışanlara</a:t>
            </a:r>
            <a:r>
              <a:rPr lang="en-US" sz="2000" dirty="0"/>
              <a:t> </a:t>
            </a:r>
            <a:r>
              <a:rPr lang="en-US" sz="2000" dirty="0" err="1"/>
              <a:t>işlerini</a:t>
            </a:r>
            <a:r>
              <a:rPr lang="en-US" sz="2000" dirty="0"/>
              <a:t> </a:t>
            </a:r>
            <a:r>
              <a:rPr lang="en-US" sz="2000" dirty="0" err="1"/>
              <a:t>etkin</a:t>
            </a:r>
            <a:r>
              <a:rPr lang="en-US" sz="2000" dirty="0"/>
              <a:t> </a:t>
            </a:r>
            <a:r>
              <a:rPr lang="en-US" sz="2000" dirty="0" err="1"/>
              <a:t>bir</a:t>
            </a:r>
            <a:r>
              <a:rPr lang="en-US" sz="2000" dirty="0"/>
              <a:t> </a:t>
            </a:r>
            <a:r>
              <a:rPr lang="en-US" sz="2000" dirty="0" err="1"/>
              <a:t>şekilde</a:t>
            </a:r>
            <a:r>
              <a:rPr lang="en-US" sz="2000" dirty="0"/>
              <a:t> </a:t>
            </a:r>
            <a:r>
              <a:rPr lang="en-US" sz="2000" dirty="0" err="1"/>
              <a:t>tamamlamak</a:t>
            </a:r>
            <a:r>
              <a:rPr lang="en-US" sz="2000" dirty="0"/>
              <a:t> </a:t>
            </a:r>
            <a:r>
              <a:rPr lang="en-US" sz="2000" dirty="0" err="1"/>
              <a:t>için</a:t>
            </a:r>
            <a:r>
              <a:rPr lang="en-US" sz="2000" dirty="0"/>
              <a:t> </a:t>
            </a:r>
            <a:r>
              <a:rPr lang="en-US" sz="2000" dirty="0" err="1"/>
              <a:t>ihtiyaç</a:t>
            </a:r>
            <a:r>
              <a:rPr lang="en-US" sz="2000" dirty="0"/>
              <a:t> </a:t>
            </a:r>
            <a:r>
              <a:rPr lang="en-US" sz="2000" dirty="0" err="1"/>
              <a:t>duyduğu</a:t>
            </a:r>
            <a:r>
              <a:rPr lang="en-US" sz="2000" dirty="0"/>
              <a:t> </a:t>
            </a:r>
            <a:r>
              <a:rPr lang="en-US" sz="2000" dirty="0" err="1"/>
              <a:t>bilgiyi</a:t>
            </a:r>
            <a:r>
              <a:rPr lang="en-US" sz="2000" dirty="0"/>
              <a:t> </a:t>
            </a:r>
            <a:r>
              <a:rPr lang="en-US" sz="2000" dirty="0" err="1"/>
              <a:t>sağlıyor</a:t>
            </a:r>
            <a:endParaRPr lang="en-US" sz="2000" dirty="0"/>
          </a:p>
          <a:p>
            <a:pPr marL="285750" indent="-285750">
              <a:lnSpc>
                <a:spcPct val="150000"/>
              </a:lnSpc>
              <a:buFont typeface="Arial" charset="0"/>
              <a:buChar char="•"/>
            </a:pPr>
            <a:r>
              <a:rPr lang="en-US" sz="2000" dirty="0" err="1"/>
              <a:t>Kendilerini</a:t>
            </a:r>
            <a:r>
              <a:rPr lang="en-US" sz="2000" dirty="0"/>
              <a:t> </a:t>
            </a:r>
            <a:r>
              <a:rPr lang="en-US" sz="2000" dirty="0" err="1"/>
              <a:t>igilendiren</a:t>
            </a:r>
            <a:r>
              <a:rPr lang="en-US" sz="2000" dirty="0"/>
              <a:t> </a:t>
            </a:r>
            <a:r>
              <a:rPr lang="en-US" sz="2000" dirty="0" err="1"/>
              <a:t>herşeyden</a:t>
            </a:r>
            <a:r>
              <a:rPr lang="en-US" sz="2000" dirty="0"/>
              <a:t> </a:t>
            </a:r>
            <a:r>
              <a:rPr lang="en-US" sz="2000" dirty="0" err="1"/>
              <a:t>haberdar</a:t>
            </a:r>
            <a:r>
              <a:rPr lang="en-US" sz="2000" dirty="0"/>
              <a:t> </a:t>
            </a:r>
            <a:r>
              <a:rPr lang="en-US" sz="2000" dirty="0" err="1"/>
              <a:t>omalarını</a:t>
            </a:r>
            <a:r>
              <a:rPr lang="en-US" sz="2000" dirty="0"/>
              <a:t> </a:t>
            </a:r>
            <a:r>
              <a:rPr lang="en-US" sz="2000" dirty="0" err="1"/>
              <a:t>sağlıyor</a:t>
            </a:r>
            <a:endParaRPr lang="en-US" sz="2000" dirty="0"/>
          </a:p>
          <a:p>
            <a:pPr marL="285750" indent="-285750">
              <a:lnSpc>
                <a:spcPct val="150000"/>
              </a:lnSpc>
              <a:buFont typeface="Arial" charset="0"/>
              <a:buChar char="•"/>
            </a:pPr>
            <a:r>
              <a:rPr lang="en-US" sz="2000" dirty="0" err="1"/>
              <a:t>İşlerinden</a:t>
            </a:r>
            <a:r>
              <a:rPr lang="en-US" sz="2000" dirty="0"/>
              <a:t> </a:t>
            </a:r>
            <a:r>
              <a:rPr lang="en-US" sz="2000" dirty="0" err="1"/>
              <a:t>beklentilerini</a:t>
            </a:r>
            <a:r>
              <a:rPr lang="en-US" sz="2000" dirty="0"/>
              <a:t> </a:t>
            </a:r>
            <a:r>
              <a:rPr lang="en-US" sz="2000" dirty="0" err="1"/>
              <a:t>yönetmelerini</a:t>
            </a:r>
            <a:r>
              <a:rPr lang="en-US" sz="2000" dirty="0"/>
              <a:t> </a:t>
            </a:r>
            <a:r>
              <a:rPr lang="en-US" sz="2000" dirty="0" err="1"/>
              <a:t>ve</a:t>
            </a:r>
            <a:r>
              <a:rPr lang="en-US" sz="2000" dirty="0"/>
              <a:t> </a:t>
            </a:r>
            <a:r>
              <a:rPr lang="en-US" sz="2000" dirty="0" err="1"/>
              <a:t>kendilerinden</a:t>
            </a:r>
            <a:r>
              <a:rPr lang="en-US" sz="2000" dirty="0"/>
              <a:t> </a:t>
            </a:r>
            <a:r>
              <a:rPr lang="en-US" sz="2000" dirty="0" err="1"/>
              <a:t>beklenen</a:t>
            </a:r>
            <a:r>
              <a:rPr lang="en-US" sz="2000" dirty="0"/>
              <a:t> </a:t>
            </a:r>
            <a:r>
              <a:rPr lang="en-US" sz="2000" dirty="0" err="1"/>
              <a:t>stanadardı</a:t>
            </a:r>
            <a:r>
              <a:rPr lang="en-US" sz="2000" dirty="0"/>
              <a:t> </a:t>
            </a:r>
            <a:r>
              <a:rPr lang="en-US" sz="2000" dirty="0" err="1"/>
              <a:t>anlamalarını</a:t>
            </a:r>
            <a:r>
              <a:rPr lang="en-US" sz="2000" dirty="0"/>
              <a:t> </a:t>
            </a:r>
            <a:r>
              <a:rPr lang="en-US" sz="2000" dirty="0" err="1"/>
              <a:t>sağlıyor</a:t>
            </a:r>
            <a:endParaRPr lang="en-US" sz="2000" dirty="0"/>
          </a:p>
          <a:p>
            <a:pPr marL="285750" indent="-285750">
              <a:lnSpc>
                <a:spcPct val="150000"/>
              </a:lnSpc>
              <a:buFont typeface="Arial" charset="0"/>
              <a:buChar char="•"/>
            </a:pPr>
            <a:r>
              <a:rPr lang="en-US" sz="2000" dirty="0" err="1"/>
              <a:t>Kişilere</a:t>
            </a:r>
            <a:r>
              <a:rPr lang="en-US" sz="2000" dirty="0"/>
              <a:t> </a:t>
            </a:r>
            <a:r>
              <a:rPr lang="en-US" sz="2000" dirty="0" err="1"/>
              <a:t>kendi</a:t>
            </a:r>
            <a:r>
              <a:rPr lang="en-US" sz="2000" dirty="0"/>
              <a:t> </a:t>
            </a:r>
            <a:r>
              <a:rPr lang="en-US" sz="2000" dirty="0" err="1"/>
              <a:t>performansı</a:t>
            </a:r>
            <a:r>
              <a:rPr lang="en-US" sz="2000" dirty="0"/>
              <a:t> </a:t>
            </a:r>
            <a:r>
              <a:rPr lang="en-US" sz="2000" dirty="0" err="1"/>
              <a:t>hakkında</a:t>
            </a:r>
            <a:r>
              <a:rPr lang="en-US" sz="2000" dirty="0"/>
              <a:t> </a:t>
            </a:r>
            <a:r>
              <a:rPr lang="en-US" sz="2000" dirty="0" err="1"/>
              <a:t>bilgi</a:t>
            </a:r>
            <a:r>
              <a:rPr lang="en-US" sz="2000" dirty="0"/>
              <a:t> </a:t>
            </a:r>
            <a:r>
              <a:rPr lang="en-US" sz="2000" dirty="0" err="1"/>
              <a:t>veriyor</a:t>
            </a:r>
            <a:r>
              <a:rPr lang="en-US" sz="2000" dirty="0"/>
              <a:t>, </a:t>
            </a:r>
            <a:r>
              <a:rPr lang="en-US" sz="2000" dirty="0" err="1"/>
              <a:t>ilerleme</a:t>
            </a:r>
            <a:r>
              <a:rPr lang="en-US" sz="2000" dirty="0"/>
              <a:t> </a:t>
            </a:r>
            <a:r>
              <a:rPr lang="en-US" sz="2000" dirty="0" err="1"/>
              <a:t>yolunu</a:t>
            </a:r>
            <a:r>
              <a:rPr lang="en-US" sz="2000" dirty="0"/>
              <a:t> </a:t>
            </a:r>
            <a:r>
              <a:rPr lang="en-US" sz="2000" dirty="0" err="1"/>
              <a:t>açıyor</a:t>
            </a:r>
            <a:endParaRPr lang="en-US" sz="2000" dirty="0"/>
          </a:p>
          <a:p>
            <a:pPr marL="285750" indent="-285750">
              <a:lnSpc>
                <a:spcPct val="150000"/>
              </a:lnSpc>
              <a:buFont typeface="Arial" charset="0"/>
              <a:buChar char="•"/>
            </a:pPr>
            <a:r>
              <a:rPr lang="en-US" sz="2000" dirty="0" err="1"/>
              <a:t>Kurumlarının</a:t>
            </a:r>
            <a:r>
              <a:rPr lang="en-US" sz="2000" dirty="0"/>
              <a:t> </a:t>
            </a:r>
            <a:r>
              <a:rPr lang="en-US" sz="2000" dirty="0" err="1"/>
              <a:t>nabzını</a:t>
            </a:r>
            <a:r>
              <a:rPr lang="en-US" sz="2000" dirty="0"/>
              <a:t> </a:t>
            </a:r>
            <a:r>
              <a:rPr lang="en-US" sz="2000" dirty="0" err="1"/>
              <a:t>tutmalarını</a:t>
            </a:r>
            <a:r>
              <a:rPr lang="en-US" sz="2000" dirty="0"/>
              <a:t> </a:t>
            </a:r>
            <a:r>
              <a:rPr lang="en-US" sz="2000" dirty="0" err="1"/>
              <a:t>ve</a:t>
            </a:r>
            <a:r>
              <a:rPr lang="en-US" sz="2000" dirty="0"/>
              <a:t> </a:t>
            </a:r>
            <a:r>
              <a:rPr lang="en-US" sz="2000" dirty="0" err="1"/>
              <a:t>büyük</a:t>
            </a:r>
            <a:r>
              <a:rPr lang="en-US" sz="2000" dirty="0"/>
              <a:t> </a:t>
            </a:r>
            <a:r>
              <a:rPr lang="en-US" sz="2000" dirty="0" err="1"/>
              <a:t>resme</a:t>
            </a:r>
            <a:r>
              <a:rPr lang="en-US" sz="2000" dirty="0"/>
              <a:t> hakim </a:t>
            </a:r>
            <a:r>
              <a:rPr lang="en-US" sz="2000" dirty="0" err="1"/>
              <a:t>olmalarını</a:t>
            </a:r>
            <a:r>
              <a:rPr lang="en-US" sz="2000" dirty="0"/>
              <a:t> </a:t>
            </a:r>
            <a:r>
              <a:rPr lang="en-US" sz="2000" dirty="0" err="1"/>
              <a:t>sağlıyor</a:t>
            </a:r>
            <a:endParaRPr lang="en-US" sz="2000" dirty="0"/>
          </a:p>
          <a:p>
            <a:pPr marL="285750" indent="-285750">
              <a:lnSpc>
                <a:spcPct val="150000"/>
              </a:lnSpc>
              <a:buFont typeface="Arial" charset="0"/>
              <a:buChar char="•"/>
            </a:pPr>
            <a:r>
              <a:rPr lang="en-US" sz="2000" dirty="0" err="1"/>
              <a:t>Ortak</a:t>
            </a:r>
            <a:r>
              <a:rPr lang="en-US" sz="2000" dirty="0"/>
              <a:t> </a:t>
            </a:r>
            <a:r>
              <a:rPr lang="en-US" sz="2000" dirty="0" err="1"/>
              <a:t>bir</a:t>
            </a:r>
            <a:r>
              <a:rPr lang="en-US" sz="2000" dirty="0"/>
              <a:t> </a:t>
            </a:r>
            <a:r>
              <a:rPr lang="en-US" sz="2000" dirty="0" err="1"/>
              <a:t>vizyon</a:t>
            </a:r>
            <a:r>
              <a:rPr lang="en-US" sz="2000" dirty="0"/>
              <a:t> </a:t>
            </a:r>
            <a:r>
              <a:rPr lang="en-US" sz="2000" dirty="0" err="1"/>
              <a:t>etrafında</a:t>
            </a:r>
            <a:r>
              <a:rPr lang="en-US" sz="2000" dirty="0"/>
              <a:t> </a:t>
            </a:r>
            <a:r>
              <a:rPr lang="en-US" sz="2000" dirty="0" err="1"/>
              <a:t>bir</a:t>
            </a:r>
            <a:r>
              <a:rPr lang="en-US" sz="2000" dirty="0"/>
              <a:t> </a:t>
            </a:r>
            <a:r>
              <a:rPr lang="en-US" sz="2000" dirty="0" err="1"/>
              <a:t>araya</a:t>
            </a:r>
            <a:r>
              <a:rPr lang="en-US" sz="2000" dirty="0"/>
              <a:t> </a:t>
            </a:r>
            <a:r>
              <a:rPr lang="en-US" sz="2000" dirty="0" err="1"/>
              <a:t>gelmelerini</a:t>
            </a:r>
            <a:r>
              <a:rPr lang="en-US" sz="2000" dirty="0"/>
              <a:t> </a:t>
            </a:r>
            <a:r>
              <a:rPr lang="en-US" sz="2000" dirty="0" err="1"/>
              <a:t>ve</a:t>
            </a:r>
            <a:r>
              <a:rPr lang="en-US" sz="2000" dirty="0"/>
              <a:t> </a:t>
            </a:r>
            <a:r>
              <a:rPr lang="en-US" sz="2000" dirty="0" err="1"/>
              <a:t>kurumsal</a:t>
            </a:r>
            <a:r>
              <a:rPr lang="en-US" sz="2000" dirty="0"/>
              <a:t> </a:t>
            </a:r>
            <a:r>
              <a:rPr lang="en-US" sz="2000" dirty="0" err="1"/>
              <a:t>aidiat</a:t>
            </a:r>
            <a:r>
              <a:rPr lang="en-US" sz="2000" dirty="0"/>
              <a:t> </a:t>
            </a:r>
            <a:r>
              <a:rPr lang="en-US" sz="2000" dirty="0" err="1"/>
              <a:t>hissetmelerini</a:t>
            </a:r>
            <a:r>
              <a:rPr lang="en-US" sz="2000" dirty="0"/>
              <a:t> </a:t>
            </a:r>
            <a:r>
              <a:rPr lang="en-US" sz="2000" dirty="0" err="1"/>
              <a:t>sağlıyor</a:t>
            </a:r>
            <a:endParaRPr lang="en-US" sz="2000" dirty="0"/>
          </a:p>
          <a:p>
            <a:pPr marL="285750" indent="-285750">
              <a:lnSpc>
                <a:spcPct val="150000"/>
              </a:lnSpc>
              <a:buFont typeface="Arial" charset="0"/>
              <a:buChar char="•"/>
            </a:pPr>
            <a:r>
              <a:rPr lang="en-US" sz="2000" dirty="0" err="1"/>
              <a:t>Başarıyı</a:t>
            </a:r>
            <a:r>
              <a:rPr lang="en-US" sz="2000" dirty="0"/>
              <a:t> </a:t>
            </a:r>
            <a:r>
              <a:rPr lang="en-US" sz="2000" dirty="0" err="1"/>
              <a:t>birlikte</a:t>
            </a:r>
            <a:r>
              <a:rPr lang="en-US" sz="2000" dirty="0"/>
              <a:t> </a:t>
            </a:r>
            <a:r>
              <a:rPr lang="en-US" sz="2000" dirty="0" err="1"/>
              <a:t>kutlamanın</a:t>
            </a:r>
            <a:r>
              <a:rPr lang="en-US" sz="2000" dirty="0"/>
              <a:t> </a:t>
            </a:r>
            <a:r>
              <a:rPr lang="en-US" sz="2000" dirty="0" err="1"/>
              <a:t>ve</a:t>
            </a:r>
            <a:r>
              <a:rPr lang="en-US" sz="2000" dirty="0"/>
              <a:t> </a:t>
            </a:r>
            <a:r>
              <a:rPr lang="en-US" sz="2000" dirty="0" err="1"/>
              <a:t>sahiplenmenin</a:t>
            </a:r>
            <a:r>
              <a:rPr lang="en-US" sz="2000" dirty="0"/>
              <a:t> </a:t>
            </a:r>
            <a:r>
              <a:rPr lang="en-US" sz="2000" dirty="0" err="1"/>
              <a:t>yolunu</a:t>
            </a:r>
            <a:r>
              <a:rPr lang="en-US" sz="2000" dirty="0"/>
              <a:t> </a:t>
            </a:r>
            <a:r>
              <a:rPr lang="en-US" sz="2000" dirty="0" err="1"/>
              <a:t>açıyor</a:t>
            </a:r>
            <a:endParaRPr lang="en-US" sz="2000" dirty="0"/>
          </a:p>
        </p:txBody>
      </p:sp>
      <p:sp>
        <p:nvSpPr>
          <p:cNvPr id="4" name="TextBox 3"/>
          <p:cNvSpPr txBox="1"/>
          <p:nvPr/>
        </p:nvSpPr>
        <p:spPr>
          <a:xfrm>
            <a:off x="358616" y="2079171"/>
            <a:ext cx="738664" cy="3679372"/>
          </a:xfrm>
          <a:prstGeom prst="rect">
            <a:avLst/>
          </a:prstGeom>
          <a:noFill/>
        </p:spPr>
        <p:txBody>
          <a:bodyPr vert="vert" wrap="square" rtlCol="0">
            <a:spAutoFit/>
          </a:bodyPr>
          <a:lstStyle/>
          <a:p>
            <a:r>
              <a:rPr lang="en-US" sz="3600" spc="200" dirty="0">
                <a:solidFill>
                  <a:schemeClr val="accent1"/>
                </a:solidFill>
              </a:rPr>
              <a:t>ÇALIŞANLAR İÇİN</a:t>
            </a:r>
          </a:p>
        </p:txBody>
      </p:sp>
    </p:spTree>
    <p:extLst>
      <p:ext uri="{BB962C8B-B14F-4D97-AF65-F5344CB8AC3E}">
        <p14:creationId xmlns:p14="http://schemas.microsoft.com/office/powerpoint/2010/main" val="5414522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54442"/>
            <a:ext cx="10515600" cy="1074161"/>
          </a:xfrm>
        </p:spPr>
        <p:txBody>
          <a:bodyPr>
            <a:normAutofit/>
          </a:bodyPr>
          <a:lstStyle/>
          <a:p>
            <a:pPr lvl="0"/>
            <a:r>
              <a:rPr lang="en-GB" sz="4000" b="1" dirty="0">
                <a:latin typeface="Calibri" charset="0"/>
                <a:ea typeface="Times New Roman" charset="0"/>
                <a:cs typeface="Times New Roman" charset="0"/>
              </a:rPr>
              <a:t>İÇ İLETİŞİM ÇEŞİTLERİ/YÖNTEMLERİ?</a:t>
            </a:r>
            <a:endParaRPr lang="en-US" sz="4000" b="1" dirty="0"/>
          </a:p>
        </p:txBody>
      </p:sp>
      <p:sp>
        <p:nvSpPr>
          <p:cNvPr id="3" name="Rectangle 2"/>
          <p:cNvSpPr/>
          <p:nvPr/>
        </p:nvSpPr>
        <p:spPr>
          <a:xfrm>
            <a:off x="673902" y="2128603"/>
            <a:ext cx="9956971" cy="3963842"/>
          </a:xfrm>
          <a:prstGeom prst="rect">
            <a:avLst/>
          </a:prstGeom>
        </p:spPr>
        <p:txBody>
          <a:bodyPr wrap="square">
            <a:spAutoFit/>
          </a:bodyPr>
          <a:lstStyle/>
          <a:p>
            <a:pPr marL="800100" indent="-342900" algn="just">
              <a:lnSpc>
                <a:spcPct val="115000"/>
              </a:lnSpc>
              <a:spcAft>
                <a:spcPts val="1200"/>
              </a:spcAft>
              <a:buFont typeface="+mj-lt"/>
              <a:buAutoNum type="arabicPeriod"/>
            </a:pPr>
            <a:r>
              <a:rPr lang="en-GB" sz="2400" dirty="0" err="1">
                <a:latin typeface="Calibri" charset="0"/>
                <a:ea typeface="Times New Roman" charset="0"/>
                <a:cs typeface="Times New Roman" charset="0"/>
              </a:rPr>
              <a:t>İletişimde</a:t>
            </a:r>
            <a:r>
              <a:rPr lang="en-GB" sz="2400" dirty="0">
                <a:latin typeface="Calibri" charset="0"/>
                <a:ea typeface="Times New Roman" charset="0"/>
                <a:cs typeface="Times New Roman" charset="0"/>
              </a:rPr>
              <a:t> </a:t>
            </a:r>
            <a:r>
              <a:rPr lang="en-GB" sz="2400" dirty="0" err="1">
                <a:latin typeface="Calibri" charset="0"/>
                <a:ea typeface="Times New Roman" charset="0"/>
                <a:cs typeface="Times New Roman" charset="0"/>
              </a:rPr>
              <a:t>seviyeler</a:t>
            </a:r>
            <a:endParaRPr lang="en-GB" sz="2400" dirty="0">
              <a:latin typeface="Calibri" charset="0"/>
              <a:ea typeface="Times New Roman" charset="0"/>
              <a:cs typeface="Times New Roman" charset="0"/>
            </a:endParaRPr>
          </a:p>
          <a:p>
            <a:pPr marL="800100" indent="-342900" algn="just">
              <a:lnSpc>
                <a:spcPct val="115000"/>
              </a:lnSpc>
              <a:spcAft>
                <a:spcPts val="1200"/>
              </a:spcAft>
              <a:buFont typeface="+mj-lt"/>
              <a:buAutoNum type="arabicPeriod"/>
            </a:pPr>
            <a:r>
              <a:rPr lang="en-GB" sz="2400" dirty="0" err="1">
                <a:latin typeface="Calibri" charset="0"/>
                <a:ea typeface="Times New Roman" charset="0"/>
                <a:cs typeface="Times New Roman" charset="0"/>
              </a:rPr>
              <a:t>Resmi</a:t>
            </a:r>
            <a:r>
              <a:rPr lang="en-GB" sz="2400" dirty="0">
                <a:latin typeface="Calibri" charset="0"/>
                <a:ea typeface="Times New Roman" charset="0"/>
                <a:cs typeface="Times New Roman" charset="0"/>
              </a:rPr>
              <a:t> </a:t>
            </a:r>
            <a:r>
              <a:rPr lang="en-GB" sz="2400" dirty="0" err="1">
                <a:latin typeface="Calibri" charset="0"/>
                <a:ea typeface="Times New Roman" charset="0"/>
                <a:cs typeface="Times New Roman" charset="0"/>
              </a:rPr>
              <a:t>ve</a:t>
            </a:r>
            <a:r>
              <a:rPr lang="en-GB" sz="2400" dirty="0">
                <a:latin typeface="Calibri" charset="0"/>
                <a:ea typeface="Times New Roman" charset="0"/>
                <a:cs typeface="Times New Roman" charset="0"/>
              </a:rPr>
              <a:t> </a:t>
            </a:r>
            <a:r>
              <a:rPr lang="en-GB" sz="2400" dirty="0" err="1">
                <a:latin typeface="Calibri" charset="0"/>
                <a:ea typeface="Times New Roman" charset="0"/>
                <a:cs typeface="Times New Roman" charset="0"/>
              </a:rPr>
              <a:t>gayri</a:t>
            </a:r>
            <a:r>
              <a:rPr lang="en-GB" sz="2400" dirty="0">
                <a:latin typeface="Calibri" charset="0"/>
                <a:ea typeface="Times New Roman" charset="0"/>
                <a:cs typeface="Times New Roman" charset="0"/>
              </a:rPr>
              <a:t> </a:t>
            </a:r>
            <a:r>
              <a:rPr lang="en-GB" sz="2400" dirty="0" err="1">
                <a:latin typeface="Calibri" charset="0"/>
                <a:ea typeface="Times New Roman" charset="0"/>
                <a:cs typeface="Times New Roman" charset="0"/>
              </a:rPr>
              <a:t>resmi</a:t>
            </a:r>
            <a:r>
              <a:rPr lang="en-GB" sz="2400" dirty="0">
                <a:latin typeface="Calibri" charset="0"/>
                <a:ea typeface="Times New Roman" charset="0"/>
                <a:cs typeface="Times New Roman" charset="0"/>
              </a:rPr>
              <a:t> </a:t>
            </a:r>
            <a:r>
              <a:rPr lang="en-GB" sz="2400" dirty="0" err="1">
                <a:latin typeface="Calibri" charset="0"/>
                <a:ea typeface="Times New Roman" charset="0"/>
                <a:cs typeface="Times New Roman" charset="0"/>
              </a:rPr>
              <a:t>iletişim</a:t>
            </a:r>
            <a:endParaRPr lang="en-GB" sz="2400" dirty="0">
              <a:latin typeface="Calibri" charset="0"/>
              <a:ea typeface="Times New Roman" charset="0"/>
              <a:cs typeface="Times New Roman" charset="0"/>
            </a:endParaRPr>
          </a:p>
          <a:p>
            <a:pPr marL="800100" indent="-342900" algn="just">
              <a:lnSpc>
                <a:spcPct val="115000"/>
              </a:lnSpc>
              <a:spcAft>
                <a:spcPts val="1200"/>
              </a:spcAft>
              <a:buFont typeface="+mj-lt"/>
              <a:buAutoNum type="arabicPeriod"/>
            </a:pPr>
            <a:r>
              <a:rPr lang="en-GB" sz="2400" dirty="0" err="1">
                <a:latin typeface="Calibri" charset="0"/>
                <a:ea typeface="Times New Roman" charset="0"/>
                <a:cs typeface="Times New Roman" charset="0"/>
              </a:rPr>
              <a:t>İletişimin</a:t>
            </a:r>
            <a:r>
              <a:rPr lang="en-GB" sz="2400" dirty="0">
                <a:latin typeface="Calibri" charset="0"/>
                <a:ea typeface="Times New Roman" charset="0"/>
                <a:cs typeface="Times New Roman" charset="0"/>
              </a:rPr>
              <a:t> </a:t>
            </a:r>
            <a:r>
              <a:rPr lang="en-GB" sz="2400" dirty="0" err="1">
                <a:latin typeface="Calibri" charset="0"/>
                <a:ea typeface="Times New Roman" charset="0"/>
                <a:cs typeface="Times New Roman" charset="0"/>
              </a:rPr>
              <a:t>yönü</a:t>
            </a:r>
            <a:r>
              <a:rPr lang="en-GB" sz="2400" dirty="0">
                <a:latin typeface="Calibri" charset="0"/>
                <a:ea typeface="Times New Roman" charset="0"/>
                <a:cs typeface="Times New Roman" charset="0"/>
              </a:rPr>
              <a:t> </a:t>
            </a:r>
          </a:p>
          <a:p>
            <a:pPr marL="1257300" lvl="1" indent="-342900" algn="just">
              <a:lnSpc>
                <a:spcPct val="115000"/>
              </a:lnSpc>
              <a:spcAft>
                <a:spcPts val="1200"/>
              </a:spcAft>
              <a:buFont typeface="Arial" charset="0"/>
              <a:buChar char="•"/>
            </a:pPr>
            <a:r>
              <a:rPr lang="en-GB" sz="2400" dirty="0">
                <a:latin typeface="Calibri" charset="0"/>
                <a:ea typeface="Times New Roman" charset="0"/>
                <a:cs typeface="Times New Roman" charset="0"/>
              </a:rPr>
              <a:t>	</a:t>
            </a:r>
            <a:r>
              <a:rPr lang="en-GB" sz="2400" dirty="0" err="1">
                <a:latin typeface="Calibri" charset="0"/>
                <a:ea typeface="Times New Roman" charset="0"/>
                <a:cs typeface="Times New Roman" charset="0"/>
              </a:rPr>
              <a:t>Dikey</a:t>
            </a:r>
            <a:endParaRPr lang="en-GB" sz="2400" dirty="0">
              <a:latin typeface="Calibri" charset="0"/>
              <a:ea typeface="Times New Roman" charset="0"/>
              <a:cs typeface="Times New Roman" charset="0"/>
            </a:endParaRPr>
          </a:p>
          <a:p>
            <a:pPr marL="1257300" lvl="1" indent="-342900" algn="just">
              <a:lnSpc>
                <a:spcPct val="115000"/>
              </a:lnSpc>
              <a:spcAft>
                <a:spcPts val="1200"/>
              </a:spcAft>
              <a:buFont typeface="Arial" charset="0"/>
              <a:buChar char="•"/>
            </a:pPr>
            <a:r>
              <a:rPr lang="en-GB" sz="2400" dirty="0">
                <a:latin typeface="Calibri" charset="0"/>
                <a:ea typeface="Times New Roman" charset="0"/>
                <a:cs typeface="Times New Roman" charset="0"/>
              </a:rPr>
              <a:t>	</a:t>
            </a:r>
            <a:r>
              <a:rPr lang="en-GB" sz="2400" dirty="0" err="1">
                <a:latin typeface="Calibri" charset="0"/>
                <a:ea typeface="Times New Roman" charset="0"/>
                <a:cs typeface="Times New Roman" charset="0"/>
              </a:rPr>
              <a:t>Yatay</a:t>
            </a:r>
            <a:endParaRPr lang="en-GB" sz="2400" dirty="0">
              <a:latin typeface="Calibri" charset="0"/>
              <a:ea typeface="Times New Roman" charset="0"/>
              <a:cs typeface="Times New Roman" charset="0"/>
            </a:endParaRPr>
          </a:p>
          <a:p>
            <a:pPr marL="1257300" lvl="1" indent="-342900" algn="just">
              <a:lnSpc>
                <a:spcPct val="115000"/>
              </a:lnSpc>
              <a:spcAft>
                <a:spcPts val="1200"/>
              </a:spcAft>
              <a:buFont typeface="Arial" charset="0"/>
              <a:buChar char="•"/>
            </a:pPr>
            <a:r>
              <a:rPr lang="en-GB" sz="2400" dirty="0">
                <a:latin typeface="Calibri" charset="0"/>
                <a:ea typeface="Times New Roman" charset="0"/>
                <a:cs typeface="Times New Roman" charset="0"/>
              </a:rPr>
              <a:t>	</a:t>
            </a:r>
            <a:r>
              <a:rPr lang="en-GB" sz="2400" dirty="0" err="1">
                <a:latin typeface="Calibri" charset="0"/>
                <a:ea typeface="Times New Roman" charset="0"/>
                <a:cs typeface="Times New Roman" charset="0"/>
              </a:rPr>
              <a:t>Çarpraz</a:t>
            </a:r>
            <a:endParaRPr lang="en-GB" sz="2400" dirty="0">
              <a:latin typeface="Calibri" charset="0"/>
              <a:ea typeface="Times New Roman" charset="0"/>
              <a:cs typeface="Times New Roman" charset="0"/>
            </a:endParaRPr>
          </a:p>
          <a:p>
            <a:pPr marL="800100" indent="-342900" algn="just">
              <a:lnSpc>
                <a:spcPct val="115000"/>
              </a:lnSpc>
              <a:spcAft>
                <a:spcPts val="1200"/>
              </a:spcAft>
              <a:buFont typeface="+mj-lt"/>
              <a:buAutoNum type="arabicPeriod"/>
            </a:pPr>
            <a:r>
              <a:rPr lang="en-GB" sz="2400" dirty="0" err="1">
                <a:latin typeface="Calibri" charset="0"/>
                <a:ea typeface="Times New Roman" charset="0"/>
                <a:cs typeface="Times New Roman" charset="0"/>
              </a:rPr>
              <a:t>İçerde</a:t>
            </a:r>
            <a:r>
              <a:rPr lang="en-GB" sz="2400" dirty="0">
                <a:latin typeface="Calibri" charset="0"/>
                <a:ea typeface="Times New Roman" charset="0"/>
                <a:cs typeface="Times New Roman" charset="0"/>
              </a:rPr>
              <a:t> </a:t>
            </a:r>
            <a:r>
              <a:rPr lang="en-GB" sz="2400" dirty="0" err="1">
                <a:latin typeface="Calibri" charset="0"/>
                <a:ea typeface="Times New Roman" charset="0"/>
                <a:cs typeface="Times New Roman" charset="0"/>
              </a:rPr>
              <a:t>gelişen</a:t>
            </a:r>
            <a:r>
              <a:rPr lang="en-GB" sz="2400" dirty="0">
                <a:latin typeface="Calibri" charset="0"/>
                <a:ea typeface="Times New Roman" charset="0"/>
                <a:cs typeface="Times New Roman" charset="0"/>
              </a:rPr>
              <a:t> </a:t>
            </a:r>
            <a:r>
              <a:rPr lang="en-GB" sz="2400" dirty="0" err="1">
                <a:latin typeface="Calibri" charset="0"/>
                <a:ea typeface="Times New Roman" charset="0"/>
                <a:cs typeface="Times New Roman" charset="0"/>
              </a:rPr>
              <a:t>dışarıyla</a:t>
            </a:r>
            <a:r>
              <a:rPr lang="en-GB" sz="2400" dirty="0">
                <a:latin typeface="Calibri" charset="0"/>
                <a:ea typeface="Times New Roman" charset="0"/>
                <a:cs typeface="Times New Roman" charset="0"/>
              </a:rPr>
              <a:t> </a:t>
            </a:r>
            <a:r>
              <a:rPr lang="en-GB" sz="2400" dirty="0" err="1">
                <a:latin typeface="Calibri" charset="0"/>
                <a:ea typeface="Times New Roman" charset="0"/>
                <a:cs typeface="Times New Roman" charset="0"/>
              </a:rPr>
              <a:t>yapılan</a:t>
            </a:r>
            <a:r>
              <a:rPr lang="en-GB" sz="2400" dirty="0">
                <a:latin typeface="Calibri" charset="0"/>
                <a:ea typeface="Times New Roman" charset="0"/>
                <a:cs typeface="Times New Roman" charset="0"/>
              </a:rPr>
              <a:t> </a:t>
            </a:r>
            <a:r>
              <a:rPr lang="en-GB" sz="2400" dirty="0" err="1">
                <a:latin typeface="Calibri" charset="0"/>
                <a:ea typeface="Times New Roman" charset="0"/>
                <a:cs typeface="Times New Roman" charset="0"/>
              </a:rPr>
              <a:t>iletişim</a:t>
            </a:r>
            <a:endParaRPr lang="en-GB" sz="2400" dirty="0">
              <a:latin typeface="Calibri" charset="0"/>
              <a:ea typeface="Times New Roman" charset="0"/>
              <a:cs typeface="Times New Roman" charset="0"/>
            </a:endParaRPr>
          </a:p>
        </p:txBody>
      </p:sp>
    </p:spTree>
    <p:extLst>
      <p:ext uri="{BB962C8B-B14F-4D97-AF65-F5344CB8AC3E}">
        <p14:creationId xmlns:p14="http://schemas.microsoft.com/office/powerpoint/2010/main" val="10751175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89901"/>
            <a:ext cx="10515600" cy="1224793"/>
          </a:xfrm>
        </p:spPr>
        <p:txBody>
          <a:bodyPr>
            <a:normAutofit fontScale="90000"/>
          </a:bodyPr>
          <a:lstStyle/>
          <a:p>
            <a:r>
              <a:rPr lang="tr-TR" b="1" dirty="0"/>
              <a:t>İletişim Stratejisi 1. Basamak: Hedefin belirlenmesi</a:t>
            </a:r>
          </a:p>
        </p:txBody>
      </p:sp>
      <p:sp>
        <p:nvSpPr>
          <p:cNvPr id="3" name="Content Placeholder 2"/>
          <p:cNvSpPr>
            <a:spLocks noGrp="1"/>
          </p:cNvSpPr>
          <p:nvPr>
            <p:ph idx="1"/>
          </p:nvPr>
        </p:nvSpPr>
        <p:spPr>
          <a:xfrm>
            <a:off x="1711354" y="2365695"/>
            <a:ext cx="7889846" cy="3682768"/>
          </a:xfrm>
        </p:spPr>
        <p:txBody>
          <a:bodyPr>
            <a:normAutofit fontScale="92500" lnSpcReduction="10000"/>
          </a:bodyPr>
          <a:lstStyle/>
          <a:p>
            <a:r>
              <a:rPr lang="tr-TR" sz="2400" b="1" dirty="0"/>
              <a:t>Soru 1: Strateji ne demek ? </a:t>
            </a:r>
          </a:p>
          <a:p>
            <a:endParaRPr lang="tr-TR" sz="2400" b="1" dirty="0"/>
          </a:p>
          <a:p>
            <a:r>
              <a:rPr lang="tr-TR" sz="2400" b="1" dirty="0"/>
              <a:t>Soru 2: Neden stratejiye ihtiyaç var? </a:t>
            </a:r>
          </a:p>
          <a:p>
            <a:endParaRPr lang="tr-TR" sz="2400" b="1" dirty="0"/>
          </a:p>
          <a:p>
            <a:r>
              <a:rPr lang="tr-TR" sz="2400" b="1" dirty="0"/>
              <a:t>Soru 3: Hedef kitle neden önemli?</a:t>
            </a:r>
          </a:p>
          <a:p>
            <a:endParaRPr lang="tr-TR" sz="2400" b="1" dirty="0"/>
          </a:p>
          <a:p>
            <a:r>
              <a:rPr lang="tr-TR" sz="2400" b="1" dirty="0"/>
              <a:t>Soru 4: Hedef kitleyi nasıl, neye göre belirleyeceğiz ?</a:t>
            </a:r>
          </a:p>
          <a:p>
            <a:endParaRPr lang="tr-TR" sz="2400" b="1" dirty="0"/>
          </a:p>
          <a:p>
            <a:r>
              <a:rPr lang="tr-TR" sz="2400" b="1" dirty="0"/>
              <a:t>Soru 5: Paydaş analizi nedir ? </a:t>
            </a:r>
          </a:p>
        </p:txBody>
      </p:sp>
    </p:spTree>
    <p:extLst>
      <p:ext uri="{BB962C8B-B14F-4D97-AF65-F5344CB8AC3E}">
        <p14:creationId xmlns:p14="http://schemas.microsoft.com/office/powerpoint/2010/main" val="39181572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93107"/>
            <a:ext cx="10515600" cy="1325563"/>
          </a:xfrm>
        </p:spPr>
        <p:txBody>
          <a:bodyPr>
            <a:normAutofit/>
          </a:bodyPr>
          <a:lstStyle/>
          <a:p>
            <a:r>
              <a:rPr lang="en-GB" sz="4000" b="1" dirty="0">
                <a:latin typeface="Calibri" charset="0"/>
                <a:ea typeface="Times New Roman" charset="0"/>
                <a:cs typeface="Times New Roman" charset="0"/>
              </a:rPr>
              <a:t>RESMİ </a:t>
            </a:r>
            <a:r>
              <a:rPr lang="en-GB" sz="4000" b="1" dirty="0" err="1">
                <a:latin typeface="Calibri" charset="0"/>
                <a:ea typeface="Times New Roman" charset="0"/>
                <a:cs typeface="Times New Roman" charset="0"/>
              </a:rPr>
              <a:t>ve</a:t>
            </a:r>
            <a:r>
              <a:rPr lang="en-GB" sz="4000" b="1" dirty="0">
                <a:latin typeface="Calibri" charset="0"/>
                <a:ea typeface="Times New Roman" charset="0"/>
                <a:cs typeface="Times New Roman" charset="0"/>
              </a:rPr>
              <a:t> GAYRİ RESMİ İLETİŞİM</a:t>
            </a:r>
            <a:endParaRPr lang="en-US" sz="4000" b="1" dirty="0"/>
          </a:p>
        </p:txBody>
      </p:sp>
      <p:sp>
        <p:nvSpPr>
          <p:cNvPr id="3" name="Rectangle 2"/>
          <p:cNvSpPr/>
          <p:nvPr/>
        </p:nvSpPr>
        <p:spPr>
          <a:xfrm>
            <a:off x="838200" y="2091818"/>
            <a:ext cx="9956971" cy="4093428"/>
          </a:xfrm>
          <a:prstGeom prst="rect">
            <a:avLst/>
          </a:prstGeom>
        </p:spPr>
        <p:txBody>
          <a:bodyPr wrap="square">
            <a:spAutoFit/>
          </a:bodyPr>
          <a:lstStyle/>
          <a:p>
            <a:r>
              <a:rPr lang="en-US" sz="2000" dirty="0" err="1"/>
              <a:t>Nispeten</a:t>
            </a:r>
            <a:r>
              <a:rPr lang="en-US" sz="2000" dirty="0"/>
              <a:t> </a:t>
            </a:r>
            <a:r>
              <a:rPr lang="en-US" sz="2000" dirty="0" err="1"/>
              <a:t>büyük</a:t>
            </a:r>
            <a:r>
              <a:rPr lang="en-US" sz="2000" dirty="0"/>
              <a:t> </a:t>
            </a:r>
            <a:r>
              <a:rPr lang="en-US" sz="2000" dirty="0" err="1"/>
              <a:t>kurumlarda</a:t>
            </a:r>
            <a:r>
              <a:rPr lang="en-US" sz="2000" dirty="0"/>
              <a:t>, </a:t>
            </a:r>
            <a:r>
              <a:rPr lang="en-US" sz="2000" dirty="0" err="1"/>
              <a:t>resmi</a:t>
            </a:r>
            <a:r>
              <a:rPr lang="en-US" sz="2000" dirty="0"/>
              <a:t> </a:t>
            </a:r>
            <a:r>
              <a:rPr lang="en-US" sz="2000" dirty="0" err="1"/>
              <a:t>ve</a:t>
            </a:r>
            <a:r>
              <a:rPr lang="en-US" sz="2000" dirty="0"/>
              <a:t> </a:t>
            </a:r>
            <a:r>
              <a:rPr lang="en-US" sz="2000" dirty="0" err="1"/>
              <a:t>tepden</a:t>
            </a:r>
            <a:r>
              <a:rPr lang="en-US" sz="2000" dirty="0"/>
              <a:t> </a:t>
            </a:r>
            <a:r>
              <a:rPr lang="en-US" sz="2000" dirty="0" err="1"/>
              <a:t>tabana</a:t>
            </a:r>
            <a:r>
              <a:rPr lang="en-US" sz="2000" dirty="0"/>
              <a:t> </a:t>
            </a:r>
            <a:r>
              <a:rPr lang="en-US" sz="2000" dirty="0" err="1"/>
              <a:t>doğru</a:t>
            </a:r>
            <a:r>
              <a:rPr lang="en-US" sz="2000" dirty="0"/>
              <a:t> </a:t>
            </a:r>
            <a:r>
              <a:rPr lang="en-US" sz="2000" dirty="0" err="1"/>
              <a:t>iletişim</a:t>
            </a:r>
            <a:r>
              <a:rPr lang="en-US" sz="2000" dirty="0"/>
              <a:t> </a:t>
            </a:r>
            <a:r>
              <a:rPr lang="en-US" sz="2000" dirty="0">
                <a:solidFill>
                  <a:srgbClr val="002060"/>
                </a:solidFill>
              </a:rPr>
              <a:t>– </a:t>
            </a:r>
            <a:r>
              <a:rPr lang="en-US" sz="2000" b="1" dirty="0" err="1">
                <a:solidFill>
                  <a:srgbClr val="002060"/>
                </a:solidFill>
              </a:rPr>
              <a:t>güncelliğini</a:t>
            </a:r>
            <a:r>
              <a:rPr lang="en-US" sz="2000" b="1" dirty="0">
                <a:solidFill>
                  <a:srgbClr val="002060"/>
                </a:solidFill>
              </a:rPr>
              <a:t> </a:t>
            </a:r>
            <a:r>
              <a:rPr lang="en-US" sz="2000" b="1" dirty="0" err="1">
                <a:solidFill>
                  <a:srgbClr val="002060"/>
                </a:solidFill>
              </a:rPr>
              <a:t>yitiriyor</a:t>
            </a:r>
            <a:endParaRPr lang="en-US" sz="2000" b="1" dirty="0">
              <a:solidFill>
                <a:srgbClr val="002060"/>
              </a:solidFill>
            </a:endParaRPr>
          </a:p>
          <a:p>
            <a:endParaRPr lang="en-US" sz="2000" dirty="0"/>
          </a:p>
          <a:p>
            <a:r>
              <a:rPr lang="en-US" sz="2000" b="1" dirty="0">
                <a:solidFill>
                  <a:srgbClr val="002060"/>
                </a:solidFill>
              </a:rPr>
              <a:t>GÜNCEL OLAN</a:t>
            </a:r>
            <a:r>
              <a:rPr lang="en-US" sz="2000" dirty="0"/>
              <a:t>: </a:t>
            </a:r>
            <a:r>
              <a:rPr lang="en-US" sz="2000" dirty="0" err="1"/>
              <a:t>Dinamik</a:t>
            </a:r>
            <a:r>
              <a:rPr lang="en-US" sz="2000" dirty="0"/>
              <a:t> – </a:t>
            </a:r>
            <a:r>
              <a:rPr lang="en-US" sz="2000" dirty="0" err="1"/>
              <a:t>gayri</a:t>
            </a:r>
            <a:r>
              <a:rPr lang="en-US" sz="2000" dirty="0"/>
              <a:t> </a:t>
            </a:r>
            <a:r>
              <a:rPr lang="en-US" sz="2000" dirty="0" err="1"/>
              <a:t>resmi</a:t>
            </a:r>
            <a:r>
              <a:rPr lang="en-US" sz="2000" dirty="0"/>
              <a:t> </a:t>
            </a:r>
            <a:r>
              <a:rPr lang="en-US" sz="2000" dirty="0" err="1"/>
              <a:t>olmasa</a:t>
            </a:r>
            <a:r>
              <a:rPr lang="en-US" sz="2000" dirty="0"/>
              <a:t> da </a:t>
            </a:r>
            <a:r>
              <a:rPr lang="en-US" sz="2000" b="1" dirty="0">
                <a:solidFill>
                  <a:srgbClr val="002060"/>
                </a:solidFill>
              </a:rPr>
              <a:t>RESMİ OLMAYAN İLETİŞİM</a:t>
            </a:r>
          </a:p>
          <a:p>
            <a:endParaRPr lang="en-US" sz="2000" dirty="0"/>
          </a:p>
          <a:p>
            <a:r>
              <a:rPr lang="en-US" sz="2000" dirty="0" err="1"/>
              <a:t>Günümüzde</a:t>
            </a:r>
            <a:r>
              <a:rPr lang="en-US" sz="2000" dirty="0"/>
              <a:t>, </a:t>
            </a:r>
            <a:r>
              <a:rPr lang="en-US" sz="2000" dirty="0" err="1"/>
              <a:t>bilgisayar</a:t>
            </a:r>
            <a:r>
              <a:rPr lang="en-US" sz="2000" dirty="0"/>
              <a:t> </a:t>
            </a:r>
            <a:r>
              <a:rPr lang="en-US" sz="2000" dirty="0" err="1"/>
              <a:t>temelli</a:t>
            </a:r>
            <a:r>
              <a:rPr lang="en-US" sz="2000" dirty="0"/>
              <a:t> </a:t>
            </a:r>
            <a:r>
              <a:rPr lang="en-US" sz="2000" dirty="0" err="1"/>
              <a:t>iletişim</a:t>
            </a:r>
            <a:r>
              <a:rPr lang="en-US" sz="2000" dirty="0"/>
              <a:t>, </a:t>
            </a:r>
            <a:r>
              <a:rPr lang="en-US" sz="2000" dirty="0" err="1"/>
              <a:t>resmi</a:t>
            </a:r>
            <a:r>
              <a:rPr lang="en-US" sz="2000" dirty="0"/>
              <a:t>, </a:t>
            </a:r>
            <a:r>
              <a:rPr lang="en-US" sz="2000" dirty="0" err="1"/>
              <a:t>gayri</a:t>
            </a:r>
            <a:r>
              <a:rPr lang="en-US" sz="2000" dirty="0"/>
              <a:t> </a:t>
            </a:r>
            <a:r>
              <a:rPr lang="en-US" sz="2000" dirty="0" err="1"/>
              <a:t>resmi</a:t>
            </a:r>
            <a:r>
              <a:rPr lang="en-US" sz="2000" dirty="0"/>
              <a:t>, </a:t>
            </a:r>
            <a:r>
              <a:rPr lang="en-US" sz="2000" dirty="0" err="1"/>
              <a:t>resmi</a:t>
            </a:r>
            <a:r>
              <a:rPr lang="en-US" sz="2000" dirty="0"/>
              <a:t> </a:t>
            </a:r>
            <a:r>
              <a:rPr lang="en-US" sz="2000" dirty="0" err="1"/>
              <a:t>olmayan</a:t>
            </a:r>
            <a:r>
              <a:rPr lang="en-US" sz="2000" dirty="0"/>
              <a:t> </a:t>
            </a:r>
            <a:r>
              <a:rPr lang="en-US" sz="2000" dirty="0" err="1"/>
              <a:t>gibi</a:t>
            </a:r>
            <a:r>
              <a:rPr lang="en-US" sz="2000" dirty="0"/>
              <a:t> </a:t>
            </a:r>
            <a:r>
              <a:rPr lang="en-US" sz="2000" dirty="0" err="1"/>
              <a:t>yapıların</a:t>
            </a:r>
            <a:r>
              <a:rPr lang="en-US" sz="2000" dirty="0"/>
              <a:t> </a:t>
            </a:r>
            <a:r>
              <a:rPr lang="en-US" sz="2000" dirty="0" err="1"/>
              <a:t>geçerliliğini</a:t>
            </a:r>
            <a:r>
              <a:rPr lang="en-US" sz="2000" dirty="0"/>
              <a:t> </a:t>
            </a:r>
            <a:r>
              <a:rPr lang="en-US" sz="2000" dirty="0" err="1"/>
              <a:t>yitirmesine</a:t>
            </a:r>
            <a:r>
              <a:rPr lang="en-US" sz="2000" dirty="0"/>
              <a:t> </a:t>
            </a:r>
            <a:r>
              <a:rPr lang="en-US" sz="2000" dirty="0" err="1"/>
              <a:t>neden</a:t>
            </a:r>
            <a:r>
              <a:rPr lang="en-US" sz="2000" dirty="0"/>
              <a:t> </a:t>
            </a:r>
            <a:r>
              <a:rPr lang="en-US" sz="2000" dirty="0" err="1"/>
              <a:t>oluyor</a:t>
            </a:r>
            <a:r>
              <a:rPr lang="en-US" sz="2000" dirty="0"/>
              <a:t>. Bu </a:t>
            </a:r>
            <a:r>
              <a:rPr lang="en-US" sz="2000" dirty="0" err="1"/>
              <a:t>nedenle</a:t>
            </a:r>
            <a:r>
              <a:rPr lang="en-US" sz="2000" dirty="0"/>
              <a:t> </a:t>
            </a:r>
            <a:r>
              <a:rPr lang="en-US" sz="2000" dirty="0" err="1"/>
              <a:t>daha</a:t>
            </a:r>
            <a:r>
              <a:rPr lang="en-US" sz="2000" dirty="0"/>
              <a:t> </a:t>
            </a:r>
            <a:r>
              <a:rPr lang="en-US" sz="2000" dirty="0" err="1"/>
              <a:t>çok</a:t>
            </a:r>
            <a:r>
              <a:rPr lang="en-US" sz="2000" dirty="0"/>
              <a:t> </a:t>
            </a:r>
            <a:r>
              <a:rPr lang="en-US" sz="2000" dirty="0" err="1"/>
              <a:t>iletişim</a:t>
            </a:r>
            <a:r>
              <a:rPr lang="en-US" sz="2000" dirty="0"/>
              <a:t>, </a:t>
            </a:r>
            <a:r>
              <a:rPr lang="en-US" sz="2000" dirty="0" err="1"/>
              <a:t>yapılandırılmış</a:t>
            </a:r>
            <a:r>
              <a:rPr lang="en-US" sz="2000" dirty="0"/>
              <a:t> </a:t>
            </a:r>
            <a:r>
              <a:rPr lang="en-US" sz="2000" dirty="0" err="1"/>
              <a:t>yöntemler</a:t>
            </a:r>
            <a:r>
              <a:rPr lang="en-US" sz="2000" dirty="0"/>
              <a:t> </a:t>
            </a:r>
            <a:r>
              <a:rPr lang="en-US" sz="2000" dirty="0" err="1"/>
              <a:t>ve</a:t>
            </a:r>
            <a:r>
              <a:rPr lang="en-US" sz="2000" dirty="0"/>
              <a:t> </a:t>
            </a:r>
            <a:r>
              <a:rPr lang="en-US" sz="2000" dirty="0" err="1"/>
              <a:t>dinamik-serbest</a:t>
            </a:r>
            <a:r>
              <a:rPr lang="en-US" sz="2000" dirty="0"/>
              <a:t> </a:t>
            </a:r>
            <a:r>
              <a:rPr lang="en-US" sz="2000" dirty="0" err="1"/>
              <a:t>yöntemler</a:t>
            </a:r>
            <a:r>
              <a:rPr lang="en-US" sz="2000" dirty="0"/>
              <a:t> </a:t>
            </a:r>
            <a:r>
              <a:rPr lang="en-US" sz="2000" dirty="0" err="1"/>
              <a:t>olarak</a:t>
            </a:r>
            <a:r>
              <a:rPr lang="en-US" sz="2000" dirty="0"/>
              <a:t> </a:t>
            </a:r>
            <a:r>
              <a:rPr lang="en-US" sz="2000" dirty="0" err="1"/>
              <a:t>kurgulanıyor</a:t>
            </a:r>
            <a:r>
              <a:rPr lang="en-US" sz="2000" dirty="0"/>
              <a:t>.</a:t>
            </a:r>
          </a:p>
          <a:p>
            <a:endParaRPr lang="en-US" sz="2000" dirty="0"/>
          </a:p>
          <a:p>
            <a:r>
              <a:rPr lang="en-US" sz="2000" b="1" dirty="0">
                <a:solidFill>
                  <a:srgbClr val="002060"/>
                </a:solidFill>
              </a:rPr>
              <a:t>YAPILANDIRILMIŞ YÖNTEMLER</a:t>
            </a:r>
            <a:r>
              <a:rPr lang="en-US" sz="2000" dirty="0"/>
              <a:t>: </a:t>
            </a:r>
            <a:r>
              <a:rPr lang="en-US" sz="2000" dirty="0" err="1"/>
              <a:t>Düzenli</a:t>
            </a:r>
            <a:r>
              <a:rPr lang="en-US" sz="2000" dirty="0"/>
              <a:t> </a:t>
            </a:r>
            <a:r>
              <a:rPr lang="en-US" sz="2000" dirty="0" err="1"/>
              <a:t>Toplantılar</a:t>
            </a:r>
            <a:r>
              <a:rPr lang="en-US" sz="2000" dirty="0"/>
              <a:t> (Staff Meetings), </a:t>
            </a:r>
            <a:r>
              <a:rPr lang="en-US" sz="2000" dirty="0" err="1"/>
              <a:t>haftalık-aylık-yıllık</a:t>
            </a:r>
            <a:r>
              <a:rPr lang="en-US" sz="2000" dirty="0"/>
              <a:t> </a:t>
            </a:r>
            <a:r>
              <a:rPr lang="en-US" sz="2000" dirty="0" err="1"/>
              <a:t>raporlar</a:t>
            </a:r>
            <a:r>
              <a:rPr lang="en-US" sz="2000" dirty="0"/>
              <a:t>, </a:t>
            </a:r>
            <a:r>
              <a:rPr lang="en-US" sz="2000" dirty="0" err="1"/>
              <a:t>bilgilendirme</a:t>
            </a:r>
            <a:r>
              <a:rPr lang="en-US" sz="2000" dirty="0"/>
              <a:t> </a:t>
            </a:r>
            <a:r>
              <a:rPr lang="en-US" sz="2000" dirty="0" err="1"/>
              <a:t>yazıları</a:t>
            </a:r>
            <a:r>
              <a:rPr lang="en-US" sz="2000" dirty="0"/>
              <a:t> vb.</a:t>
            </a:r>
          </a:p>
          <a:p>
            <a:endParaRPr lang="en-US" sz="2000" dirty="0"/>
          </a:p>
          <a:p>
            <a:r>
              <a:rPr lang="en-US" sz="2000" b="1" dirty="0">
                <a:solidFill>
                  <a:srgbClr val="002060"/>
                </a:solidFill>
              </a:rPr>
              <a:t>DİNAMİK-SERBEST YÖNTEMLER</a:t>
            </a:r>
            <a:r>
              <a:rPr lang="en-US" sz="2000" dirty="0"/>
              <a:t>: </a:t>
            </a:r>
            <a:r>
              <a:rPr lang="en-US" sz="2000" dirty="0" err="1"/>
              <a:t>Kahvaltı</a:t>
            </a:r>
            <a:r>
              <a:rPr lang="en-US" sz="2000" dirty="0"/>
              <a:t>, huddle, </a:t>
            </a:r>
            <a:r>
              <a:rPr lang="en-US" sz="2000" dirty="0" err="1"/>
              <a:t>whats</a:t>
            </a:r>
            <a:r>
              <a:rPr lang="en-US" sz="2000" dirty="0"/>
              <a:t>-up </a:t>
            </a:r>
            <a:r>
              <a:rPr lang="en-US" sz="2000" dirty="0" err="1"/>
              <a:t>grup</a:t>
            </a:r>
            <a:r>
              <a:rPr lang="en-US" sz="2000" dirty="0"/>
              <a:t>, </a:t>
            </a:r>
            <a:r>
              <a:rPr lang="en-US" sz="2000" dirty="0" err="1"/>
              <a:t>öğle</a:t>
            </a:r>
            <a:r>
              <a:rPr lang="en-US" sz="2000" dirty="0"/>
              <a:t> </a:t>
            </a:r>
            <a:r>
              <a:rPr lang="en-US" sz="2000" dirty="0" err="1"/>
              <a:t>yemekleri</a:t>
            </a:r>
            <a:r>
              <a:rPr lang="en-US" sz="2000" dirty="0"/>
              <a:t>, on-spot </a:t>
            </a:r>
            <a:r>
              <a:rPr lang="en-US" sz="2000" dirty="0" err="1"/>
              <a:t>toplanmalar</a:t>
            </a:r>
            <a:r>
              <a:rPr lang="en-US" sz="2000" dirty="0"/>
              <a:t> vb. </a:t>
            </a:r>
            <a:endParaRPr lang="en-US" sz="2000" dirty="0">
              <a:effectLst/>
              <a:latin typeface="Arial" charset="0"/>
              <a:ea typeface="Times New Roman" charset="0"/>
              <a:cs typeface="Times New Roman" charset="0"/>
            </a:endParaRPr>
          </a:p>
        </p:txBody>
      </p:sp>
    </p:spTree>
    <p:extLst>
      <p:ext uri="{BB962C8B-B14F-4D97-AF65-F5344CB8AC3E}">
        <p14:creationId xmlns:p14="http://schemas.microsoft.com/office/powerpoint/2010/main" val="14017757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81686"/>
            <a:ext cx="10515600" cy="959985"/>
          </a:xfrm>
        </p:spPr>
        <p:txBody>
          <a:bodyPr>
            <a:normAutofit/>
          </a:bodyPr>
          <a:lstStyle/>
          <a:p>
            <a:pPr lvl="0"/>
            <a:r>
              <a:rPr lang="en-GB" sz="4000" b="1" dirty="0">
                <a:latin typeface="Calibri" charset="0"/>
                <a:ea typeface="Times New Roman" charset="0"/>
                <a:cs typeface="Times New Roman" charset="0"/>
              </a:rPr>
              <a:t>İÇERİDEN – DIŞARIYA İLETİŞİM</a:t>
            </a:r>
            <a:endParaRPr lang="en-US" sz="4000" b="1" dirty="0"/>
          </a:p>
        </p:txBody>
      </p:sp>
      <p:sp>
        <p:nvSpPr>
          <p:cNvPr id="3" name="Rectangle 2"/>
          <p:cNvSpPr/>
          <p:nvPr/>
        </p:nvSpPr>
        <p:spPr>
          <a:xfrm>
            <a:off x="314793" y="2071574"/>
            <a:ext cx="11722309" cy="3816429"/>
          </a:xfrm>
          <a:prstGeom prst="rect">
            <a:avLst/>
          </a:prstGeom>
        </p:spPr>
        <p:txBody>
          <a:bodyPr wrap="square">
            <a:spAutoFit/>
          </a:bodyPr>
          <a:lstStyle/>
          <a:p>
            <a:r>
              <a:rPr lang="en-US" sz="2200" dirty="0" err="1"/>
              <a:t>Organizasyon</a:t>
            </a:r>
            <a:r>
              <a:rPr lang="en-US" sz="2200" dirty="0"/>
              <a:t> </a:t>
            </a:r>
            <a:r>
              <a:rPr lang="en-US" sz="2200" dirty="0" err="1"/>
              <a:t>yapısının</a:t>
            </a:r>
            <a:r>
              <a:rPr lang="en-US" sz="2200" dirty="0"/>
              <a:t> </a:t>
            </a:r>
            <a:r>
              <a:rPr lang="en-US" sz="2200" dirty="0" err="1"/>
              <a:t>dışında</a:t>
            </a:r>
            <a:r>
              <a:rPr lang="en-US" sz="2200" dirty="0"/>
              <a:t> </a:t>
            </a:r>
            <a:r>
              <a:rPr lang="en-US" sz="2200" dirty="0" err="1"/>
              <a:t>kalan</a:t>
            </a:r>
            <a:r>
              <a:rPr lang="en-US" sz="2200" dirty="0"/>
              <a:t> </a:t>
            </a:r>
            <a:r>
              <a:rPr lang="en-US" sz="2200" dirty="0" err="1"/>
              <a:t>kişilerle</a:t>
            </a:r>
            <a:r>
              <a:rPr lang="en-US" sz="2200" dirty="0"/>
              <a:t> </a:t>
            </a:r>
            <a:r>
              <a:rPr lang="en-US" sz="2200" dirty="0" err="1"/>
              <a:t>bilgi</a:t>
            </a:r>
            <a:r>
              <a:rPr lang="en-US" sz="2200" dirty="0"/>
              <a:t> </a:t>
            </a:r>
            <a:r>
              <a:rPr lang="en-US" sz="2200" dirty="0" err="1"/>
              <a:t>ve</a:t>
            </a:r>
            <a:r>
              <a:rPr lang="en-US" sz="2200" dirty="0"/>
              <a:t> </a:t>
            </a:r>
            <a:r>
              <a:rPr lang="en-US" sz="2200" dirty="0" err="1"/>
              <a:t>mesaj</a:t>
            </a:r>
            <a:r>
              <a:rPr lang="en-US" sz="2200" dirty="0"/>
              <a:t> </a:t>
            </a:r>
            <a:r>
              <a:rPr lang="en-US" sz="2200" dirty="0" err="1"/>
              <a:t>alışverişi</a:t>
            </a:r>
            <a:r>
              <a:rPr lang="en-US" sz="2200" dirty="0"/>
              <a:t>. </a:t>
            </a:r>
            <a:r>
              <a:rPr lang="en-US" sz="2200" dirty="0" err="1"/>
              <a:t>Bunlar</a:t>
            </a:r>
            <a:r>
              <a:rPr lang="en-US" sz="2200" dirty="0"/>
              <a:t>:</a:t>
            </a:r>
          </a:p>
          <a:p>
            <a:pPr marL="285750" indent="-285750">
              <a:buFont typeface="Arial" charset="0"/>
              <a:buChar char="•"/>
            </a:pPr>
            <a:r>
              <a:rPr lang="en-US" sz="2200" dirty="0" err="1"/>
              <a:t>Hedef</a:t>
            </a:r>
            <a:r>
              <a:rPr lang="en-US" sz="2200" dirty="0"/>
              <a:t> </a:t>
            </a:r>
            <a:r>
              <a:rPr lang="en-US" sz="2200" dirty="0" err="1"/>
              <a:t>Kitle</a:t>
            </a:r>
            <a:endParaRPr lang="en-US" sz="2200" dirty="0"/>
          </a:p>
          <a:p>
            <a:pPr marL="285750" indent="-285750">
              <a:buFont typeface="Arial" charset="0"/>
              <a:buChar char="•"/>
            </a:pPr>
            <a:r>
              <a:rPr lang="en-US" sz="2200" dirty="0" err="1"/>
              <a:t>Paydaşlar</a:t>
            </a:r>
            <a:endParaRPr lang="en-US" sz="2200" dirty="0"/>
          </a:p>
          <a:p>
            <a:pPr marL="285750" indent="-285750">
              <a:buFont typeface="Arial" charset="0"/>
              <a:buChar char="•"/>
            </a:pPr>
            <a:r>
              <a:rPr lang="en-US" sz="2200" dirty="0" err="1"/>
              <a:t>Bağlı</a:t>
            </a:r>
            <a:r>
              <a:rPr lang="en-US" sz="2200" dirty="0"/>
              <a:t> </a:t>
            </a:r>
            <a:r>
              <a:rPr lang="en-US" sz="2200" dirty="0" err="1"/>
              <a:t>otoriteler</a:t>
            </a:r>
            <a:r>
              <a:rPr lang="en-US" sz="2200" dirty="0"/>
              <a:t> </a:t>
            </a:r>
          </a:p>
          <a:p>
            <a:pPr marL="285750" indent="-285750">
              <a:buFont typeface="Arial" charset="0"/>
              <a:buChar char="•"/>
            </a:pPr>
            <a:r>
              <a:rPr lang="en-US" sz="2200" dirty="0" err="1"/>
              <a:t>Medya</a:t>
            </a:r>
            <a:endParaRPr lang="en-US" sz="2200" dirty="0"/>
          </a:p>
          <a:p>
            <a:pPr marL="285750" indent="-285750">
              <a:buFont typeface="Arial" charset="0"/>
              <a:buChar char="•"/>
            </a:pPr>
            <a:r>
              <a:rPr lang="en-US" sz="2200" dirty="0"/>
              <a:t> ...</a:t>
            </a:r>
            <a:endParaRPr lang="en-US" sz="2000" dirty="0"/>
          </a:p>
          <a:p>
            <a:pPr algn="ctr"/>
            <a:r>
              <a:rPr lang="en-US" sz="2200" b="1" dirty="0" err="1"/>
              <a:t>Dışarıyla</a:t>
            </a:r>
            <a:r>
              <a:rPr lang="en-US" sz="2200" b="1" dirty="0"/>
              <a:t> </a:t>
            </a:r>
            <a:r>
              <a:rPr lang="en-US" sz="2200" b="1" dirty="0" err="1"/>
              <a:t>iletişim</a:t>
            </a:r>
            <a:r>
              <a:rPr lang="en-US" sz="2200" b="1" dirty="0"/>
              <a:t> </a:t>
            </a:r>
            <a:r>
              <a:rPr lang="en-US" sz="2200" b="1" dirty="0" err="1"/>
              <a:t>resmi</a:t>
            </a:r>
            <a:r>
              <a:rPr lang="en-US" sz="2200" b="1" dirty="0"/>
              <a:t> </a:t>
            </a:r>
            <a:r>
              <a:rPr lang="en-US" sz="2200" b="1" dirty="0" err="1"/>
              <a:t>veya</a:t>
            </a:r>
            <a:r>
              <a:rPr lang="en-US" sz="2200" b="1" dirty="0"/>
              <a:t> </a:t>
            </a:r>
            <a:r>
              <a:rPr lang="en-US" sz="2200" b="1" dirty="0" err="1"/>
              <a:t>resmi</a:t>
            </a:r>
            <a:r>
              <a:rPr lang="en-US" sz="2200" b="1" dirty="0"/>
              <a:t> </a:t>
            </a:r>
            <a:r>
              <a:rPr lang="en-US" sz="2200" b="1" dirty="0" err="1"/>
              <a:t>olmayan</a:t>
            </a:r>
            <a:r>
              <a:rPr lang="en-US" sz="2200" b="1" dirty="0"/>
              <a:t> </a:t>
            </a:r>
            <a:r>
              <a:rPr lang="en-US" sz="2200" b="1" dirty="0" err="1"/>
              <a:t>yollarla</a:t>
            </a:r>
            <a:r>
              <a:rPr lang="en-US" sz="2200" b="1" dirty="0"/>
              <a:t> </a:t>
            </a:r>
            <a:r>
              <a:rPr lang="en-US" sz="2200" b="1" dirty="0" err="1"/>
              <a:t>gerçekleşebilir</a:t>
            </a:r>
            <a:r>
              <a:rPr lang="en-US" sz="2200" b="1" dirty="0"/>
              <a:t>. </a:t>
            </a:r>
            <a:r>
              <a:rPr lang="en-US" sz="2200" b="1" dirty="0" err="1"/>
              <a:t>Bir</a:t>
            </a:r>
            <a:r>
              <a:rPr lang="en-US" sz="2200" b="1" dirty="0"/>
              <a:t> </a:t>
            </a:r>
            <a:r>
              <a:rPr lang="en-US" sz="2200" b="1" dirty="0" err="1"/>
              <a:t>kurum</a:t>
            </a:r>
            <a:r>
              <a:rPr lang="en-US" sz="2200" b="1" dirty="0"/>
              <a:t> </a:t>
            </a:r>
            <a:r>
              <a:rPr lang="en-US" sz="2200" b="1" dirty="0" err="1"/>
              <a:t>için</a:t>
            </a:r>
            <a:r>
              <a:rPr lang="en-US" sz="2200" b="1" dirty="0"/>
              <a:t> </a:t>
            </a:r>
            <a:r>
              <a:rPr lang="en-US" sz="2200" b="1" dirty="0" err="1"/>
              <a:t>önemli</a:t>
            </a:r>
            <a:r>
              <a:rPr lang="en-US" sz="2200" b="1" dirty="0"/>
              <a:t> </a:t>
            </a:r>
            <a:r>
              <a:rPr lang="en-US" sz="2200" b="1" dirty="0" err="1"/>
              <a:t>olan</a:t>
            </a:r>
            <a:r>
              <a:rPr lang="en-US" sz="2200" b="1" dirty="0"/>
              <a:t> </a:t>
            </a:r>
            <a:r>
              <a:rPr lang="en-US" sz="2200" b="1" dirty="0" err="1"/>
              <a:t>kamuoyundaki</a:t>
            </a:r>
            <a:r>
              <a:rPr lang="en-US" sz="2200" b="1" dirty="0"/>
              <a:t> </a:t>
            </a:r>
            <a:r>
              <a:rPr lang="en-US" sz="2200" b="1" dirty="0" err="1"/>
              <a:t>imajını</a:t>
            </a:r>
            <a:r>
              <a:rPr lang="en-US" sz="2200" b="1" dirty="0"/>
              <a:t> </a:t>
            </a:r>
            <a:r>
              <a:rPr lang="en-US" sz="2200" b="1" dirty="0" err="1"/>
              <a:t>korumak</a:t>
            </a:r>
            <a:r>
              <a:rPr lang="en-US" sz="2200" b="1" dirty="0"/>
              <a:t>, </a:t>
            </a:r>
            <a:r>
              <a:rPr lang="en-US" sz="2200" b="1" dirty="0" err="1"/>
              <a:t>sağlamlaştırmaktır</a:t>
            </a:r>
            <a:r>
              <a:rPr lang="en-US" sz="2200" b="1" dirty="0"/>
              <a:t>. </a:t>
            </a:r>
            <a:r>
              <a:rPr lang="en-US" sz="2200" b="1" dirty="0" err="1"/>
              <a:t>Bunun</a:t>
            </a:r>
            <a:r>
              <a:rPr lang="en-US" sz="2200" b="1" dirty="0"/>
              <a:t> </a:t>
            </a:r>
            <a:r>
              <a:rPr lang="en-US" sz="2200" b="1" dirty="0" err="1"/>
              <a:t>içinde</a:t>
            </a:r>
            <a:r>
              <a:rPr lang="en-US" sz="2200" b="1" dirty="0"/>
              <a:t> </a:t>
            </a:r>
            <a:r>
              <a:rPr lang="en-US" sz="2200" b="1" dirty="0" err="1"/>
              <a:t>temel</a:t>
            </a:r>
            <a:r>
              <a:rPr lang="en-US" sz="2200" b="1" dirty="0"/>
              <a:t> </a:t>
            </a:r>
            <a:r>
              <a:rPr lang="en-US" sz="2200" b="1" dirty="0" err="1"/>
              <a:t>araç</a:t>
            </a:r>
            <a:r>
              <a:rPr lang="en-US" sz="2200" b="1" dirty="0"/>
              <a:t> </a:t>
            </a:r>
            <a:r>
              <a:rPr lang="en-US" sz="2200" b="1" dirty="0" err="1"/>
              <a:t>dış</a:t>
            </a:r>
            <a:r>
              <a:rPr lang="en-US" sz="2200" b="1" dirty="0"/>
              <a:t> </a:t>
            </a:r>
            <a:r>
              <a:rPr lang="en-US" sz="2200" b="1" dirty="0" err="1"/>
              <a:t>iletişimdir</a:t>
            </a:r>
            <a:r>
              <a:rPr lang="en-US" sz="2200" b="1" dirty="0"/>
              <a:t>. </a:t>
            </a:r>
            <a:r>
              <a:rPr lang="en-US" sz="2200" b="1" dirty="0" err="1"/>
              <a:t>Dış</a:t>
            </a:r>
            <a:r>
              <a:rPr lang="en-US" sz="2200" b="1" dirty="0"/>
              <a:t> </a:t>
            </a:r>
            <a:r>
              <a:rPr lang="en-US" sz="2200" b="1" dirty="0" err="1"/>
              <a:t>iletişim</a:t>
            </a:r>
            <a:r>
              <a:rPr lang="en-US" sz="2200" b="1" dirty="0"/>
              <a:t> </a:t>
            </a:r>
            <a:r>
              <a:rPr lang="en-US" sz="2200" b="1" dirty="0" err="1"/>
              <a:t>kimi</a:t>
            </a:r>
            <a:r>
              <a:rPr lang="en-US" sz="2200" b="1" dirty="0"/>
              <a:t> zaman </a:t>
            </a:r>
            <a:r>
              <a:rPr lang="en-US" sz="2200" b="1" dirty="0" err="1"/>
              <a:t>yüzyüze</a:t>
            </a:r>
            <a:r>
              <a:rPr lang="en-US" sz="2200" b="1" dirty="0"/>
              <a:t> </a:t>
            </a:r>
            <a:r>
              <a:rPr lang="en-US" sz="2200" b="1" dirty="0" err="1"/>
              <a:t>toplantılar</a:t>
            </a:r>
            <a:r>
              <a:rPr lang="en-US" sz="2200" b="1" dirty="0"/>
              <a:t>, e-</a:t>
            </a:r>
            <a:r>
              <a:rPr lang="en-US" sz="2200" b="1" dirty="0" err="1"/>
              <a:t>mailler</a:t>
            </a:r>
            <a:r>
              <a:rPr lang="en-US" sz="2200" b="1" dirty="0"/>
              <a:t>, </a:t>
            </a:r>
            <a:r>
              <a:rPr lang="en-US" sz="2200" b="1" dirty="0" err="1"/>
              <a:t>basılı</a:t>
            </a:r>
            <a:r>
              <a:rPr lang="en-US" sz="2200" b="1" dirty="0"/>
              <a:t> </a:t>
            </a:r>
            <a:r>
              <a:rPr lang="en-US" sz="2200" b="1" dirty="0" err="1"/>
              <a:t>materyaller</a:t>
            </a:r>
            <a:r>
              <a:rPr lang="en-US" sz="2200" b="1" dirty="0"/>
              <a:t>, </a:t>
            </a:r>
            <a:r>
              <a:rPr lang="en-US" sz="2200" b="1" dirty="0" err="1"/>
              <a:t>reklam</a:t>
            </a:r>
            <a:r>
              <a:rPr lang="en-US" sz="2200" b="1" dirty="0"/>
              <a:t> </a:t>
            </a:r>
            <a:r>
              <a:rPr lang="en-US" sz="2200" b="1" dirty="0" err="1"/>
              <a:t>çalışmaları</a:t>
            </a:r>
            <a:r>
              <a:rPr lang="en-US" sz="2200" b="1" dirty="0"/>
              <a:t>, </a:t>
            </a:r>
            <a:r>
              <a:rPr lang="en-US" sz="2200" b="1" dirty="0" err="1"/>
              <a:t>medya</a:t>
            </a:r>
            <a:r>
              <a:rPr lang="en-US" sz="2200" b="1" dirty="0"/>
              <a:t> </a:t>
            </a:r>
            <a:r>
              <a:rPr lang="en-US" sz="2200" b="1" dirty="0" err="1"/>
              <a:t>ilişkileri</a:t>
            </a:r>
            <a:r>
              <a:rPr lang="en-US" sz="2200" b="1" dirty="0"/>
              <a:t> </a:t>
            </a:r>
            <a:r>
              <a:rPr lang="en-US" sz="2200" b="1" dirty="0" err="1"/>
              <a:t>aracılığıyla</a:t>
            </a:r>
            <a:r>
              <a:rPr lang="en-US" sz="2200" b="1" dirty="0"/>
              <a:t> </a:t>
            </a:r>
            <a:r>
              <a:rPr lang="en-US" sz="2200" b="1" dirty="0" err="1"/>
              <a:t>gerçekleşir</a:t>
            </a:r>
            <a:r>
              <a:rPr lang="en-US" sz="2200" b="1" dirty="0"/>
              <a:t>. </a:t>
            </a:r>
            <a:r>
              <a:rPr lang="en-US" sz="2200" b="1" dirty="0" err="1"/>
              <a:t>Tek</a:t>
            </a:r>
            <a:r>
              <a:rPr lang="en-US" sz="2200" b="1" dirty="0"/>
              <a:t> </a:t>
            </a:r>
            <a:r>
              <a:rPr lang="en-US" sz="2200" b="1" dirty="0" err="1"/>
              <a:t>bir</a:t>
            </a:r>
            <a:r>
              <a:rPr lang="en-US" sz="2200" b="1" dirty="0"/>
              <a:t> </a:t>
            </a:r>
            <a:r>
              <a:rPr lang="en-US" sz="2200" b="1" dirty="0" err="1"/>
              <a:t>ses</a:t>
            </a:r>
            <a:r>
              <a:rPr lang="en-US" sz="2200" b="1" dirty="0"/>
              <a:t>, </a:t>
            </a:r>
            <a:r>
              <a:rPr lang="en-US" sz="2200" b="1" dirty="0" err="1"/>
              <a:t>tek</a:t>
            </a:r>
            <a:r>
              <a:rPr lang="en-US" sz="2200" b="1" dirty="0"/>
              <a:t> </a:t>
            </a:r>
            <a:r>
              <a:rPr lang="en-US" sz="2200" b="1" dirty="0" err="1"/>
              <a:t>bir</a:t>
            </a:r>
            <a:r>
              <a:rPr lang="en-US" sz="2200" b="1" dirty="0"/>
              <a:t> </a:t>
            </a:r>
            <a:r>
              <a:rPr lang="en-US" sz="2200" b="1" dirty="0" err="1"/>
              <a:t>kurumsal</a:t>
            </a:r>
            <a:r>
              <a:rPr lang="en-US" sz="2200" b="1" dirty="0"/>
              <a:t> </a:t>
            </a:r>
            <a:r>
              <a:rPr lang="en-US" sz="2200" b="1" dirty="0" err="1"/>
              <a:t>dil</a:t>
            </a:r>
            <a:r>
              <a:rPr lang="en-US" sz="2200" b="1" dirty="0"/>
              <a:t> </a:t>
            </a:r>
            <a:r>
              <a:rPr lang="en-US" sz="2200" b="1" dirty="0" err="1"/>
              <a:t>ve</a:t>
            </a:r>
            <a:r>
              <a:rPr lang="en-US" sz="2200" b="1" dirty="0"/>
              <a:t> </a:t>
            </a:r>
            <a:r>
              <a:rPr lang="en-US" sz="2200" b="1" dirty="0" err="1"/>
              <a:t>tutarlı</a:t>
            </a:r>
            <a:r>
              <a:rPr lang="en-US" sz="2200" b="1" dirty="0"/>
              <a:t> </a:t>
            </a:r>
            <a:r>
              <a:rPr lang="en-US" sz="2200" b="1" dirty="0" err="1"/>
              <a:t>mesajlar</a:t>
            </a:r>
            <a:r>
              <a:rPr lang="en-US" sz="2200" b="1" dirty="0"/>
              <a:t>, </a:t>
            </a:r>
            <a:r>
              <a:rPr lang="en-US" sz="2200" b="1" dirty="0" err="1"/>
              <a:t>dış</a:t>
            </a:r>
            <a:r>
              <a:rPr lang="en-US" sz="2200" b="1" dirty="0"/>
              <a:t> </a:t>
            </a:r>
            <a:r>
              <a:rPr lang="en-US" sz="2200" b="1" dirty="0" err="1"/>
              <a:t>iletişimi</a:t>
            </a:r>
            <a:r>
              <a:rPr lang="en-US" sz="2200" b="1" dirty="0"/>
              <a:t> </a:t>
            </a:r>
            <a:r>
              <a:rPr lang="en-US" sz="2200" b="1" dirty="0" err="1"/>
              <a:t>ve</a:t>
            </a:r>
            <a:r>
              <a:rPr lang="en-US" sz="2200" b="1" dirty="0"/>
              <a:t> </a:t>
            </a:r>
            <a:r>
              <a:rPr lang="en-US" sz="2200" b="1" dirty="0" err="1"/>
              <a:t>imajı</a:t>
            </a:r>
            <a:r>
              <a:rPr lang="en-US" sz="2200" b="1" dirty="0"/>
              <a:t> </a:t>
            </a:r>
            <a:r>
              <a:rPr lang="en-US" sz="2200" b="1" dirty="0" err="1"/>
              <a:t>güçlendirecek</a:t>
            </a:r>
            <a:r>
              <a:rPr lang="en-US" sz="2200" b="1" dirty="0"/>
              <a:t> </a:t>
            </a:r>
            <a:r>
              <a:rPr lang="en-US" sz="2200" b="1" dirty="0" err="1"/>
              <a:t>temel</a:t>
            </a:r>
            <a:r>
              <a:rPr lang="en-US" sz="2200" b="1" dirty="0"/>
              <a:t> </a:t>
            </a:r>
            <a:r>
              <a:rPr lang="en-US" sz="2200" b="1" dirty="0" err="1"/>
              <a:t>başarı</a:t>
            </a:r>
            <a:r>
              <a:rPr lang="en-US" sz="2200" b="1" dirty="0"/>
              <a:t> </a:t>
            </a:r>
            <a:r>
              <a:rPr lang="en-US" sz="2200" b="1" dirty="0" err="1"/>
              <a:t>kriterleridir</a:t>
            </a:r>
            <a:r>
              <a:rPr lang="en-US" sz="2200" b="1" dirty="0"/>
              <a:t>.</a:t>
            </a:r>
          </a:p>
        </p:txBody>
      </p:sp>
    </p:spTree>
    <p:extLst>
      <p:ext uri="{BB962C8B-B14F-4D97-AF65-F5344CB8AC3E}">
        <p14:creationId xmlns:p14="http://schemas.microsoft.com/office/powerpoint/2010/main" val="15875047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77366"/>
            <a:ext cx="10515600" cy="1325563"/>
          </a:xfrm>
        </p:spPr>
        <p:txBody>
          <a:bodyPr>
            <a:normAutofit/>
          </a:bodyPr>
          <a:lstStyle/>
          <a:p>
            <a:pPr lvl="0"/>
            <a:r>
              <a:rPr lang="en-GB" sz="4000" b="1" dirty="0">
                <a:latin typeface="Calibri" charset="0"/>
                <a:ea typeface="Times New Roman" charset="0"/>
                <a:cs typeface="Times New Roman" charset="0"/>
              </a:rPr>
              <a:t>İLETİŞİMİN YÖNÜ</a:t>
            </a:r>
            <a:endParaRPr lang="en-US" sz="4000" b="1" dirty="0"/>
          </a:p>
        </p:txBody>
      </p:sp>
      <p:graphicFrame>
        <p:nvGraphicFramePr>
          <p:cNvPr id="5" name="Table 4"/>
          <p:cNvGraphicFramePr>
            <a:graphicFrameLocks noGrp="1"/>
          </p:cNvGraphicFramePr>
          <p:nvPr>
            <p:extLst>
              <p:ext uri="{D42A27DB-BD31-4B8C-83A1-F6EECF244321}">
                <p14:modId xmlns:p14="http://schemas.microsoft.com/office/powerpoint/2010/main" val="2920290846"/>
              </p:ext>
            </p:extLst>
          </p:nvPr>
        </p:nvGraphicFramePr>
        <p:xfrm>
          <a:off x="838201" y="1737361"/>
          <a:ext cx="10697307" cy="4256482"/>
        </p:xfrm>
        <a:graphic>
          <a:graphicData uri="http://schemas.openxmlformats.org/drawingml/2006/table">
            <a:tbl>
              <a:tblPr firstRow="1" bandRow="1">
                <a:tableStyleId>{5C22544A-7EE6-4342-B048-85BDC9FD1C3A}</a:tableStyleId>
              </a:tblPr>
              <a:tblGrid>
                <a:gridCol w="2167641">
                  <a:extLst>
                    <a:ext uri="{9D8B030D-6E8A-4147-A177-3AD203B41FA5}">
                      <a16:colId xmlns:a16="http://schemas.microsoft.com/office/drawing/2014/main" val="20000"/>
                    </a:ext>
                  </a:extLst>
                </a:gridCol>
                <a:gridCol w="3001063">
                  <a:extLst>
                    <a:ext uri="{9D8B030D-6E8A-4147-A177-3AD203B41FA5}">
                      <a16:colId xmlns:a16="http://schemas.microsoft.com/office/drawing/2014/main" val="20001"/>
                    </a:ext>
                  </a:extLst>
                </a:gridCol>
                <a:gridCol w="2685381">
                  <a:extLst>
                    <a:ext uri="{9D8B030D-6E8A-4147-A177-3AD203B41FA5}">
                      <a16:colId xmlns:a16="http://schemas.microsoft.com/office/drawing/2014/main" val="20002"/>
                    </a:ext>
                  </a:extLst>
                </a:gridCol>
                <a:gridCol w="2843222">
                  <a:extLst>
                    <a:ext uri="{9D8B030D-6E8A-4147-A177-3AD203B41FA5}">
                      <a16:colId xmlns:a16="http://schemas.microsoft.com/office/drawing/2014/main" val="20003"/>
                    </a:ext>
                  </a:extLst>
                </a:gridCol>
              </a:tblGrid>
              <a:tr h="302439">
                <a:tc>
                  <a:txBody>
                    <a:bodyPr/>
                    <a:lstStyle/>
                    <a:p>
                      <a:r>
                        <a:rPr lang="en-US" sz="1600" dirty="0"/>
                        <a:t>FARKLAR</a:t>
                      </a:r>
                    </a:p>
                  </a:txBody>
                  <a:tcPr/>
                </a:tc>
                <a:tc>
                  <a:txBody>
                    <a:bodyPr/>
                    <a:lstStyle/>
                    <a:p>
                      <a:r>
                        <a:rPr lang="en-US" sz="1600" dirty="0"/>
                        <a:t>YATAY İLETİŞİM</a:t>
                      </a:r>
                    </a:p>
                  </a:txBody>
                  <a:tcPr/>
                </a:tc>
                <a:tc>
                  <a:txBody>
                    <a:bodyPr/>
                    <a:lstStyle/>
                    <a:p>
                      <a:r>
                        <a:rPr lang="en-US" sz="1600" dirty="0"/>
                        <a:t>DİKEY İLETİŞİM</a:t>
                      </a:r>
                    </a:p>
                  </a:txBody>
                  <a:tcPr/>
                </a:tc>
                <a:tc>
                  <a:txBody>
                    <a:bodyPr/>
                    <a:lstStyle/>
                    <a:p>
                      <a:r>
                        <a:rPr lang="en-US" sz="1600" dirty="0"/>
                        <a:t>ÇAPRAZ İLETİŞİM</a:t>
                      </a:r>
                    </a:p>
                  </a:txBody>
                  <a:tcPr/>
                </a:tc>
                <a:extLst>
                  <a:ext uri="{0D108BD9-81ED-4DB2-BD59-A6C34878D82A}">
                    <a16:rowId xmlns:a16="http://schemas.microsoft.com/office/drawing/2014/main" val="10000"/>
                  </a:ext>
                </a:extLst>
              </a:tr>
              <a:tr h="799288">
                <a:tc>
                  <a:txBody>
                    <a:bodyPr/>
                    <a:lstStyle/>
                    <a:p>
                      <a:r>
                        <a:rPr lang="en-US" sz="1600" b="1" kern="1200" dirty="0">
                          <a:solidFill>
                            <a:schemeClr val="lt1"/>
                          </a:solidFill>
                          <a:latin typeface="+mn-lt"/>
                          <a:ea typeface="+mn-ea"/>
                          <a:cs typeface="+mn-cs"/>
                        </a:rPr>
                        <a:t>ANLAM</a:t>
                      </a:r>
                    </a:p>
                  </a:txBody>
                  <a:tcPr>
                    <a:solidFill>
                      <a:schemeClr val="accent1"/>
                    </a:solidFill>
                  </a:tcPr>
                </a:tc>
                <a:tc>
                  <a:txBody>
                    <a:bodyPr/>
                    <a:lstStyle/>
                    <a:p>
                      <a:pPr>
                        <a:lnSpc>
                          <a:spcPct val="150000"/>
                        </a:lnSpc>
                      </a:pPr>
                      <a:r>
                        <a:rPr lang="en-US" sz="1200" dirty="0" err="1"/>
                        <a:t>Aynı</a:t>
                      </a:r>
                      <a:r>
                        <a:rPr lang="en-US" sz="1200" dirty="0"/>
                        <a:t> </a:t>
                      </a:r>
                      <a:r>
                        <a:rPr lang="en-US" sz="1200" dirty="0" err="1"/>
                        <a:t>pozisyonda</a:t>
                      </a:r>
                      <a:r>
                        <a:rPr lang="en-US" sz="1200" dirty="0"/>
                        <a:t> </a:t>
                      </a:r>
                      <a:r>
                        <a:rPr lang="en-US" sz="1200" dirty="0" err="1"/>
                        <a:t>çalışan</a:t>
                      </a:r>
                      <a:r>
                        <a:rPr lang="en-US" sz="1200" dirty="0"/>
                        <a:t> </a:t>
                      </a:r>
                      <a:r>
                        <a:rPr lang="en-US" sz="1200" dirty="0" err="1"/>
                        <a:t>kişiler</a:t>
                      </a:r>
                      <a:r>
                        <a:rPr lang="en-US" sz="1200" dirty="0"/>
                        <a:t> </a:t>
                      </a:r>
                      <a:r>
                        <a:rPr lang="en-US" sz="1200" dirty="0" err="1"/>
                        <a:t>arasındaki</a:t>
                      </a:r>
                      <a:r>
                        <a:rPr lang="en-US" sz="1200" dirty="0"/>
                        <a:t> </a:t>
                      </a:r>
                      <a:r>
                        <a:rPr lang="en-US" sz="1200" dirty="0" err="1"/>
                        <a:t>iletişim</a:t>
                      </a:r>
                      <a:endParaRPr lang="en-US" sz="1200" dirty="0"/>
                    </a:p>
                  </a:txBody>
                  <a:tcPr/>
                </a:tc>
                <a:tc>
                  <a:txBody>
                    <a:bodyPr/>
                    <a:lstStyle/>
                    <a:p>
                      <a:pPr>
                        <a:lnSpc>
                          <a:spcPct val="150000"/>
                        </a:lnSpc>
                      </a:pPr>
                      <a:r>
                        <a:rPr lang="en-GB" sz="1200" dirty="0" err="1">
                          <a:latin typeface="Calibri" charset="0"/>
                          <a:ea typeface="Times New Roman" charset="0"/>
                          <a:cs typeface="Times New Roman" charset="0"/>
                        </a:rPr>
                        <a:t>Üst</a:t>
                      </a:r>
                      <a:r>
                        <a:rPr lang="en-GB" sz="1200" dirty="0">
                          <a:latin typeface="Calibri" charset="0"/>
                          <a:ea typeface="Times New Roman" charset="0"/>
                          <a:cs typeface="Times New Roman" charset="0"/>
                        </a:rPr>
                        <a:t> </a:t>
                      </a:r>
                      <a:r>
                        <a:rPr lang="en-GB" sz="1200" dirty="0" err="1">
                          <a:latin typeface="Calibri" charset="0"/>
                          <a:ea typeface="Times New Roman" charset="0"/>
                          <a:cs typeface="Times New Roman" charset="0"/>
                        </a:rPr>
                        <a:t>ve</a:t>
                      </a:r>
                      <a:r>
                        <a:rPr lang="en-GB" sz="1200" dirty="0">
                          <a:latin typeface="Calibri" charset="0"/>
                          <a:ea typeface="Times New Roman" charset="0"/>
                          <a:cs typeface="Times New Roman" charset="0"/>
                        </a:rPr>
                        <a:t> alt </a:t>
                      </a:r>
                      <a:r>
                        <a:rPr lang="en-GB" sz="1200" dirty="0" err="1">
                          <a:latin typeface="Calibri" charset="0"/>
                          <a:ea typeface="Times New Roman" charset="0"/>
                          <a:cs typeface="Times New Roman" charset="0"/>
                        </a:rPr>
                        <a:t>kadro</a:t>
                      </a:r>
                      <a:r>
                        <a:rPr lang="en-GB" sz="1200" dirty="0">
                          <a:latin typeface="Calibri" charset="0"/>
                          <a:ea typeface="Times New Roman" charset="0"/>
                          <a:cs typeface="Times New Roman" charset="0"/>
                        </a:rPr>
                        <a:t> </a:t>
                      </a:r>
                      <a:r>
                        <a:rPr lang="en-GB" sz="1200" dirty="0" err="1">
                          <a:latin typeface="Calibri" charset="0"/>
                          <a:ea typeface="Times New Roman" charset="0"/>
                          <a:cs typeface="Times New Roman" charset="0"/>
                        </a:rPr>
                        <a:t>arasındaki</a:t>
                      </a:r>
                      <a:r>
                        <a:rPr lang="en-GB" sz="1200" dirty="0">
                          <a:latin typeface="Calibri" charset="0"/>
                          <a:ea typeface="Times New Roman" charset="0"/>
                          <a:cs typeface="Times New Roman" charset="0"/>
                        </a:rPr>
                        <a:t> </a:t>
                      </a:r>
                      <a:r>
                        <a:rPr lang="en-GB" sz="1200" dirty="0" err="1">
                          <a:latin typeface="Calibri" charset="0"/>
                          <a:ea typeface="Times New Roman" charset="0"/>
                          <a:cs typeface="Times New Roman" charset="0"/>
                        </a:rPr>
                        <a:t>bilgi</a:t>
                      </a:r>
                      <a:r>
                        <a:rPr lang="en-GB" sz="1200" dirty="0">
                          <a:latin typeface="Calibri" charset="0"/>
                          <a:ea typeface="Times New Roman" charset="0"/>
                          <a:cs typeface="Times New Roman" charset="0"/>
                        </a:rPr>
                        <a:t> </a:t>
                      </a:r>
                      <a:r>
                        <a:rPr lang="en-GB" sz="1200" dirty="0" err="1">
                          <a:latin typeface="Calibri" charset="0"/>
                          <a:ea typeface="Times New Roman" charset="0"/>
                          <a:cs typeface="Times New Roman" charset="0"/>
                        </a:rPr>
                        <a:t>akışı</a:t>
                      </a:r>
                      <a:endParaRPr lang="en-US" sz="1200" dirty="0"/>
                    </a:p>
                  </a:txBody>
                  <a:tcPr/>
                </a:tc>
                <a:tc>
                  <a:txBody>
                    <a:bodyPr/>
                    <a:lstStyle/>
                    <a:p>
                      <a:pPr>
                        <a:lnSpc>
                          <a:spcPct val="150000"/>
                        </a:lnSpc>
                      </a:pPr>
                      <a:r>
                        <a:rPr lang="en-GB" sz="1200" dirty="0" err="1">
                          <a:latin typeface="Calibri" charset="0"/>
                          <a:ea typeface="Times New Roman" charset="0"/>
                          <a:cs typeface="Times New Roman" charset="0"/>
                        </a:rPr>
                        <a:t>Takımlararası</a:t>
                      </a:r>
                      <a:r>
                        <a:rPr lang="en-GB" sz="1200" dirty="0">
                          <a:latin typeface="Calibri" charset="0"/>
                          <a:ea typeface="Times New Roman" charset="0"/>
                          <a:cs typeface="Times New Roman" charset="0"/>
                        </a:rPr>
                        <a:t> </a:t>
                      </a:r>
                      <a:r>
                        <a:rPr lang="en-GB" sz="1200" dirty="0" err="1">
                          <a:latin typeface="Calibri" charset="0"/>
                          <a:ea typeface="Times New Roman" charset="0"/>
                          <a:cs typeface="Times New Roman" charset="0"/>
                        </a:rPr>
                        <a:t>veya</a:t>
                      </a:r>
                      <a:r>
                        <a:rPr lang="en-GB" sz="1200" dirty="0">
                          <a:latin typeface="Calibri" charset="0"/>
                          <a:ea typeface="Times New Roman" charset="0"/>
                          <a:cs typeface="Times New Roman" charset="0"/>
                        </a:rPr>
                        <a:t> </a:t>
                      </a:r>
                      <a:r>
                        <a:rPr lang="en-GB" sz="1200" dirty="0" err="1">
                          <a:latin typeface="Calibri" charset="0"/>
                          <a:ea typeface="Times New Roman" charset="0"/>
                          <a:cs typeface="Times New Roman" charset="0"/>
                        </a:rPr>
                        <a:t>kurumun</a:t>
                      </a:r>
                      <a:r>
                        <a:rPr lang="en-GB" sz="1200" dirty="0">
                          <a:latin typeface="Calibri" charset="0"/>
                          <a:ea typeface="Times New Roman" charset="0"/>
                          <a:cs typeface="Times New Roman" charset="0"/>
                        </a:rPr>
                        <a:t> </a:t>
                      </a:r>
                      <a:r>
                        <a:rPr lang="en-GB" sz="1200" dirty="0" err="1">
                          <a:latin typeface="Calibri" charset="0"/>
                          <a:ea typeface="Times New Roman" charset="0"/>
                          <a:cs typeface="Times New Roman" charset="0"/>
                        </a:rPr>
                        <a:t>farklı</a:t>
                      </a:r>
                      <a:r>
                        <a:rPr lang="en-GB" sz="1200" dirty="0">
                          <a:latin typeface="Calibri" charset="0"/>
                          <a:ea typeface="Times New Roman" charset="0"/>
                          <a:cs typeface="Times New Roman" charset="0"/>
                        </a:rPr>
                        <a:t> </a:t>
                      </a:r>
                      <a:r>
                        <a:rPr lang="en-GB" sz="1200" dirty="0" err="1">
                          <a:latin typeface="Calibri" charset="0"/>
                          <a:ea typeface="Times New Roman" charset="0"/>
                          <a:cs typeface="Times New Roman" charset="0"/>
                        </a:rPr>
                        <a:t>bölümlerinde</a:t>
                      </a:r>
                      <a:r>
                        <a:rPr lang="en-GB" sz="1200" dirty="0">
                          <a:latin typeface="Calibri" charset="0"/>
                          <a:ea typeface="Times New Roman" charset="0"/>
                          <a:cs typeface="Times New Roman" charset="0"/>
                        </a:rPr>
                        <a:t> </a:t>
                      </a:r>
                      <a:r>
                        <a:rPr lang="en-GB" sz="1200" dirty="0" err="1">
                          <a:latin typeface="Calibri" charset="0"/>
                          <a:ea typeface="Times New Roman" charset="0"/>
                          <a:cs typeface="Times New Roman" charset="0"/>
                        </a:rPr>
                        <a:t>çalışan</a:t>
                      </a:r>
                      <a:r>
                        <a:rPr lang="en-GB" sz="1200" dirty="0">
                          <a:latin typeface="Calibri" charset="0"/>
                          <a:ea typeface="Times New Roman" charset="0"/>
                          <a:cs typeface="Times New Roman" charset="0"/>
                        </a:rPr>
                        <a:t> </a:t>
                      </a:r>
                      <a:r>
                        <a:rPr lang="en-GB" sz="1200" dirty="0" err="1">
                          <a:latin typeface="Calibri" charset="0"/>
                          <a:ea typeface="Times New Roman" charset="0"/>
                          <a:cs typeface="Times New Roman" charset="0"/>
                        </a:rPr>
                        <a:t>bireyler</a:t>
                      </a:r>
                      <a:r>
                        <a:rPr lang="en-GB" sz="1200" dirty="0">
                          <a:latin typeface="Calibri" charset="0"/>
                          <a:ea typeface="Times New Roman" charset="0"/>
                          <a:cs typeface="Times New Roman" charset="0"/>
                        </a:rPr>
                        <a:t> </a:t>
                      </a:r>
                      <a:r>
                        <a:rPr lang="en-GB" sz="1200" dirty="0" err="1">
                          <a:latin typeface="Calibri" charset="0"/>
                          <a:ea typeface="Times New Roman" charset="0"/>
                          <a:cs typeface="Times New Roman" charset="0"/>
                        </a:rPr>
                        <a:t>arası</a:t>
                      </a:r>
                      <a:r>
                        <a:rPr lang="en-GB" sz="1200" dirty="0">
                          <a:latin typeface="Calibri" charset="0"/>
                          <a:ea typeface="Times New Roman" charset="0"/>
                          <a:cs typeface="Times New Roman" charset="0"/>
                        </a:rPr>
                        <a:t>  </a:t>
                      </a:r>
                      <a:r>
                        <a:rPr lang="en-GB" sz="1200" dirty="0" err="1">
                          <a:latin typeface="Calibri" charset="0"/>
                          <a:ea typeface="Times New Roman" charset="0"/>
                          <a:cs typeface="Times New Roman" charset="0"/>
                        </a:rPr>
                        <a:t>iletişim</a:t>
                      </a:r>
                      <a:endParaRPr lang="en-US" sz="1200" dirty="0"/>
                    </a:p>
                  </a:txBody>
                  <a:tcPr/>
                </a:tc>
                <a:extLst>
                  <a:ext uri="{0D108BD9-81ED-4DB2-BD59-A6C34878D82A}">
                    <a16:rowId xmlns:a16="http://schemas.microsoft.com/office/drawing/2014/main" val="10001"/>
                  </a:ext>
                </a:extLst>
              </a:tr>
              <a:tr h="799288">
                <a:tc>
                  <a:txBody>
                    <a:bodyPr/>
                    <a:lstStyle/>
                    <a:p>
                      <a:r>
                        <a:rPr lang="en-US" sz="1600" b="1" kern="1200" dirty="0">
                          <a:solidFill>
                            <a:schemeClr val="lt1"/>
                          </a:solidFill>
                          <a:latin typeface="+mn-lt"/>
                          <a:ea typeface="+mn-ea"/>
                          <a:cs typeface="+mn-cs"/>
                        </a:rPr>
                        <a:t>AMAÇ</a:t>
                      </a:r>
                    </a:p>
                  </a:txBody>
                  <a:tcPr>
                    <a:solidFill>
                      <a:schemeClr val="accent1"/>
                    </a:solidFill>
                  </a:tcPr>
                </a:tc>
                <a:tc>
                  <a:txBody>
                    <a:bodyPr/>
                    <a:lstStyle/>
                    <a:p>
                      <a:pPr>
                        <a:lnSpc>
                          <a:spcPct val="150000"/>
                        </a:lnSpc>
                      </a:pPr>
                      <a:r>
                        <a:rPr lang="en-US" sz="1200" dirty="0" err="1"/>
                        <a:t>Farklı</a:t>
                      </a:r>
                      <a:r>
                        <a:rPr lang="en-US" sz="1200" dirty="0"/>
                        <a:t> </a:t>
                      </a:r>
                      <a:r>
                        <a:rPr lang="en-US" sz="1200" dirty="0" err="1"/>
                        <a:t>bölüm</a:t>
                      </a:r>
                      <a:r>
                        <a:rPr lang="en-US" sz="1200" dirty="0"/>
                        <a:t> </a:t>
                      </a:r>
                      <a:r>
                        <a:rPr lang="en-US" sz="1200" dirty="0" err="1"/>
                        <a:t>ve</a:t>
                      </a:r>
                      <a:r>
                        <a:rPr lang="en-US" sz="1200" dirty="0"/>
                        <a:t> </a:t>
                      </a:r>
                      <a:r>
                        <a:rPr lang="en-US" sz="1200" dirty="0" err="1"/>
                        <a:t>birimlerin</a:t>
                      </a:r>
                      <a:r>
                        <a:rPr lang="en-US" sz="1200" dirty="0"/>
                        <a:t> </a:t>
                      </a:r>
                      <a:r>
                        <a:rPr lang="en-US" sz="1200" dirty="0" err="1"/>
                        <a:t>faaliyetlerini</a:t>
                      </a:r>
                      <a:r>
                        <a:rPr lang="en-US" sz="1200" dirty="0"/>
                        <a:t> </a:t>
                      </a:r>
                      <a:r>
                        <a:rPr lang="en-US" sz="1200" dirty="0" err="1"/>
                        <a:t>koordine</a:t>
                      </a:r>
                      <a:r>
                        <a:rPr lang="en-US" sz="1200" dirty="0"/>
                        <a:t> </a:t>
                      </a:r>
                      <a:r>
                        <a:rPr lang="en-US" sz="1200" dirty="0" err="1"/>
                        <a:t>etmek</a:t>
                      </a:r>
                      <a:endParaRPr lang="en-US" sz="1200" dirty="0"/>
                    </a:p>
                  </a:txBody>
                  <a:tcPr/>
                </a:tc>
                <a:tc>
                  <a:txBody>
                    <a:bodyPr/>
                    <a:lstStyle/>
                    <a:p>
                      <a:pPr>
                        <a:lnSpc>
                          <a:spcPct val="150000"/>
                        </a:lnSpc>
                      </a:pPr>
                      <a:r>
                        <a:rPr lang="en-US" sz="1200" dirty="0"/>
                        <a:t>Alt </a:t>
                      </a:r>
                      <a:r>
                        <a:rPr lang="en-US" sz="1200" dirty="0" err="1"/>
                        <a:t>kadroya</a:t>
                      </a:r>
                      <a:r>
                        <a:rPr lang="en-US" sz="1200" dirty="0"/>
                        <a:t> </a:t>
                      </a:r>
                      <a:r>
                        <a:rPr lang="en-US" sz="1200" dirty="0" err="1"/>
                        <a:t>gerekli</a:t>
                      </a:r>
                      <a:r>
                        <a:rPr lang="en-US" sz="1200" dirty="0"/>
                        <a:t> emir, </a:t>
                      </a:r>
                      <a:r>
                        <a:rPr lang="en-US" sz="1200" dirty="0" err="1"/>
                        <a:t>talimat</a:t>
                      </a:r>
                      <a:r>
                        <a:rPr lang="en-US" sz="1200" dirty="0"/>
                        <a:t> </a:t>
                      </a:r>
                      <a:r>
                        <a:rPr lang="en-US" sz="1200" dirty="0" err="1"/>
                        <a:t>ve</a:t>
                      </a:r>
                      <a:r>
                        <a:rPr lang="en-US" sz="1200" dirty="0"/>
                        <a:t> </a:t>
                      </a:r>
                      <a:r>
                        <a:rPr lang="en-US" sz="1200" dirty="0" err="1"/>
                        <a:t>direktifleri</a:t>
                      </a:r>
                      <a:r>
                        <a:rPr lang="en-US" sz="1200" dirty="0"/>
                        <a:t> </a:t>
                      </a:r>
                      <a:r>
                        <a:rPr lang="en-US" sz="1200" dirty="0" err="1"/>
                        <a:t>iletme</a:t>
                      </a:r>
                      <a:r>
                        <a:rPr lang="en-US" sz="1200" dirty="0"/>
                        <a:t>; alt </a:t>
                      </a:r>
                      <a:r>
                        <a:rPr lang="en-US" sz="1200" dirty="0" err="1"/>
                        <a:t>kadrodan</a:t>
                      </a:r>
                      <a:r>
                        <a:rPr lang="en-US" sz="1200" dirty="0"/>
                        <a:t> </a:t>
                      </a:r>
                      <a:r>
                        <a:rPr lang="en-US" sz="1200" dirty="0" err="1"/>
                        <a:t>öneri</a:t>
                      </a:r>
                      <a:r>
                        <a:rPr lang="en-US" sz="1200" dirty="0"/>
                        <a:t>, </a:t>
                      </a:r>
                      <a:r>
                        <a:rPr lang="en-US" sz="1200" dirty="0" err="1"/>
                        <a:t>geribildirim</a:t>
                      </a:r>
                      <a:r>
                        <a:rPr lang="en-US" sz="1200" dirty="0"/>
                        <a:t> </a:t>
                      </a:r>
                      <a:r>
                        <a:rPr lang="en-US" sz="1200" dirty="0" err="1"/>
                        <a:t>ve</a:t>
                      </a:r>
                      <a:r>
                        <a:rPr lang="en-US" sz="1200" dirty="0"/>
                        <a:t> </a:t>
                      </a:r>
                      <a:r>
                        <a:rPr lang="en-US" sz="1200" dirty="0" err="1"/>
                        <a:t>fikir</a:t>
                      </a:r>
                      <a:r>
                        <a:rPr lang="en-US" sz="1200" dirty="0"/>
                        <a:t> </a:t>
                      </a:r>
                      <a:r>
                        <a:rPr lang="en-US" sz="1200" dirty="0" err="1"/>
                        <a:t>toplama</a:t>
                      </a:r>
                      <a:endParaRPr lang="en-US" sz="1200" dirty="0"/>
                    </a:p>
                  </a:txBody>
                  <a:tcPr/>
                </a:tc>
                <a:tc>
                  <a:txBody>
                    <a:bodyPr/>
                    <a:lstStyle/>
                    <a:p>
                      <a:pPr>
                        <a:lnSpc>
                          <a:spcPct val="150000"/>
                        </a:lnSpc>
                      </a:pPr>
                      <a:r>
                        <a:rPr lang="en-US" sz="1200" dirty="0" err="1"/>
                        <a:t>Birbirine</a:t>
                      </a:r>
                      <a:r>
                        <a:rPr lang="en-US" sz="1200" dirty="0"/>
                        <a:t> </a:t>
                      </a:r>
                      <a:r>
                        <a:rPr lang="en-US" sz="1200" dirty="0" err="1"/>
                        <a:t>bağlı</a:t>
                      </a:r>
                      <a:r>
                        <a:rPr lang="en-US" sz="1200" dirty="0"/>
                        <a:t> </a:t>
                      </a:r>
                      <a:r>
                        <a:rPr lang="en-US" sz="1200" dirty="0" err="1"/>
                        <a:t>veya</a:t>
                      </a:r>
                      <a:r>
                        <a:rPr lang="en-US" sz="1200" dirty="0"/>
                        <a:t> </a:t>
                      </a:r>
                      <a:r>
                        <a:rPr lang="en-US" sz="1200" dirty="0" err="1"/>
                        <a:t>bağımsız</a:t>
                      </a:r>
                      <a:r>
                        <a:rPr lang="en-US" sz="1200" dirty="0"/>
                        <a:t> </a:t>
                      </a:r>
                      <a:r>
                        <a:rPr lang="en-US" sz="1200" dirty="0" err="1"/>
                        <a:t>takımlar</a:t>
                      </a:r>
                      <a:r>
                        <a:rPr lang="en-US" sz="1200" dirty="0"/>
                        <a:t> </a:t>
                      </a:r>
                      <a:r>
                        <a:rPr lang="en-US" sz="1200" dirty="0" err="1"/>
                        <a:t>arasında</a:t>
                      </a:r>
                      <a:r>
                        <a:rPr lang="en-US" sz="1200" dirty="0"/>
                        <a:t> </a:t>
                      </a:r>
                      <a:r>
                        <a:rPr lang="en-US" sz="1200" dirty="0" err="1"/>
                        <a:t>ortak</a:t>
                      </a:r>
                      <a:r>
                        <a:rPr lang="en-US" sz="1200" dirty="0"/>
                        <a:t> </a:t>
                      </a:r>
                      <a:r>
                        <a:rPr lang="en-US" sz="1200" dirty="0" err="1"/>
                        <a:t>akıl</a:t>
                      </a:r>
                      <a:r>
                        <a:rPr lang="en-US" sz="1200" baseline="0" dirty="0"/>
                        <a:t> </a:t>
                      </a:r>
                      <a:r>
                        <a:rPr lang="en-US" sz="1200" baseline="0" dirty="0" err="1"/>
                        <a:t>oluşturma</a:t>
                      </a:r>
                      <a:endParaRPr lang="en-US" sz="1200" dirty="0"/>
                    </a:p>
                  </a:txBody>
                  <a:tcPr/>
                </a:tc>
                <a:extLst>
                  <a:ext uri="{0D108BD9-81ED-4DB2-BD59-A6C34878D82A}">
                    <a16:rowId xmlns:a16="http://schemas.microsoft.com/office/drawing/2014/main" val="10002"/>
                  </a:ext>
                </a:extLst>
              </a:tr>
              <a:tr h="304387">
                <a:tc>
                  <a:txBody>
                    <a:bodyPr/>
                    <a:lstStyle/>
                    <a:p>
                      <a:r>
                        <a:rPr lang="en-US" sz="1600" b="1" kern="1200" dirty="0">
                          <a:solidFill>
                            <a:schemeClr val="lt1"/>
                          </a:solidFill>
                          <a:latin typeface="+mn-lt"/>
                          <a:ea typeface="+mn-ea"/>
                          <a:cs typeface="+mn-cs"/>
                        </a:rPr>
                        <a:t>BİLGİ AKIŞI</a:t>
                      </a:r>
                    </a:p>
                  </a:txBody>
                  <a:tcPr>
                    <a:solidFill>
                      <a:schemeClr val="accent1"/>
                    </a:solidFill>
                  </a:tcPr>
                </a:tc>
                <a:tc>
                  <a:txBody>
                    <a:bodyPr/>
                    <a:lstStyle/>
                    <a:p>
                      <a:pPr>
                        <a:lnSpc>
                          <a:spcPct val="150000"/>
                        </a:lnSpc>
                      </a:pPr>
                      <a:r>
                        <a:rPr lang="en-US" sz="1200" dirty="0" err="1"/>
                        <a:t>Aynı</a:t>
                      </a:r>
                      <a:r>
                        <a:rPr lang="en-US" sz="1200" dirty="0"/>
                        <a:t> </a:t>
                      </a:r>
                      <a:r>
                        <a:rPr lang="en-US" sz="1200" dirty="0" err="1"/>
                        <a:t>seviyedeki</a:t>
                      </a:r>
                      <a:r>
                        <a:rPr lang="en-US" sz="1200" dirty="0"/>
                        <a:t> </a:t>
                      </a:r>
                      <a:r>
                        <a:rPr lang="en-US" sz="1200" dirty="0" err="1"/>
                        <a:t>insanlar</a:t>
                      </a:r>
                      <a:r>
                        <a:rPr lang="en-US" sz="1200" dirty="0"/>
                        <a:t> </a:t>
                      </a:r>
                      <a:r>
                        <a:rPr lang="en-US" sz="1200" dirty="0" err="1"/>
                        <a:t>arasında</a:t>
                      </a:r>
                      <a:endParaRPr lang="en-US" sz="1200" dirty="0"/>
                    </a:p>
                  </a:txBody>
                  <a:tcPr/>
                </a:tc>
                <a:tc>
                  <a:txBody>
                    <a:bodyPr/>
                    <a:lstStyle/>
                    <a:p>
                      <a:pPr>
                        <a:lnSpc>
                          <a:spcPct val="150000"/>
                        </a:lnSpc>
                      </a:pPr>
                      <a:r>
                        <a:rPr lang="en-US" sz="1200" dirty="0" err="1"/>
                        <a:t>Üstten-alta</a:t>
                      </a:r>
                      <a:r>
                        <a:rPr lang="en-US" sz="1200" dirty="0"/>
                        <a:t> </a:t>
                      </a:r>
                      <a:r>
                        <a:rPr lang="en-US" sz="1200" dirty="0" err="1"/>
                        <a:t>veya</a:t>
                      </a:r>
                      <a:r>
                        <a:rPr lang="en-US" sz="1200" dirty="0"/>
                        <a:t> </a:t>
                      </a:r>
                      <a:r>
                        <a:rPr lang="en-US" sz="1200" dirty="0" err="1"/>
                        <a:t>alttan</a:t>
                      </a:r>
                      <a:r>
                        <a:rPr lang="en-US" sz="1200" dirty="0"/>
                        <a:t> </a:t>
                      </a:r>
                      <a:r>
                        <a:rPr lang="en-US" sz="1200" dirty="0" err="1"/>
                        <a:t>üste</a:t>
                      </a:r>
                      <a:endParaRPr lang="en-US" sz="1200" dirty="0"/>
                    </a:p>
                  </a:txBody>
                  <a:tcPr/>
                </a:tc>
                <a:tc>
                  <a:txBody>
                    <a:bodyPr/>
                    <a:lstStyle/>
                    <a:p>
                      <a:pPr>
                        <a:lnSpc>
                          <a:spcPct val="150000"/>
                        </a:lnSpc>
                      </a:pPr>
                      <a:r>
                        <a:rPr lang="en-US" sz="1200" dirty="0" err="1"/>
                        <a:t>Takımlar</a:t>
                      </a:r>
                      <a:r>
                        <a:rPr lang="en-US" sz="1200" dirty="0"/>
                        <a:t> </a:t>
                      </a:r>
                      <a:r>
                        <a:rPr lang="en-US" sz="1200" dirty="0" err="1"/>
                        <a:t>ve</a:t>
                      </a:r>
                      <a:r>
                        <a:rPr lang="en-US" sz="1200" dirty="0"/>
                        <a:t> </a:t>
                      </a:r>
                      <a:r>
                        <a:rPr lang="en-US" sz="1200" dirty="0" err="1"/>
                        <a:t>bireyler</a:t>
                      </a:r>
                      <a:r>
                        <a:rPr lang="en-US" sz="1200" dirty="0"/>
                        <a:t> </a:t>
                      </a:r>
                      <a:r>
                        <a:rPr lang="en-US" sz="1200" dirty="0" err="1"/>
                        <a:t>arasında</a:t>
                      </a:r>
                      <a:endParaRPr lang="en-US" sz="1200" dirty="0"/>
                    </a:p>
                  </a:txBody>
                  <a:tcPr/>
                </a:tc>
                <a:extLst>
                  <a:ext uri="{0D108BD9-81ED-4DB2-BD59-A6C34878D82A}">
                    <a16:rowId xmlns:a16="http://schemas.microsoft.com/office/drawing/2014/main" val="10003"/>
                  </a:ext>
                </a:extLst>
              </a:tr>
              <a:tr h="304387">
                <a:tc>
                  <a:txBody>
                    <a:bodyPr/>
                    <a:lstStyle/>
                    <a:p>
                      <a:r>
                        <a:rPr lang="en-US" sz="1600" b="1" kern="1200" dirty="0">
                          <a:solidFill>
                            <a:schemeClr val="lt1"/>
                          </a:solidFill>
                          <a:latin typeface="+mn-lt"/>
                          <a:ea typeface="+mn-ea"/>
                          <a:cs typeface="+mn-cs"/>
                        </a:rPr>
                        <a:t>RESMİYET DERECESİ</a:t>
                      </a:r>
                    </a:p>
                  </a:txBody>
                  <a:tcPr>
                    <a:solidFill>
                      <a:schemeClr val="accent1"/>
                    </a:solidFill>
                  </a:tcPr>
                </a:tc>
                <a:tc>
                  <a:txBody>
                    <a:bodyPr/>
                    <a:lstStyle/>
                    <a:p>
                      <a:pPr>
                        <a:lnSpc>
                          <a:spcPct val="150000"/>
                        </a:lnSpc>
                      </a:pPr>
                      <a:r>
                        <a:rPr lang="en-US" sz="1200" dirty="0" err="1"/>
                        <a:t>Daha</a:t>
                      </a:r>
                      <a:r>
                        <a:rPr lang="en-US" sz="1200" baseline="0" dirty="0"/>
                        <a:t> </a:t>
                      </a:r>
                      <a:r>
                        <a:rPr lang="en-US" sz="1200" baseline="0" dirty="0" err="1"/>
                        <a:t>resmi</a:t>
                      </a:r>
                      <a:r>
                        <a:rPr lang="en-US" sz="1200" baseline="0" dirty="0"/>
                        <a:t> </a:t>
                      </a:r>
                      <a:r>
                        <a:rPr lang="en-US" sz="1200" baseline="0" dirty="0" err="1"/>
                        <a:t>olmayan</a:t>
                      </a:r>
                      <a:endParaRPr lang="en-US" sz="1200" dirty="0"/>
                    </a:p>
                  </a:txBody>
                  <a:tcPr/>
                </a:tc>
                <a:tc>
                  <a:txBody>
                    <a:bodyPr/>
                    <a:lstStyle/>
                    <a:p>
                      <a:pPr>
                        <a:lnSpc>
                          <a:spcPct val="150000"/>
                        </a:lnSpc>
                      </a:pPr>
                      <a:r>
                        <a:rPr lang="en-US" sz="1200" dirty="0" err="1"/>
                        <a:t>Resmi</a:t>
                      </a:r>
                      <a:endParaRPr lang="en-US" sz="1200" dirty="0"/>
                    </a:p>
                  </a:txBody>
                  <a:tcPr/>
                </a:tc>
                <a:tc>
                  <a:txBody>
                    <a:bodyPr/>
                    <a:lstStyle/>
                    <a:p>
                      <a:pPr>
                        <a:lnSpc>
                          <a:spcPct val="150000"/>
                        </a:lnSpc>
                      </a:pPr>
                      <a:r>
                        <a:rPr lang="en-US" sz="1200" dirty="0" err="1"/>
                        <a:t>Resmi</a:t>
                      </a:r>
                      <a:r>
                        <a:rPr lang="en-US" sz="1200" dirty="0"/>
                        <a:t> </a:t>
                      </a:r>
                      <a:r>
                        <a:rPr lang="en-US" sz="1200" dirty="0" err="1"/>
                        <a:t>olmayan</a:t>
                      </a:r>
                      <a:endParaRPr lang="en-US" sz="1200" dirty="0"/>
                    </a:p>
                  </a:txBody>
                  <a:tcPr/>
                </a:tc>
                <a:extLst>
                  <a:ext uri="{0D108BD9-81ED-4DB2-BD59-A6C34878D82A}">
                    <a16:rowId xmlns:a16="http://schemas.microsoft.com/office/drawing/2014/main" val="10004"/>
                  </a:ext>
                </a:extLst>
              </a:tr>
              <a:tr h="304387">
                <a:tc>
                  <a:txBody>
                    <a:bodyPr/>
                    <a:lstStyle/>
                    <a:p>
                      <a:r>
                        <a:rPr lang="en-US" sz="1600" b="1" kern="1200" dirty="0">
                          <a:solidFill>
                            <a:schemeClr val="lt1"/>
                          </a:solidFill>
                          <a:latin typeface="+mn-lt"/>
                          <a:ea typeface="+mn-ea"/>
                          <a:cs typeface="+mn-cs"/>
                        </a:rPr>
                        <a:t>İLETİŞİM YÖNTEMİ</a:t>
                      </a:r>
                    </a:p>
                  </a:txBody>
                  <a:tcPr>
                    <a:solidFill>
                      <a:schemeClr val="accent1"/>
                    </a:solidFill>
                  </a:tcPr>
                </a:tc>
                <a:tc>
                  <a:txBody>
                    <a:bodyPr/>
                    <a:lstStyle/>
                    <a:p>
                      <a:pPr>
                        <a:lnSpc>
                          <a:spcPct val="150000"/>
                        </a:lnSpc>
                      </a:pPr>
                      <a:r>
                        <a:rPr lang="en-US" sz="1200" dirty="0" err="1"/>
                        <a:t>Genelde</a:t>
                      </a:r>
                      <a:r>
                        <a:rPr lang="en-US" sz="1200" dirty="0"/>
                        <a:t> </a:t>
                      </a:r>
                      <a:r>
                        <a:rPr lang="en-US" sz="1200" dirty="0" err="1"/>
                        <a:t>sözlü</a:t>
                      </a:r>
                      <a:endParaRPr lang="en-US" sz="1200" dirty="0"/>
                    </a:p>
                  </a:txBody>
                  <a:tcPr/>
                </a:tc>
                <a:tc>
                  <a:txBody>
                    <a:bodyPr/>
                    <a:lstStyle/>
                    <a:p>
                      <a:pPr>
                        <a:lnSpc>
                          <a:spcPct val="150000"/>
                        </a:lnSpc>
                      </a:pPr>
                      <a:r>
                        <a:rPr lang="en-US" sz="1200" dirty="0" err="1"/>
                        <a:t>Yazılı</a:t>
                      </a:r>
                      <a:endParaRPr lang="en-US" sz="1200" dirty="0"/>
                    </a:p>
                  </a:txBody>
                  <a:tcPr/>
                </a:tc>
                <a:tc>
                  <a:txBody>
                    <a:bodyPr/>
                    <a:lstStyle/>
                    <a:p>
                      <a:pPr>
                        <a:lnSpc>
                          <a:spcPct val="150000"/>
                        </a:lnSpc>
                      </a:pPr>
                      <a:r>
                        <a:rPr lang="en-US" sz="1200" dirty="0" err="1"/>
                        <a:t>Yazılı</a:t>
                      </a:r>
                      <a:r>
                        <a:rPr lang="en-US" sz="1200" dirty="0"/>
                        <a:t> / </a:t>
                      </a:r>
                      <a:r>
                        <a:rPr lang="en-US" sz="1200" dirty="0" err="1"/>
                        <a:t>Sözlü</a:t>
                      </a:r>
                      <a:endParaRPr lang="en-US" sz="1200" dirty="0"/>
                    </a:p>
                  </a:txBody>
                  <a:tcPr/>
                </a:tc>
                <a:extLst>
                  <a:ext uri="{0D108BD9-81ED-4DB2-BD59-A6C34878D82A}">
                    <a16:rowId xmlns:a16="http://schemas.microsoft.com/office/drawing/2014/main" val="10005"/>
                  </a:ext>
                </a:extLst>
              </a:tr>
              <a:tr h="551837">
                <a:tc>
                  <a:txBody>
                    <a:bodyPr/>
                    <a:lstStyle/>
                    <a:p>
                      <a:r>
                        <a:rPr lang="en-US" sz="1600" b="1" kern="1200" dirty="0">
                          <a:solidFill>
                            <a:schemeClr val="lt1"/>
                          </a:solidFill>
                          <a:latin typeface="+mn-lt"/>
                          <a:ea typeface="+mn-ea"/>
                          <a:cs typeface="+mn-cs"/>
                        </a:rPr>
                        <a:t>KAYMA RİSKİ</a:t>
                      </a:r>
                    </a:p>
                  </a:txBody>
                  <a:tcPr>
                    <a:solidFill>
                      <a:schemeClr val="accent1"/>
                    </a:solidFill>
                  </a:tcPr>
                </a:tc>
                <a:tc>
                  <a:txBody>
                    <a:bodyPr/>
                    <a:lstStyle/>
                    <a:p>
                      <a:pPr>
                        <a:lnSpc>
                          <a:spcPct val="150000"/>
                        </a:lnSpc>
                      </a:pPr>
                      <a:r>
                        <a:rPr lang="en-US" sz="1200" dirty="0" err="1"/>
                        <a:t>Verilen</a:t>
                      </a:r>
                      <a:r>
                        <a:rPr lang="en-US" sz="1200" baseline="0" dirty="0"/>
                        <a:t> </a:t>
                      </a:r>
                      <a:r>
                        <a:rPr lang="en-US" sz="1200" baseline="0" dirty="0" err="1"/>
                        <a:t>mesajların</a:t>
                      </a:r>
                      <a:r>
                        <a:rPr lang="en-US" sz="1200" baseline="0" dirty="0"/>
                        <a:t> </a:t>
                      </a:r>
                      <a:r>
                        <a:rPr lang="en-US" sz="1200" baseline="0" dirty="0" err="1"/>
                        <a:t>kayması</a:t>
                      </a:r>
                      <a:r>
                        <a:rPr lang="en-US" sz="1200" baseline="0" dirty="0"/>
                        <a:t> </a:t>
                      </a:r>
                      <a:r>
                        <a:rPr lang="en-US" sz="1200" baseline="0" dirty="0" err="1"/>
                        <a:t>veya</a:t>
                      </a:r>
                      <a:r>
                        <a:rPr lang="en-US" sz="1200" baseline="0" dirty="0"/>
                        <a:t> </a:t>
                      </a:r>
                      <a:r>
                        <a:rPr lang="en-US" sz="1200" baseline="0" dirty="0" err="1"/>
                        <a:t>yanlış</a:t>
                      </a:r>
                      <a:r>
                        <a:rPr lang="en-US" sz="1200" baseline="0" dirty="0"/>
                        <a:t> </a:t>
                      </a:r>
                      <a:r>
                        <a:rPr lang="en-US" sz="1200" baseline="0" dirty="0" err="1"/>
                        <a:t>anlaşılması</a:t>
                      </a:r>
                      <a:r>
                        <a:rPr lang="en-US" sz="1200" baseline="0" dirty="0"/>
                        <a:t> </a:t>
                      </a:r>
                      <a:r>
                        <a:rPr lang="en-US" sz="1200" baseline="0" dirty="0" err="1"/>
                        <a:t>riski</a:t>
                      </a:r>
                      <a:r>
                        <a:rPr lang="en-US" sz="1200" baseline="0" dirty="0"/>
                        <a:t> </a:t>
                      </a:r>
                      <a:r>
                        <a:rPr lang="en-US" sz="1200" baseline="0" dirty="0" err="1"/>
                        <a:t>daha</a:t>
                      </a:r>
                      <a:r>
                        <a:rPr lang="en-US" sz="1200" baseline="0" dirty="0"/>
                        <a:t> </a:t>
                      </a:r>
                      <a:r>
                        <a:rPr lang="en-US" sz="1200" baseline="0" dirty="0" err="1"/>
                        <a:t>azdır</a:t>
                      </a:r>
                      <a:endParaRPr lang="en-US" sz="1200" dirty="0"/>
                    </a:p>
                  </a:txBody>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sz="1200" dirty="0" err="1"/>
                        <a:t>Verilen</a:t>
                      </a:r>
                      <a:r>
                        <a:rPr lang="en-US" sz="1200" baseline="0" dirty="0"/>
                        <a:t> </a:t>
                      </a:r>
                      <a:r>
                        <a:rPr lang="en-US" sz="1200" baseline="0" dirty="0" err="1"/>
                        <a:t>mesajların</a:t>
                      </a:r>
                      <a:r>
                        <a:rPr lang="en-US" sz="1200" baseline="0" dirty="0"/>
                        <a:t> </a:t>
                      </a:r>
                      <a:r>
                        <a:rPr lang="en-US" sz="1200" baseline="0" dirty="0" err="1"/>
                        <a:t>kayması</a:t>
                      </a:r>
                      <a:r>
                        <a:rPr lang="en-US" sz="1200" baseline="0" dirty="0"/>
                        <a:t> </a:t>
                      </a:r>
                      <a:r>
                        <a:rPr lang="en-US" sz="1200" baseline="0" dirty="0" err="1"/>
                        <a:t>veya</a:t>
                      </a:r>
                      <a:r>
                        <a:rPr lang="en-US" sz="1200" baseline="0" dirty="0"/>
                        <a:t> </a:t>
                      </a:r>
                      <a:r>
                        <a:rPr lang="en-US" sz="1200" baseline="0" dirty="0" err="1"/>
                        <a:t>yanlış</a:t>
                      </a:r>
                      <a:r>
                        <a:rPr lang="en-US" sz="1200" baseline="0" dirty="0"/>
                        <a:t> </a:t>
                      </a:r>
                      <a:r>
                        <a:rPr lang="en-US" sz="1200" baseline="0" dirty="0" err="1"/>
                        <a:t>anlaşılması</a:t>
                      </a:r>
                      <a:r>
                        <a:rPr lang="en-US" sz="1200" baseline="0" dirty="0"/>
                        <a:t> </a:t>
                      </a:r>
                      <a:r>
                        <a:rPr lang="en-US" sz="1200" baseline="0" dirty="0" err="1"/>
                        <a:t>riski</a:t>
                      </a:r>
                      <a:r>
                        <a:rPr lang="en-US" sz="1200" baseline="0" dirty="0"/>
                        <a:t> </a:t>
                      </a:r>
                      <a:r>
                        <a:rPr lang="en-US" sz="1200" baseline="0" dirty="0" err="1"/>
                        <a:t>daha</a:t>
                      </a:r>
                      <a:r>
                        <a:rPr lang="en-US" sz="1200" baseline="0" dirty="0"/>
                        <a:t>  </a:t>
                      </a:r>
                      <a:r>
                        <a:rPr lang="en-US" sz="1200" baseline="0" dirty="0" err="1"/>
                        <a:t>azdir</a:t>
                      </a:r>
                      <a:endParaRPr lang="en-US" sz="1200" dirty="0"/>
                    </a:p>
                  </a:txBody>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sz="1200" dirty="0" err="1"/>
                        <a:t>Verilen</a:t>
                      </a:r>
                      <a:r>
                        <a:rPr lang="en-US" sz="1200" baseline="0" dirty="0"/>
                        <a:t> </a:t>
                      </a:r>
                      <a:r>
                        <a:rPr lang="en-US" sz="1200" baseline="0" dirty="0" err="1"/>
                        <a:t>mesajların</a:t>
                      </a:r>
                      <a:r>
                        <a:rPr lang="en-US" sz="1200" baseline="0" dirty="0"/>
                        <a:t> </a:t>
                      </a:r>
                      <a:r>
                        <a:rPr lang="en-US" sz="1200" baseline="0" dirty="0" err="1"/>
                        <a:t>kayması</a:t>
                      </a:r>
                      <a:r>
                        <a:rPr lang="en-US" sz="1200" baseline="0" dirty="0"/>
                        <a:t> </a:t>
                      </a:r>
                      <a:r>
                        <a:rPr lang="en-US" sz="1200" baseline="0" dirty="0" err="1"/>
                        <a:t>veya</a:t>
                      </a:r>
                      <a:r>
                        <a:rPr lang="en-US" sz="1200" baseline="0" dirty="0"/>
                        <a:t> </a:t>
                      </a:r>
                      <a:r>
                        <a:rPr lang="en-US" sz="1200" baseline="0" dirty="0" err="1"/>
                        <a:t>yanlış</a:t>
                      </a:r>
                      <a:r>
                        <a:rPr lang="en-US" sz="1200" baseline="0" dirty="0"/>
                        <a:t> </a:t>
                      </a:r>
                      <a:r>
                        <a:rPr lang="en-US" sz="1200" baseline="0" dirty="0" err="1"/>
                        <a:t>anlaşılması</a:t>
                      </a:r>
                      <a:r>
                        <a:rPr lang="en-US" sz="1200" baseline="0" dirty="0"/>
                        <a:t> </a:t>
                      </a:r>
                      <a:r>
                        <a:rPr lang="en-US" sz="1200" baseline="0" dirty="0" err="1"/>
                        <a:t>riski</a:t>
                      </a:r>
                      <a:r>
                        <a:rPr lang="en-US" sz="1200" baseline="0" dirty="0"/>
                        <a:t> </a:t>
                      </a:r>
                      <a:r>
                        <a:rPr lang="en-US" sz="1200" baseline="0" dirty="0" err="1"/>
                        <a:t>daha</a:t>
                      </a:r>
                      <a:r>
                        <a:rPr lang="en-US" sz="1200" baseline="0" dirty="0"/>
                        <a:t> </a:t>
                      </a:r>
                      <a:r>
                        <a:rPr lang="en-US" sz="1200" baseline="0" dirty="0" err="1"/>
                        <a:t>azdır</a:t>
                      </a:r>
                      <a:endParaRPr lang="en-US" sz="1200" dirty="0"/>
                    </a:p>
                  </a:txBody>
                  <a:tcPr/>
                </a:tc>
                <a:extLst>
                  <a:ext uri="{0D108BD9-81ED-4DB2-BD59-A6C34878D82A}">
                    <a16:rowId xmlns:a16="http://schemas.microsoft.com/office/drawing/2014/main" val="10006"/>
                  </a:ext>
                </a:extLst>
              </a:tr>
              <a:tr h="551837">
                <a:tc>
                  <a:txBody>
                    <a:bodyPr/>
                    <a:lstStyle/>
                    <a:p>
                      <a:r>
                        <a:rPr lang="en-US" sz="1600" b="1" kern="1200" dirty="0">
                          <a:solidFill>
                            <a:schemeClr val="lt1"/>
                          </a:solidFill>
                          <a:latin typeface="+mn-lt"/>
                          <a:ea typeface="+mn-ea"/>
                          <a:cs typeface="+mn-cs"/>
                        </a:rPr>
                        <a:t>UZUNLUK</a:t>
                      </a:r>
                    </a:p>
                  </a:txBody>
                  <a:tcPr>
                    <a:solidFill>
                      <a:schemeClr val="accent1"/>
                    </a:solidFill>
                  </a:tcPr>
                </a:tc>
                <a:tc>
                  <a:txBody>
                    <a:bodyPr/>
                    <a:lstStyle/>
                    <a:p>
                      <a:pPr>
                        <a:lnSpc>
                          <a:spcPct val="150000"/>
                        </a:lnSpc>
                      </a:pPr>
                      <a:r>
                        <a:rPr lang="en-US" sz="1200" dirty="0" err="1"/>
                        <a:t>Alıcı</a:t>
                      </a:r>
                      <a:r>
                        <a:rPr lang="en-US" sz="1200" dirty="0"/>
                        <a:t> </a:t>
                      </a:r>
                      <a:r>
                        <a:rPr lang="en-US" sz="1200" dirty="0" err="1"/>
                        <a:t>ve</a:t>
                      </a:r>
                      <a:r>
                        <a:rPr lang="en-US" sz="1200" dirty="0"/>
                        <a:t> </a:t>
                      </a:r>
                      <a:r>
                        <a:rPr lang="en-US" sz="1200" dirty="0" err="1"/>
                        <a:t>verici</a:t>
                      </a:r>
                      <a:r>
                        <a:rPr lang="en-US" sz="1200" dirty="0"/>
                        <a:t> </a:t>
                      </a:r>
                      <a:r>
                        <a:rPr lang="en-US" sz="1200" dirty="0" err="1"/>
                        <a:t>arasında</a:t>
                      </a:r>
                      <a:r>
                        <a:rPr lang="en-US" sz="1200" dirty="0"/>
                        <a:t> </a:t>
                      </a:r>
                      <a:r>
                        <a:rPr lang="en-US" sz="1200" dirty="0" err="1"/>
                        <a:t>doğrudan</a:t>
                      </a:r>
                      <a:r>
                        <a:rPr lang="en-US" sz="1200" dirty="0"/>
                        <a:t> </a:t>
                      </a:r>
                      <a:r>
                        <a:rPr lang="en-US" sz="1200" dirty="0" err="1"/>
                        <a:t>gerçekleştiğinden</a:t>
                      </a:r>
                      <a:r>
                        <a:rPr lang="en-US" sz="1200" baseline="0" dirty="0"/>
                        <a:t> </a:t>
                      </a:r>
                      <a:r>
                        <a:rPr lang="en-US" sz="1200" baseline="0" dirty="0" err="1"/>
                        <a:t>daha</a:t>
                      </a:r>
                      <a:r>
                        <a:rPr lang="en-US" sz="1200" baseline="0" dirty="0"/>
                        <a:t> </a:t>
                      </a:r>
                      <a:r>
                        <a:rPr lang="en-US" sz="1200" baseline="0" dirty="0" err="1"/>
                        <a:t>kısadır</a:t>
                      </a:r>
                      <a:endParaRPr lang="en-US" sz="1200" dirty="0"/>
                    </a:p>
                  </a:txBody>
                  <a:tcPr/>
                </a:tc>
                <a:tc>
                  <a:txBody>
                    <a:bodyPr/>
                    <a:lstStyle/>
                    <a:p>
                      <a:pPr>
                        <a:lnSpc>
                          <a:spcPct val="150000"/>
                        </a:lnSpc>
                      </a:pPr>
                      <a:r>
                        <a:rPr lang="en-US" sz="1200" dirty="0" err="1"/>
                        <a:t>Farklı</a:t>
                      </a:r>
                      <a:r>
                        <a:rPr lang="en-US" sz="1200" dirty="0"/>
                        <a:t> </a:t>
                      </a:r>
                      <a:r>
                        <a:rPr lang="en-US" sz="1200" dirty="0" err="1"/>
                        <a:t>kademelerden</a:t>
                      </a:r>
                      <a:r>
                        <a:rPr lang="en-US" sz="1200" dirty="0"/>
                        <a:t> </a:t>
                      </a:r>
                      <a:r>
                        <a:rPr lang="en-US" sz="1200" dirty="0" err="1"/>
                        <a:t>geçtiği</a:t>
                      </a:r>
                      <a:r>
                        <a:rPr lang="en-US" sz="1200" dirty="0"/>
                        <a:t> </a:t>
                      </a:r>
                      <a:r>
                        <a:rPr lang="en-US" sz="1200" dirty="0" err="1"/>
                        <a:t>için</a:t>
                      </a:r>
                      <a:r>
                        <a:rPr lang="en-US" sz="1200" dirty="0"/>
                        <a:t> </a:t>
                      </a:r>
                      <a:r>
                        <a:rPr lang="en-US" sz="1200" dirty="0" err="1"/>
                        <a:t>daha</a:t>
                      </a:r>
                      <a:r>
                        <a:rPr lang="en-US" sz="1200" dirty="0"/>
                        <a:t> </a:t>
                      </a:r>
                      <a:r>
                        <a:rPr lang="en-US" sz="1200" dirty="0" err="1"/>
                        <a:t>uzun</a:t>
                      </a:r>
                      <a:r>
                        <a:rPr lang="en-US" sz="1200" dirty="0"/>
                        <a:t> </a:t>
                      </a:r>
                      <a:r>
                        <a:rPr lang="en-US" sz="1200" dirty="0" err="1"/>
                        <a:t>sürer</a:t>
                      </a:r>
                      <a:endParaRPr lang="en-US" sz="1200" dirty="0"/>
                    </a:p>
                  </a:txBody>
                  <a:tcPr/>
                </a:tc>
                <a:tc>
                  <a:txBody>
                    <a:bodyPr/>
                    <a:lstStyle/>
                    <a:p>
                      <a:pPr>
                        <a:lnSpc>
                          <a:spcPct val="150000"/>
                        </a:lnSpc>
                      </a:pPr>
                      <a:r>
                        <a:rPr lang="en-US" sz="1200" dirty="0" err="1"/>
                        <a:t>Genelde</a:t>
                      </a:r>
                      <a:r>
                        <a:rPr lang="en-US" sz="1200" dirty="0"/>
                        <a:t> </a:t>
                      </a:r>
                      <a:r>
                        <a:rPr lang="en-US" sz="1200" dirty="0" err="1"/>
                        <a:t>gruplar</a:t>
                      </a:r>
                      <a:r>
                        <a:rPr lang="en-US" sz="1200" dirty="0"/>
                        <a:t> </a:t>
                      </a:r>
                      <a:r>
                        <a:rPr lang="en-US" sz="1200" dirty="0" err="1"/>
                        <a:t>arası</a:t>
                      </a:r>
                      <a:r>
                        <a:rPr lang="en-US" sz="1200" dirty="0"/>
                        <a:t> </a:t>
                      </a:r>
                      <a:r>
                        <a:rPr lang="en-US" sz="1200" dirty="0" err="1"/>
                        <a:t>doğrudan</a:t>
                      </a:r>
                      <a:r>
                        <a:rPr lang="en-US" sz="1200" dirty="0"/>
                        <a:t> </a:t>
                      </a:r>
                      <a:r>
                        <a:rPr lang="en-US" sz="1200" dirty="0" err="1"/>
                        <a:t>iletişim</a:t>
                      </a:r>
                      <a:r>
                        <a:rPr lang="en-US" sz="1200" dirty="0"/>
                        <a:t> </a:t>
                      </a:r>
                      <a:r>
                        <a:rPr lang="en-US" sz="1200" dirty="0" err="1"/>
                        <a:t>olduğundan</a:t>
                      </a:r>
                      <a:r>
                        <a:rPr lang="en-US" sz="1200" dirty="0"/>
                        <a:t> </a:t>
                      </a:r>
                      <a:r>
                        <a:rPr lang="en-US" sz="1200" dirty="0" err="1"/>
                        <a:t>daha</a:t>
                      </a:r>
                      <a:r>
                        <a:rPr lang="en-US" sz="1200" dirty="0"/>
                        <a:t> </a:t>
                      </a:r>
                      <a:r>
                        <a:rPr lang="en-US" sz="1200" dirty="0" err="1"/>
                        <a:t>kısadır</a:t>
                      </a:r>
                      <a:endParaRPr lang="en-US" sz="12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6919420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3" name="TextBox 2">
            <a:extLst>
              <a:ext uri="{FF2B5EF4-FFF2-40B4-BE49-F238E27FC236}">
                <a16:creationId xmlns:a16="http://schemas.microsoft.com/office/drawing/2014/main" id="{89F05616-10C6-2AB6-5840-6D1904384DAD}"/>
              </a:ext>
            </a:extLst>
          </p:cNvPr>
          <p:cNvSpPr txBox="1"/>
          <p:nvPr/>
        </p:nvSpPr>
        <p:spPr>
          <a:xfrm>
            <a:off x="2402058" y="1460162"/>
            <a:ext cx="6098344" cy="369332"/>
          </a:xfrm>
          <a:prstGeom prst="rect">
            <a:avLst/>
          </a:prstGeom>
          <a:noFill/>
        </p:spPr>
        <p:txBody>
          <a:bodyPr wrap="square">
            <a:spAutoFit/>
          </a:bodyPr>
          <a:lstStyle/>
          <a:p>
            <a:r>
              <a:rPr lang="en-GB" sz="1800" b="1">
                <a:latin typeface="Calibri" charset="0"/>
                <a:ea typeface="Times New Roman" charset="0"/>
                <a:cs typeface="Times New Roman" charset="0"/>
              </a:rPr>
              <a:t>ÖRNEK İLETİŞİM ARAÇLARI</a:t>
            </a:r>
            <a:endParaRPr lang="en-GB" dirty="0"/>
          </a:p>
        </p:txBody>
      </p:sp>
      <p:sp>
        <p:nvSpPr>
          <p:cNvPr id="4" name="TextBox 3">
            <a:extLst>
              <a:ext uri="{FF2B5EF4-FFF2-40B4-BE49-F238E27FC236}">
                <a16:creationId xmlns:a16="http://schemas.microsoft.com/office/drawing/2014/main" id="{C5B3DC3D-B0BB-BAB9-2C72-7BDB40AB3DE8}"/>
              </a:ext>
            </a:extLst>
          </p:cNvPr>
          <p:cNvSpPr txBox="1"/>
          <p:nvPr/>
        </p:nvSpPr>
        <p:spPr>
          <a:xfrm>
            <a:off x="2764045" y="2209018"/>
            <a:ext cx="3648565" cy="369332"/>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SÖZLÜ</a:t>
            </a: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546F6514-5F70-C666-77D1-D7B053E5AA3B}"/>
              </a:ext>
            </a:extLst>
          </p:cNvPr>
          <p:cNvSpPr txBox="1"/>
          <p:nvPr/>
        </p:nvSpPr>
        <p:spPr>
          <a:xfrm>
            <a:off x="6215742" y="2209018"/>
            <a:ext cx="3212211" cy="369332"/>
          </a:xfrm>
          <a:prstGeom prst="rect">
            <a:avLst/>
          </a:prstGeom>
          <a:solidFill>
            <a:srgbClr val="0070C0"/>
          </a:solidFill>
          <a:ln>
            <a:solidFill>
              <a:schemeClr val="accent1"/>
            </a:solidFill>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YAZILI</a:t>
            </a: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B1616E22-311B-F765-4E35-446D3EA27738}"/>
              </a:ext>
            </a:extLst>
          </p:cNvPr>
          <p:cNvSpPr txBox="1"/>
          <p:nvPr/>
        </p:nvSpPr>
        <p:spPr>
          <a:xfrm>
            <a:off x="2764043" y="2694771"/>
            <a:ext cx="3451698" cy="1384995"/>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panose="020F0502020204030204"/>
                <a:ea typeface="+mn-ea"/>
                <a:cs typeface="+mn-cs"/>
              </a:rPr>
              <a:t>Yüzyüze / ayaküstü konuşmalar</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panose="020F0502020204030204"/>
                <a:ea typeface="+mn-ea"/>
                <a:cs typeface="+mn-cs"/>
              </a:rPr>
              <a:t>Toplantılar</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panose="020F0502020204030204"/>
                <a:ea typeface="+mn-ea"/>
                <a:cs typeface="+mn-cs"/>
              </a:rPr>
              <a:t>Performans değerlendirmeleri</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panose="020F0502020204030204"/>
                <a:ea typeface="+mn-ea"/>
                <a:cs typeface="+mn-cs"/>
              </a:rPr>
              <a:t>Sosyal etkinlikler</a:t>
            </a:r>
            <a:endPar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5A22065A-EC30-38A1-E76A-BD233A47C93E}"/>
              </a:ext>
            </a:extLst>
          </p:cNvPr>
          <p:cNvSpPr txBox="1"/>
          <p:nvPr/>
        </p:nvSpPr>
        <p:spPr>
          <a:xfrm>
            <a:off x="6215740" y="2694771"/>
            <a:ext cx="3212213" cy="1384995"/>
          </a:xfrm>
          <a:prstGeom prst="rect">
            <a:avLst/>
          </a:prstGeom>
          <a:solidFill>
            <a:srgbClr val="0070C0"/>
          </a:solidFill>
          <a:ln>
            <a:solidFill>
              <a:schemeClr val="accent1"/>
            </a:solidFill>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panose="020F0502020204030204"/>
                <a:ea typeface="+mn-ea"/>
                <a:cs typeface="+mn-cs"/>
              </a:rPr>
              <a:t>Toplantı tutanakları</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panose="020F0502020204030204"/>
                <a:ea typeface="+mn-ea"/>
                <a:cs typeface="+mn-cs"/>
              </a:rPr>
              <a:t>Bilgilendirme notları/mektupları</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panose="020F0502020204030204"/>
                <a:ea typeface="+mn-ea"/>
                <a:cs typeface="+mn-cs"/>
              </a:rPr>
              <a:t>E-mailler</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panose="020F0502020204030204"/>
                <a:ea typeface="+mn-ea"/>
                <a:cs typeface="+mn-cs"/>
              </a:rPr>
              <a:t>Intranet</a:t>
            </a:r>
            <a:endPar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5BD42BAE-1A77-6ABC-9C81-287B27CF20CC}"/>
              </a:ext>
            </a:extLst>
          </p:cNvPr>
          <p:cNvSpPr txBox="1"/>
          <p:nvPr/>
        </p:nvSpPr>
        <p:spPr>
          <a:xfrm>
            <a:off x="2764044" y="4200202"/>
            <a:ext cx="3451698" cy="138098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panose="020F0502020204030204"/>
                <a:ea typeface="+mn-ea"/>
                <a:cs typeface="+mn-cs"/>
              </a:rPr>
              <a:t>Basın röportajları</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panose="020F0502020204030204"/>
                <a:ea typeface="+mn-ea"/>
                <a:cs typeface="+mn-cs"/>
              </a:rPr>
              <a:t>Kamuya açık konuşmalar</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panose="020F0502020204030204"/>
                <a:ea typeface="+mn-ea"/>
                <a:cs typeface="+mn-cs"/>
              </a:rPr>
              <a:t>Paneller</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panose="020F0502020204030204"/>
                <a:ea typeface="+mn-ea"/>
                <a:cs typeface="+mn-cs"/>
              </a:rPr>
              <a:t>Sunumlar</a:t>
            </a:r>
            <a:endPar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877F50FC-A17C-D7A1-1CE8-940D8B8D3B86}"/>
              </a:ext>
            </a:extLst>
          </p:cNvPr>
          <p:cNvSpPr txBox="1"/>
          <p:nvPr/>
        </p:nvSpPr>
        <p:spPr>
          <a:xfrm>
            <a:off x="2105513" y="2578349"/>
            <a:ext cx="461665" cy="1384995"/>
          </a:xfrm>
          <a:prstGeom prst="rect">
            <a:avLst/>
          </a:prstGeom>
          <a:solidFill>
            <a:srgbClr val="00B050"/>
          </a:solidFill>
        </p:spPr>
        <p:style>
          <a:lnRef idx="2">
            <a:schemeClr val="accent5">
              <a:shade val="50000"/>
            </a:schemeClr>
          </a:lnRef>
          <a:fillRef idx="1">
            <a:schemeClr val="accent5"/>
          </a:fillRef>
          <a:effectRef idx="0">
            <a:schemeClr val="accent5"/>
          </a:effectRef>
          <a:fontRef idx="minor">
            <a:schemeClr val="lt1"/>
          </a:fontRef>
        </p:style>
        <p:txBody>
          <a:bodyPr vert="vert"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İÇ</a:t>
            </a: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91FD6A7B-D13A-B5C9-815F-0EBC1081F3C7}"/>
              </a:ext>
            </a:extLst>
          </p:cNvPr>
          <p:cNvSpPr txBox="1"/>
          <p:nvPr/>
        </p:nvSpPr>
        <p:spPr>
          <a:xfrm>
            <a:off x="2071546" y="4204367"/>
            <a:ext cx="461665" cy="1347423"/>
          </a:xfrm>
          <a:prstGeom prst="rect">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vert="vert"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DIŞ</a:t>
            </a: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EFFB6E0E-981E-2B8E-06F3-9B366E757E8B}"/>
              </a:ext>
            </a:extLst>
          </p:cNvPr>
          <p:cNvSpPr txBox="1"/>
          <p:nvPr/>
        </p:nvSpPr>
        <p:spPr>
          <a:xfrm>
            <a:off x="6215742" y="4196187"/>
            <a:ext cx="3212211" cy="1351588"/>
          </a:xfrm>
          <a:prstGeom prst="rect">
            <a:avLst/>
          </a:prstGeom>
          <a:solidFill>
            <a:srgbClr val="0070C0"/>
          </a:solidFill>
          <a:ln>
            <a:solidFill>
              <a:schemeClr val="accent1"/>
            </a:solidFill>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panose="020F0502020204030204"/>
                <a:ea typeface="+mn-ea"/>
                <a:cs typeface="+mn-cs"/>
              </a:rPr>
              <a:t>Yıllık raporlar</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panose="020F0502020204030204"/>
                <a:ea typeface="+mn-ea"/>
                <a:cs typeface="+mn-cs"/>
              </a:rPr>
              <a:t>Reklamlar </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panose="020F0502020204030204"/>
                <a:ea typeface="+mn-ea"/>
                <a:cs typeface="+mn-cs"/>
              </a:rPr>
              <a:t>Broşür, Bülten, basılı malzemeler</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panose="020F0502020204030204"/>
                <a:ea typeface="+mn-ea"/>
                <a:cs typeface="+mn-cs"/>
              </a:rPr>
              <a:t>Websitesi, Sosyal Medya</a:t>
            </a:r>
            <a:endPar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93779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943568"/>
            <a:ext cx="10058400" cy="1450757"/>
          </a:xfrm>
        </p:spPr>
        <p:txBody>
          <a:bodyPr>
            <a:normAutofit/>
          </a:bodyPr>
          <a:lstStyle/>
          <a:p>
            <a:pPr lvl="0"/>
            <a:r>
              <a:rPr lang="en-US" sz="4000" b="1" dirty="0"/>
              <a:t>İÇERİDEN DIŞARIYA İLETİŞİM</a:t>
            </a:r>
          </a:p>
        </p:txBody>
      </p:sp>
      <p:sp>
        <p:nvSpPr>
          <p:cNvPr id="3" name="Rectangle 2"/>
          <p:cNvSpPr/>
          <p:nvPr/>
        </p:nvSpPr>
        <p:spPr>
          <a:xfrm>
            <a:off x="688145" y="2152357"/>
            <a:ext cx="10815710" cy="3180101"/>
          </a:xfrm>
          <a:prstGeom prst="rect">
            <a:avLst/>
          </a:prstGeom>
        </p:spPr>
        <p:txBody>
          <a:bodyPr wrap="square">
            <a:spAutoFit/>
          </a:bodyPr>
          <a:lstStyle/>
          <a:p>
            <a:pPr marL="457200">
              <a:spcAft>
                <a:spcPts val="0"/>
              </a:spcAft>
            </a:pPr>
            <a:r>
              <a:rPr lang="en-GB" dirty="0">
                <a:latin typeface="Calibri" charset="0"/>
                <a:ea typeface="Times New Roman" charset="0"/>
                <a:cs typeface="Times New Roman" charset="0"/>
              </a:rPr>
              <a:t> </a:t>
            </a:r>
            <a:endParaRPr lang="en-US" dirty="0">
              <a:latin typeface="Arial" charset="0"/>
              <a:ea typeface="Times New Roman" charset="0"/>
              <a:cs typeface="Times New Roman" charset="0"/>
            </a:endParaRPr>
          </a:p>
          <a:p>
            <a:pPr marL="457200" algn="just">
              <a:lnSpc>
                <a:spcPct val="115000"/>
              </a:lnSpc>
            </a:pPr>
            <a:endParaRPr lang="en-GB" sz="2000" b="1" dirty="0">
              <a:ln>
                <a:solidFill>
                  <a:schemeClr val="bg2">
                    <a:lumMod val="90000"/>
                  </a:schemeClr>
                </a:solidFill>
              </a:ln>
              <a:solidFill>
                <a:srgbClr val="0070C0"/>
              </a:solidFill>
              <a:latin typeface="Calibri" charset="0"/>
              <a:ea typeface="Times New Roman" charset="0"/>
              <a:cs typeface="Times New Roman" charset="0"/>
            </a:endParaRPr>
          </a:p>
          <a:p>
            <a:pPr marL="457200" algn="just">
              <a:lnSpc>
                <a:spcPct val="115000"/>
              </a:lnSpc>
            </a:pPr>
            <a:r>
              <a:rPr lang="tr-TR" sz="2000" b="1" dirty="0">
                <a:ln>
                  <a:solidFill>
                    <a:schemeClr val="bg2">
                      <a:lumMod val="90000"/>
                    </a:schemeClr>
                  </a:solidFill>
                </a:ln>
                <a:solidFill>
                  <a:srgbClr val="FF0000"/>
                </a:solidFill>
                <a:latin typeface="Calibri" charset="0"/>
                <a:ea typeface="Times New Roman" charset="0"/>
                <a:cs typeface="Times New Roman" charset="0"/>
              </a:rPr>
              <a:t>PROGRAM KİMLİĞİMİZ</a:t>
            </a:r>
            <a:r>
              <a:rPr lang="en-GB" sz="2000" b="1" dirty="0">
                <a:ln>
                  <a:solidFill>
                    <a:schemeClr val="bg2">
                      <a:lumMod val="90000"/>
                    </a:schemeClr>
                  </a:solidFill>
                </a:ln>
                <a:solidFill>
                  <a:srgbClr val="FF0000"/>
                </a:solidFill>
                <a:latin typeface="Calibri" charset="0"/>
                <a:ea typeface="Times New Roman" charset="0"/>
                <a:cs typeface="Times New Roman" charset="0"/>
              </a:rPr>
              <a:t>                    </a:t>
            </a:r>
            <a:r>
              <a:rPr lang="tr-TR" sz="2000" b="1" dirty="0">
                <a:ln>
                  <a:solidFill>
                    <a:schemeClr val="accent3"/>
                  </a:solidFill>
                </a:ln>
                <a:solidFill>
                  <a:srgbClr val="FFC000"/>
                </a:solidFill>
                <a:latin typeface="Calibri" charset="0"/>
                <a:ea typeface="Times New Roman" charset="0"/>
                <a:cs typeface="Times New Roman" charset="0"/>
              </a:rPr>
              <a:t>ÇALIŞANLAR  ELÇİLERİMİZ</a:t>
            </a:r>
            <a:r>
              <a:rPr lang="en-GB" sz="2000" b="1" dirty="0">
                <a:ln>
                  <a:solidFill>
                    <a:schemeClr val="accent3"/>
                  </a:solidFill>
                </a:ln>
                <a:solidFill>
                  <a:srgbClr val="FFC000"/>
                </a:solidFill>
                <a:latin typeface="Calibri" charset="0"/>
                <a:ea typeface="Times New Roman" charset="0"/>
                <a:cs typeface="Times New Roman" charset="0"/>
              </a:rPr>
              <a:t>                         </a:t>
            </a:r>
            <a:r>
              <a:rPr lang="en-GB" sz="2000" b="1" dirty="0">
                <a:ln>
                  <a:solidFill>
                    <a:schemeClr val="accent3"/>
                  </a:solidFill>
                </a:ln>
                <a:solidFill>
                  <a:schemeClr val="tx2">
                    <a:lumMod val="75000"/>
                  </a:schemeClr>
                </a:solidFill>
                <a:latin typeface="Calibri" charset="0"/>
                <a:ea typeface="Times New Roman" charset="0"/>
                <a:cs typeface="Times New Roman" charset="0"/>
              </a:rPr>
              <a:t>WEB SİTEMİZ</a:t>
            </a:r>
            <a:endParaRPr lang="en-GB" sz="2000" b="1" dirty="0">
              <a:ln>
                <a:solidFill>
                  <a:schemeClr val="tx2"/>
                </a:solidFill>
              </a:ln>
              <a:solidFill>
                <a:schemeClr val="tx2">
                  <a:lumMod val="75000"/>
                </a:schemeClr>
              </a:solidFill>
              <a:latin typeface="Calibri" charset="0"/>
              <a:ea typeface="Times New Roman" charset="0"/>
              <a:cs typeface="Times New Roman" charset="0"/>
            </a:endParaRPr>
          </a:p>
          <a:p>
            <a:pPr marL="457200" algn="just">
              <a:lnSpc>
                <a:spcPct val="115000"/>
              </a:lnSpc>
            </a:pPr>
            <a:endParaRPr lang="en-GB" sz="2000" b="1" dirty="0">
              <a:ln>
                <a:solidFill>
                  <a:schemeClr val="accent5"/>
                </a:solidFill>
              </a:ln>
              <a:latin typeface="Calibri" charset="0"/>
              <a:ea typeface="Times New Roman" charset="0"/>
              <a:cs typeface="Times New Roman" charset="0"/>
            </a:endParaRPr>
          </a:p>
          <a:p>
            <a:pPr marL="457200" algn="just">
              <a:lnSpc>
                <a:spcPct val="115000"/>
              </a:lnSpc>
            </a:pPr>
            <a:r>
              <a:rPr lang="en-GB" sz="2000" b="1" dirty="0">
                <a:ln>
                  <a:solidFill>
                    <a:schemeClr val="accent5"/>
                  </a:solidFill>
                </a:ln>
                <a:solidFill>
                  <a:schemeClr val="accent2">
                    <a:lumMod val="50000"/>
                  </a:schemeClr>
                </a:solidFill>
                <a:latin typeface="Calibri" charset="0"/>
                <a:ea typeface="Times New Roman" charset="0"/>
                <a:cs typeface="Times New Roman" charset="0"/>
              </a:rPr>
              <a:t>           </a:t>
            </a:r>
            <a:r>
              <a:rPr lang="tr-TR" sz="2000" b="1" dirty="0">
                <a:ln>
                  <a:solidFill>
                    <a:schemeClr val="accent5"/>
                  </a:solidFill>
                </a:ln>
                <a:solidFill>
                  <a:schemeClr val="accent2">
                    <a:lumMod val="50000"/>
                  </a:schemeClr>
                </a:solidFill>
                <a:latin typeface="Calibri" charset="0"/>
                <a:ea typeface="Times New Roman" charset="0"/>
                <a:cs typeface="Times New Roman" charset="0"/>
              </a:rPr>
              <a:t>BİNAMIZ</a:t>
            </a:r>
            <a:r>
              <a:rPr lang="en-GB" sz="2000" b="1" dirty="0">
                <a:ln>
                  <a:solidFill>
                    <a:schemeClr val="accent5"/>
                  </a:solidFill>
                </a:ln>
                <a:solidFill>
                  <a:schemeClr val="accent2">
                    <a:lumMod val="50000"/>
                  </a:schemeClr>
                </a:solidFill>
                <a:latin typeface="Calibri" charset="0"/>
                <a:ea typeface="Times New Roman" charset="0"/>
                <a:cs typeface="Times New Roman" charset="0"/>
              </a:rPr>
              <a:t>                      </a:t>
            </a:r>
            <a:r>
              <a:rPr lang="tr-TR" sz="2000" b="1" dirty="0">
                <a:ln>
                  <a:solidFill>
                    <a:schemeClr val="bg2">
                      <a:lumMod val="50000"/>
                    </a:schemeClr>
                  </a:solidFill>
                </a:ln>
                <a:latin typeface="Calibri" charset="0"/>
                <a:ea typeface="Times New Roman" charset="0"/>
                <a:cs typeface="Times New Roman" charset="0"/>
              </a:rPr>
              <a:t>BASILI YAYINLARIMIZ</a:t>
            </a:r>
            <a:r>
              <a:rPr lang="en-GB" sz="2000" b="1" dirty="0">
                <a:ln>
                  <a:solidFill>
                    <a:schemeClr val="bg2">
                      <a:lumMod val="50000"/>
                    </a:schemeClr>
                  </a:solidFill>
                </a:ln>
                <a:latin typeface="Calibri" charset="0"/>
                <a:ea typeface="Times New Roman" charset="0"/>
                <a:cs typeface="Times New Roman" charset="0"/>
              </a:rPr>
              <a:t>                </a:t>
            </a:r>
            <a:r>
              <a:rPr lang="en-GB" sz="2000" b="1" dirty="0">
                <a:ln>
                  <a:solidFill>
                    <a:schemeClr val="bg2">
                      <a:lumMod val="50000"/>
                    </a:schemeClr>
                  </a:solidFill>
                </a:ln>
                <a:solidFill>
                  <a:srgbClr val="FF0000"/>
                </a:solidFill>
                <a:latin typeface="Calibri" charset="0"/>
                <a:ea typeface="Times New Roman" charset="0"/>
                <a:cs typeface="Times New Roman" charset="0"/>
              </a:rPr>
              <a:t>SOSYAL MEDYA HESAPLARIMIZ </a:t>
            </a:r>
          </a:p>
          <a:p>
            <a:pPr marL="457200" algn="just">
              <a:lnSpc>
                <a:spcPct val="115000"/>
              </a:lnSpc>
            </a:pPr>
            <a:endParaRPr lang="en-GB" sz="2000" b="1" dirty="0">
              <a:ln>
                <a:solidFill>
                  <a:schemeClr val="bg2">
                    <a:lumMod val="50000"/>
                  </a:schemeClr>
                </a:solidFill>
              </a:ln>
              <a:solidFill>
                <a:srgbClr val="BC524C"/>
              </a:solidFill>
              <a:latin typeface="Calibri" charset="0"/>
              <a:ea typeface="Times New Roman" charset="0"/>
              <a:cs typeface="Times New Roman" charset="0"/>
            </a:endParaRPr>
          </a:p>
          <a:p>
            <a:pPr marL="457200" algn="just">
              <a:lnSpc>
                <a:spcPct val="115000"/>
              </a:lnSpc>
            </a:pPr>
            <a:r>
              <a:rPr lang="tr-TR" sz="2000" b="1" dirty="0">
                <a:ln>
                  <a:solidFill>
                    <a:schemeClr val="tx2">
                      <a:lumMod val="40000"/>
                      <a:lumOff val="60000"/>
                    </a:schemeClr>
                  </a:solidFill>
                </a:ln>
                <a:solidFill>
                  <a:srgbClr val="BC524C"/>
                </a:solidFill>
                <a:latin typeface="Calibri" charset="0"/>
                <a:ea typeface="Times New Roman" charset="0"/>
                <a:cs typeface="Times New Roman" charset="0"/>
              </a:rPr>
              <a:t>SÖZEL/ ELEKTRONİK İLETİŞİM</a:t>
            </a:r>
            <a:r>
              <a:rPr lang="en-GB" sz="2000" b="1" dirty="0">
                <a:ln>
                  <a:solidFill>
                    <a:schemeClr val="tx2">
                      <a:lumMod val="40000"/>
                      <a:lumOff val="60000"/>
                    </a:schemeClr>
                  </a:solidFill>
                </a:ln>
                <a:solidFill>
                  <a:srgbClr val="BC524C"/>
                </a:solidFill>
                <a:latin typeface="Calibri" charset="0"/>
                <a:ea typeface="Times New Roman" charset="0"/>
                <a:cs typeface="Times New Roman" charset="0"/>
              </a:rPr>
              <a:t>                      </a:t>
            </a:r>
            <a:r>
              <a:rPr lang="tr-TR" sz="2000" b="1" dirty="0">
                <a:ln>
                  <a:solidFill>
                    <a:srgbClr val="0070C0"/>
                  </a:solidFill>
                </a:ln>
                <a:solidFill>
                  <a:srgbClr val="EF77C4"/>
                </a:solidFill>
                <a:latin typeface="Calibri" charset="0"/>
                <a:ea typeface="Times New Roman" charset="0"/>
                <a:cs typeface="Times New Roman" charset="0"/>
              </a:rPr>
              <a:t>BÜLTENİMİZ</a:t>
            </a:r>
            <a:r>
              <a:rPr lang="tr-TR" sz="2000" b="1" dirty="0">
                <a:ln>
                  <a:solidFill>
                    <a:srgbClr val="7030A0"/>
                  </a:solidFill>
                </a:ln>
                <a:latin typeface="Calibri" charset="0"/>
                <a:ea typeface="Times New Roman" charset="0"/>
                <a:cs typeface="Times New Roman" charset="0"/>
              </a:rPr>
              <a:t>  </a:t>
            </a:r>
            <a:r>
              <a:rPr lang="en-GB" sz="2000" b="1" dirty="0">
                <a:ln>
                  <a:solidFill>
                    <a:srgbClr val="7030A0"/>
                  </a:solidFill>
                </a:ln>
                <a:latin typeface="Calibri" charset="0"/>
                <a:ea typeface="Times New Roman" charset="0"/>
                <a:cs typeface="Times New Roman" charset="0"/>
              </a:rPr>
              <a:t>                            </a:t>
            </a:r>
            <a:r>
              <a:rPr lang="tr-TR" sz="2000" b="1" dirty="0">
                <a:ln>
                  <a:solidFill>
                    <a:srgbClr val="7030A0"/>
                  </a:solidFill>
                </a:ln>
                <a:solidFill>
                  <a:srgbClr val="92D050"/>
                </a:solidFill>
                <a:latin typeface="Calibri" charset="0"/>
                <a:ea typeface="Times New Roman" charset="0"/>
                <a:cs typeface="Times New Roman" charset="0"/>
              </a:rPr>
              <a:t>FİLMLERİMİZ</a:t>
            </a:r>
            <a:endParaRPr lang="en-GB" sz="2000" b="1" dirty="0">
              <a:ln>
                <a:solidFill>
                  <a:srgbClr val="7030A0"/>
                </a:solidFill>
              </a:ln>
              <a:solidFill>
                <a:srgbClr val="92D050"/>
              </a:solidFill>
              <a:latin typeface="Calibri" charset="0"/>
              <a:ea typeface="Times New Roman" charset="0"/>
              <a:cs typeface="Times New Roman" charset="0"/>
            </a:endParaRPr>
          </a:p>
          <a:p>
            <a:pPr marL="457200" algn="ctr">
              <a:lnSpc>
                <a:spcPct val="115000"/>
              </a:lnSpc>
            </a:pPr>
            <a:endParaRPr lang="en-GB" sz="2000" b="1" dirty="0">
              <a:ln>
                <a:solidFill>
                  <a:srgbClr val="7030A0"/>
                </a:solidFill>
              </a:ln>
              <a:solidFill>
                <a:srgbClr val="19A612"/>
              </a:solidFill>
              <a:latin typeface="Calibri" charset="0"/>
              <a:ea typeface="Times New Roman" charset="0"/>
              <a:cs typeface="Times New Roman" charset="0"/>
            </a:endParaRPr>
          </a:p>
          <a:p>
            <a:pPr marL="457200">
              <a:lnSpc>
                <a:spcPct val="115000"/>
              </a:lnSpc>
            </a:pPr>
            <a:r>
              <a:rPr lang="en-GB" sz="2000" b="1" dirty="0">
                <a:ln>
                  <a:solidFill>
                    <a:srgbClr val="7030A0"/>
                  </a:solidFill>
                </a:ln>
                <a:solidFill>
                  <a:srgbClr val="19A612"/>
                </a:solidFill>
                <a:latin typeface="Calibri" charset="0"/>
                <a:ea typeface="Times New Roman" charset="0"/>
                <a:cs typeface="Times New Roman" charset="0"/>
              </a:rPr>
              <a:t>         </a:t>
            </a:r>
            <a:r>
              <a:rPr lang="tr-TR" sz="2000" b="1" dirty="0">
                <a:ln>
                  <a:solidFill>
                    <a:schemeClr val="bg2">
                      <a:lumMod val="25000"/>
                    </a:schemeClr>
                  </a:solidFill>
                </a:ln>
                <a:latin typeface="Calibri" charset="0"/>
                <a:ea typeface="Times New Roman" charset="0"/>
                <a:cs typeface="Times New Roman" charset="0"/>
              </a:rPr>
              <a:t>TELEFO</a:t>
            </a:r>
            <a:r>
              <a:rPr lang="en-GB" sz="2000" b="1" dirty="0">
                <a:ln>
                  <a:solidFill>
                    <a:schemeClr val="bg2">
                      <a:lumMod val="25000"/>
                    </a:schemeClr>
                  </a:solidFill>
                </a:ln>
                <a:latin typeface="Calibri" charset="0"/>
                <a:ea typeface="Times New Roman" charset="0"/>
                <a:cs typeface="Times New Roman" charset="0"/>
              </a:rPr>
              <a:t>N </a:t>
            </a:r>
            <a:r>
              <a:rPr lang="tr-TR" sz="2000" b="1" dirty="0">
                <a:ln>
                  <a:solidFill>
                    <a:schemeClr val="bg2">
                      <a:lumMod val="25000"/>
                    </a:schemeClr>
                  </a:solidFill>
                </a:ln>
                <a:latin typeface="Calibri" charset="0"/>
                <a:ea typeface="Times New Roman" charset="0"/>
                <a:cs typeface="Times New Roman" charset="0"/>
              </a:rPr>
              <a:t>GÖRÜŞMELERİMİZ</a:t>
            </a:r>
            <a:r>
              <a:rPr lang="en-GB" sz="2000" b="1" dirty="0">
                <a:ln>
                  <a:solidFill>
                    <a:schemeClr val="bg2">
                      <a:lumMod val="25000"/>
                    </a:schemeClr>
                  </a:solidFill>
                </a:ln>
                <a:latin typeface="Calibri" charset="0"/>
                <a:ea typeface="Times New Roman" charset="0"/>
                <a:cs typeface="Times New Roman" charset="0"/>
              </a:rPr>
              <a:t>      	</a:t>
            </a:r>
            <a:r>
              <a:rPr lang="en-GB" sz="2000" b="1" dirty="0">
                <a:ln>
                  <a:solidFill>
                    <a:schemeClr val="bg2">
                      <a:lumMod val="25000"/>
                    </a:schemeClr>
                  </a:solidFill>
                </a:ln>
                <a:solidFill>
                  <a:srgbClr val="FF6600"/>
                </a:solidFill>
                <a:latin typeface="Calibri" charset="0"/>
                <a:ea typeface="Times New Roman" charset="0"/>
                <a:cs typeface="Times New Roman" charset="0"/>
              </a:rPr>
              <a:t>  </a:t>
            </a:r>
            <a:r>
              <a:rPr lang="tr-TR" sz="2000" b="1" dirty="0">
                <a:ln>
                  <a:solidFill>
                    <a:schemeClr val="accent5"/>
                  </a:solidFill>
                </a:ln>
                <a:solidFill>
                  <a:srgbClr val="FF6600"/>
                </a:solidFill>
                <a:latin typeface="Calibri" charset="0"/>
                <a:ea typeface="Times New Roman" charset="0"/>
                <a:cs typeface="Times New Roman" charset="0"/>
              </a:rPr>
              <a:t>REHBERLERİMİ</a:t>
            </a:r>
            <a:r>
              <a:rPr lang="en-GB" sz="2000" b="1" dirty="0">
                <a:ln>
                  <a:solidFill>
                    <a:schemeClr val="accent5"/>
                  </a:solidFill>
                </a:ln>
                <a:solidFill>
                  <a:srgbClr val="FF6600"/>
                </a:solidFill>
                <a:latin typeface="Calibri" charset="0"/>
                <a:ea typeface="Times New Roman" charset="0"/>
                <a:cs typeface="Times New Roman" charset="0"/>
              </a:rPr>
              <a:t>Z                      </a:t>
            </a:r>
            <a:r>
              <a:rPr lang="en-GB" sz="2000" b="1" dirty="0">
                <a:ln>
                  <a:solidFill>
                    <a:schemeClr val="accent5"/>
                  </a:solidFill>
                </a:ln>
                <a:latin typeface="Calibri" charset="0"/>
                <a:ea typeface="Times New Roman" charset="0"/>
                <a:cs typeface="Times New Roman" charset="0"/>
              </a:rPr>
              <a:t>SEYAHATLERİMİZ                                                                                              </a:t>
            </a:r>
            <a:endParaRPr lang="tr-TR" sz="2000" b="1" dirty="0">
              <a:ln>
                <a:solidFill>
                  <a:schemeClr val="accent2"/>
                </a:solidFill>
              </a:ln>
              <a:latin typeface="Calibri" charset="0"/>
              <a:ea typeface="Times New Roman" charset="0"/>
              <a:cs typeface="Times New Roman" charset="0"/>
            </a:endParaRPr>
          </a:p>
        </p:txBody>
      </p:sp>
    </p:spTree>
    <p:extLst>
      <p:ext uri="{BB962C8B-B14F-4D97-AF65-F5344CB8AC3E}">
        <p14:creationId xmlns:p14="http://schemas.microsoft.com/office/powerpoint/2010/main" val="980960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0182000" y="6289200"/>
            <a:ext cx="388248" cy="369332"/>
          </a:xfrm>
          <a:prstGeom prst="rect">
            <a:avLst/>
          </a:prstGeom>
        </p:spPr>
        <p:txBody>
          <a:bodyPr wrap="none">
            <a:spAutoFit/>
          </a:bodyPr>
          <a:lstStyle/>
          <a:p>
            <a:r>
              <a:rPr lang="tr-TR" dirty="0"/>
              <a:t>IG</a:t>
            </a:r>
          </a:p>
        </p:txBody>
      </p:sp>
      <p:pic>
        <p:nvPicPr>
          <p:cNvPr id="10" name="Content Placeholder 3"/>
          <p:cNvPicPr>
            <a:picLocks noGrp="1" noChangeAspect="1"/>
          </p:cNvPicPr>
          <p:nvPr/>
        </p:nvPicPr>
        <p:blipFill>
          <a:blip r:embed="rId3"/>
          <a:srcRect l="-22319" r="-22319"/>
          <a:stretch>
            <a:fillRect/>
          </a:stretch>
        </p:blipFill>
        <p:spPr>
          <a:xfrm>
            <a:off x="4966486" y="3295450"/>
            <a:ext cx="2153765" cy="1142620"/>
          </a:xfrm>
          <a:prstGeom prst="rect">
            <a:avLst/>
          </a:prstGeom>
        </p:spPr>
      </p:pic>
      <p:sp>
        <p:nvSpPr>
          <p:cNvPr id="2" name="TextBox 1"/>
          <p:cNvSpPr txBox="1"/>
          <p:nvPr/>
        </p:nvSpPr>
        <p:spPr>
          <a:xfrm>
            <a:off x="4083393" y="3778168"/>
            <a:ext cx="1068049" cy="461665"/>
          </a:xfrm>
          <a:prstGeom prst="rect">
            <a:avLst/>
          </a:prstGeom>
          <a:noFill/>
        </p:spPr>
        <p:txBody>
          <a:bodyPr wrap="none" rtlCol="0">
            <a:spAutoFit/>
          </a:bodyPr>
          <a:lstStyle/>
          <a:p>
            <a:r>
              <a:rPr lang="tr-TR" sz="2400" b="1" dirty="0"/>
              <a:t>Medya</a:t>
            </a:r>
          </a:p>
        </p:txBody>
      </p:sp>
      <p:sp>
        <p:nvSpPr>
          <p:cNvPr id="3" name="TextBox 2"/>
          <p:cNvSpPr txBox="1"/>
          <p:nvPr/>
        </p:nvSpPr>
        <p:spPr>
          <a:xfrm>
            <a:off x="6979574" y="3778168"/>
            <a:ext cx="1968809" cy="461665"/>
          </a:xfrm>
          <a:prstGeom prst="rect">
            <a:avLst/>
          </a:prstGeom>
          <a:noFill/>
        </p:spPr>
        <p:txBody>
          <a:bodyPr wrap="none" rtlCol="0">
            <a:spAutoFit/>
          </a:bodyPr>
          <a:lstStyle/>
          <a:p>
            <a:r>
              <a:rPr lang="tr-TR" sz="2400" b="1" dirty="0"/>
              <a:t>Halkla İlişkiler</a:t>
            </a:r>
          </a:p>
        </p:txBody>
      </p:sp>
      <p:sp>
        <p:nvSpPr>
          <p:cNvPr id="8" name="TextBox 7"/>
          <p:cNvSpPr txBox="1"/>
          <p:nvPr/>
        </p:nvSpPr>
        <p:spPr>
          <a:xfrm>
            <a:off x="3463770" y="1712045"/>
            <a:ext cx="5224123" cy="707886"/>
          </a:xfrm>
          <a:prstGeom prst="rect">
            <a:avLst/>
          </a:prstGeom>
          <a:noFill/>
        </p:spPr>
        <p:txBody>
          <a:bodyPr wrap="none" rtlCol="0">
            <a:spAutoFit/>
          </a:bodyPr>
          <a:lstStyle/>
          <a:p>
            <a:pPr algn="ctr"/>
            <a:r>
              <a:rPr lang="tr-TR" sz="4000" b="1" dirty="0"/>
              <a:t>Medya ve Kurum İlişkisi</a:t>
            </a:r>
          </a:p>
        </p:txBody>
      </p:sp>
    </p:spTree>
    <p:extLst>
      <p:ext uri="{BB962C8B-B14F-4D97-AF65-F5344CB8AC3E}">
        <p14:creationId xmlns:p14="http://schemas.microsoft.com/office/powerpoint/2010/main" val="26164798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162760" y="6289200"/>
            <a:ext cx="388248" cy="369332"/>
          </a:xfrm>
          <a:prstGeom prst="rect">
            <a:avLst/>
          </a:prstGeom>
          <a:noFill/>
        </p:spPr>
        <p:txBody>
          <a:bodyPr wrap="none" rtlCol="0">
            <a:spAutoFit/>
          </a:bodyPr>
          <a:lstStyle/>
          <a:p>
            <a:r>
              <a:rPr lang="tr-TR" dirty="0"/>
              <a:t>IG</a:t>
            </a:r>
          </a:p>
        </p:txBody>
      </p:sp>
      <p:sp>
        <p:nvSpPr>
          <p:cNvPr id="6" name="TextBox 5"/>
          <p:cNvSpPr txBox="1"/>
          <p:nvPr/>
        </p:nvSpPr>
        <p:spPr>
          <a:xfrm>
            <a:off x="2197412" y="1120408"/>
            <a:ext cx="8494033" cy="1077218"/>
          </a:xfrm>
          <a:prstGeom prst="rect">
            <a:avLst/>
          </a:prstGeom>
          <a:noFill/>
        </p:spPr>
        <p:txBody>
          <a:bodyPr wrap="square" rtlCol="0">
            <a:spAutoFit/>
          </a:bodyPr>
          <a:lstStyle/>
          <a:p>
            <a:r>
              <a:rPr lang="tr-TR" sz="4000" b="1" dirty="0"/>
              <a:t>Medya ile çalışmak nasıl başlar ?</a:t>
            </a:r>
          </a:p>
          <a:p>
            <a:r>
              <a:rPr lang="tr-TR" sz="2400" b="1" dirty="0"/>
              <a:t> </a:t>
            </a:r>
          </a:p>
        </p:txBody>
      </p:sp>
      <p:pic>
        <p:nvPicPr>
          <p:cNvPr id="4" name="Content Placeholder 3"/>
          <p:cNvPicPr>
            <a:picLocks noGrp="1" noChangeAspect="1"/>
          </p:cNvPicPr>
          <p:nvPr/>
        </p:nvPicPr>
        <p:blipFill>
          <a:blip r:embed="rId3"/>
          <a:srcRect l="-16855" r="-16855"/>
          <a:stretch>
            <a:fillRect/>
          </a:stretch>
        </p:blipFill>
        <p:spPr>
          <a:xfrm>
            <a:off x="7219700" y="2926080"/>
            <a:ext cx="1232238" cy="677684"/>
          </a:xfrm>
          <a:prstGeom prst="rect">
            <a:avLst/>
          </a:prstGeom>
        </p:spPr>
      </p:pic>
      <p:sp>
        <p:nvSpPr>
          <p:cNvPr id="5" name="TextBox 4"/>
          <p:cNvSpPr txBox="1"/>
          <p:nvPr/>
        </p:nvSpPr>
        <p:spPr>
          <a:xfrm>
            <a:off x="1947289" y="1951407"/>
            <a:ext cx="4265142" cy="5078313"/>
          </a:xfrm>
          <a:prstGeom prst="rect">
            <a:avLst/>
          </a:prstGeom>
          <a:noFill/>
        </p:spPr>
        <p:txBody>
          <a:bodyPr wrap="none" rtlCol="0">
            <a:spAutoFit/>
          </a:bodyPr>
          <a:lstStyle/>
          <a:p>
            <a:pPr marL="342900" indent="-342900">
              <a:buAutoNum type="arabicPeriod"/>
            </a:pPr>
            <a:r>
              <a:rPr lang="tr-TR" dirty="0"/>
              <a:t>Hedef belirle.</a:t>
            </a:r>
          </a:p>
          <a:p>
            <a:pPr marL="342900" indent="-342900">
              <a:buAutoNum type="arabicPeriod"/>
            </a:pPr>
            <a:r>
              <a:rPr lang="tr-TR" dirty="0"/>
              <a:t>İletişimini açık tut.</a:t>
            </a:r>
          </a:p>
          <a:p>
            <a:pPr marL="342900" indent="-342900">
              <a:buAutoNum type="arabicPeriod"/>
            </a:pPr>
            <a:r>
              <a:rPr lang="tr-TR" dirty="0"/>
              <a:t>Gazeteciler nelerden nefret eder?</a:t>
            </a:r>
          </a:p>
          <a:p>
            <a:r>
              <a:rPr lang="tr-TR" dirty="0"/>
              <a:t>      İyi analiz et.</a:t>
            </a:r>
          </a:p>
          <a:p>
            <a:pPr marL="342900" indent="-342900">
              <a:buFont typeface="+mj-lt"/>
              <a:buAutoNum type="arabicPeriod" startAt="4"/>
            </a:pPr>
            <a:r>
              <a:rPr lang="tr-TR" dirty="0"/>
              <a:t>Gazeteciler ile ilişkiyi nasıl kurmalı?</a:t>
            </a:r>
          </a:p>
          <a:p>
            <a:pPr marL="342900" indent="-342900">
              <a:buFont typeface="+mj-lt"/>
              <a:buAutoNum type="arabicPeriod" startAt="4"/>
            </a:pPr>
            <a:r>
              <a:rPr lang="tr-TR" dirty="0"/>
              <a:t>Hiyerarşiyi iyi bilmek</a:t>
            </a:r>
          </a:p>
          <a:p>
            <a:pPr marL="342900" indent="-342900">
              <a:buFont typeface="+mj-lt"/>
              <a:buAutoNum type="arabicPeriod" startAt="4"/>
            </a:pPr>
            <a:r>
              <a:rPr lang="tr-TR" dirty="0"/>
              <a:t>Ne haber,  ne değil: İyi analiz et. Haber</a:t>
            </a:r>
          </a:p>
          <a:p>
            <a:r>
              <a:rPr lang="tr-TR" dirty="0"/>
              <a:t>      değerlerini gözden kaçırma.</a:t>
            </a:r>
          </a:p>
          <a:p>
            <a:pPr marL="342900" indent="-342900">
              <a:buFont typeface="+mj-lt"/>
              <a:buAutoNum type="arabicPeriod" startAt="7"/>
            </a:pPr>
            <a:r>
              <a:rPr lang="tr-TR" dirty="0"/>
              <a:t>Medya listesi yap.</a:t>
            </a:r>
          </a:p>
          <a:p>
            <a:pPr marL="342900" indent="-342900">
              <a:buFont typeface="+mj-lt"/>
              <a:buAutoNum type="arabicPeriod" startAt="7"/>
            </a:pPr>
            <a:r>
              <a:rPr lang="tr-TR" dirty="0"/>
              <a:t>Haberin son teslim zamanını iyi tahlil et.</a:t>
            </a:r>
          </a:p>
          <a:p>
            <a:pPr marL="342900" indent="-342900">
              <a:buFont typeface="+mj-lt"/>
              <a:buAutoNum type="arabicPeriod" startAt="7"/>
            </a:pPr>
            <a:r>
              <a:rPr lang="tr-TR" dirty="0"/>
              <a:t>Zaman zaman “akıllıca” atlatma haber </a:t>
            </a:r>
          </a:p>
          <a:p>
            <a:r>
              <a:rPr lang="tr-TR" dirty="0"/>
              <a:t>     ver.</a:t>
            </a:r>
          </a:p>
          <a:p>
            <a:pPr marL="342900" indent="-342900">
              <a:buFont typeface="+mj-lt"/>
              <a:buAutoNum type="arabicPeriod" startAt="10"/>
            </a:pPr>
            <a:r>
              <a:rPr lang="tr-TR" dirty="0"/>
              <a:t> “Yorum yok” etkisi.</a:t>
            </a:r>
          </a:p>
          <a:p>
            <a:pPr marL="342900" indent="-342900">
              <a:buFont typeface="+mj-lt"/>
              <a:buAutoNum type="arabicPeriod" startAt="10"/>
            </a:pPr>
            <a:r>
              <a:rPr lang="tr-TR" dirty="0"/>
              <a:t>Ambargolu haberlere dikkat.</a:t>
            </a:r>
          </a:p>
          <a:p>
            <a:pPr marL="342900" indent="-342900">
              <a:buFont typeface="+mj-lt"/>
              <a:buAutoNum type="arabicPeriod" startAt="10"/>
            </a:pPr>
            <a:endParaRPr lang="tr-TR" dirty="0"/>
          </a:p>
          <a:p>
            <a:pPr marL="342900" indent="-342900">
              <a:buFont typeface="+mj-lt"/>
              <a:buAutoNum type="arabicPeriod" startAt="10"/>
            </a:pPr>
            <a:endParaRPr lang="tr-TR" dirty="0"/>
          </a:p>
          <a:p>
            <a:pPr marL="342900" indent="-342900">
              <a:buFont typeface="+mj-lt"/>
              <a:buAutoNum type="arabicPeriod" startAt="10"/>
            </a:pPr>
            <a:endParaRPr lang="tr-TR" dirty="0"/>
          </a:p>
          <a:p>
            <a:pPr marL="342900" indent="-342900">
              <a:buAutoNum type="arabicPeriod" startAt="10"/>
            </a:pPr>
            <a:endParaRPr lang="tr-TR" dirty="0"/>
          </a:p>
        </p:txBody>
      </p:sp>
    </p:spTree>
    <p:extLst>
      <p:ext uri="{BB962C8B-B14F-4D97-AF65-F5344CB8AC3E}">
        <p14:creationId xmlns:p14="http://schemas.microsoft.com/office/powerpoint/2010/main" val="23695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90088"/>
            <a:ext cx="8305800" cy="1111036"/>
          </a:xfrm>
        </p:spPr>
        <p:txBody>
          <a:bodyPr>
            <a:normAutofit/>
          </a:bodyPr>
          <a:lstStyle/>
          <a:p>
            <a:r>
              <a:rPr lang="tr-TR" sz="4000" b="1" dirty="0"/>
              <a:t>Medya Eylem Planı Oluşturmak...</a:t>
            </a:r>
          </a:p>
        </p:txBody>
      </p:sp>
      <p:sp>
        <p:nvSpPr>
          <p:cNvPr id="6" name="TextBox 5"/>
          <p:cNvSpPr txBox="1"/>
          <p:nvPr/>
        </p:nvSpPr>
        <p:spPr>
          <a:xfrm>
            <a:off x="10182000" y="6289200"/>
            <a:ext cx="388248" cy="369332"/>
          </a:xfrm>
          <a:prstGeom prst="rect">
            <a:avLst/>
          </a:prstGeom>
          <a:noFill/>
        </p:spPr>
        <p:txBody>
          <a:bodyPr wrap="none" rtlCol="0">
            <a:spAutoFit/>
          </a:bodyPr>
          <a:lstStyle/>
          <a:p>
            <a:r>
              <a:rPr lang="tr-TR" dirty="0"/>
              <a:t>IG</a:t>
            </a:r>
          </a:p>
        </p:txBody>
      </p:sp>
      <p:graphicFrame>
        <p:nvGraphicFramePr>
          <p:cNvPr id="8" name="Table 7"/>
          <p:cNvGraphicFramePr>
            <a:graphicFrameLocks noGrp="1"/>
          </p:cNvGraphicFramePr>
          <p:nvPr>
            <p:extLst>
              <p:ext uri="{D42A27DB-BD31-4B8C-83A1-F6EECF244321}">
                <p14:modId xmlns:p14="http://schemas.microsoft.com/office/powerpoint/2010/main" val="309990630"/>
              </p:ext>
            </p:extLst>
          </p:nvPr>
        </p:nvGraphicFramePr>
        <p:xfrm>
          <a:off x="3048000" y="2001124"/>
          <a:ext cx="6096000" cy="3977640"/>
        </p:xfrm>
        <a:graphic>
          <a:graphicData uri="http://schemas.openxmlformats.org/drawingml/2006/table">
            <a:tbl>
              <a:tblPr firstRow="1" bandRow="1">
                <a:tableStyleId>{D113A9D2-9D6B-4929-AA2D-F23B5EE8CBE7}</a:tableStyleId>
              </a:tblPr>
              <a:tblGrid>
                <a:gridCol w="6096000">
                  <a:extLst>
                    <a:ext uri="{9D8B030D-6E8A-4147-A177-3AD203B41FA5}">
                      <a16:colId xmlns:a16="http://schemas.microsoft.com/office/drawing/2014/main" val="20000"/>
                    </a:ext>
                  </a:extLst>
                </a:gridCol>
              </a:tblGrid>
              <a:tr h="370840">
                <a:tc>
                  <a:txBody>
                    <a:bodyPr/>
                    <a:lstStyle/>
                    <a:p>
                      <a:r>
                        <a:rPr lang="tr-TR" dirty="0">
                          <a:solidFill>
                            <a:schemeClr val="tx1"/>
                          </a:solidFill>
                        </a:rPr>
                        <a:t>Kurumunuzu kısaca</a:t>
                      </a:r>
                      <a:r>
                        <a:rPr lang="tr-TR" baseline="0" dirty="0">
                          <a:solidFill>
                            <a:schemeClr val="tx1"/>
                          </a:solidFill>
                        </a:rPr>
                        <a:t> anlatmak için hikaye geliştirmek</a:t>
                      </a:r>
                      <a:endParaRPr lang="tr-TR" dirty="0">
                        <a:solidFill>
                          <a:schemeClr val="tx1"/>
                        </a:solidFill>
                      </a:endParaRPr>
                    </a:p>
                  </a:txBody>
                  <a:tcPr/>
                </a:tc>
                <a:extLst>
                  <a:ext uri="{0D108BD9-81ED-4DB2-BD59-A6C34878D82A}">
                    <a16:rowId xmlns:a16="http://schemas.microsoft.com/office/drawing/2014/main" val="10000"/>
                  </a:ext>
                </a:extLst>
              </a:tr>
              <a:tr h="370840">
                <a:tc>
                  <a:txBody>
                    <a:bodyPr/>
                    <a:lstStyle/>
                    <a:p>
                      <a:r>
                        <a:rPr lang="tr-TR" b="1" dirty="0">
                          <a:solidFill>
                            <a:schemeClr val="tx1"/>
                          </a:solidFill>
                        </a:rPr>
                        <a:t>Medya konferansı planlamak</a:t>
                      </a:r>
                    </a:p>
                  </a:txBody>
                  <a:tcPr/>
                </a:tc>
                <a:extLst>
                  <a:ext uri="{0D108BD9-81ED-4DB2-BD59-A6C34878D82A}">
                    <a16:rowId xmlns:a16="http://schemas.microsoft.com/office/drawing/2014/main" val="10001"/>
                  </a:ext>
                </a:extLst>
              </a:tr>
              <a:tr h="370840">
                <a:tc>
                  <a:txBody>
                    <a:bodyPr/>
                    <a:lstStyle/>
                    <a:p>
                      <a:r>
                        <a:rPr lang="tr-TR" b="1" dirty="0">
                          <a:solidFill>
                            <a:schemeClr val="tx1"/>
                          </a:solidFill>
                        </a:rPr>
                        <a:t>Basın bülteni hazırlamak</a:t>
                      </a:r>
                    </a:p>
                  </a:txBody>
                  <a:tcPr/>
                </a:tc>
                <a:extLst>
                  <a:ext uri="{0D108BD9-81ED-4DB2-BD59-A6C34878D82A}">
                    <a16:rowId xmlns:a16="http://schemas.microsoft.com/office/drawing/2014/main" val="10002"/>
                  </a:ext>
                </a:extLst>
              </a:tr>
              <a:tr h="370840">
                <a:tc>
                  <a:txBody>
                    <a:bodyPr/>
                    <a:lstStyle/>
                    <a:p>
                      <a:r>
                        <a:rPr lang="tr-TR" b="1" dirty="0">
                          <a:solidFill>
                            <a:schemeClr val="tx1"/>
                          </a:solidFill>
                        </a:rPr>
                        <a:t>Medya ile röportaj</a:t>
                      </a:r>
                      <a:r>
                        <a:rPr lang="tr-TR" b="1" baseline="0" dirty="0">
                          <a:solidFill>
                            <a:schemeClr val="tx1"/>
                          </a:solidFill>
                        </a:rPr>
                        <a:t> ayarlamak</a:t>
                      </a:r>
                    </a:p>
                  </a:txBody>
                  <a:tcPr/>
                </a:tc>
                <a:extLst>
                  <a:ext uri="{0D108BD9-81ED-4DB2-BD59-A6C34878D82A}">
                    <a16:rowId xmlns:a16="http://schemas.microsoft.com/office/drawing/2014/main" val="10003"/>
                  </a:ext>
                </a:extLst>
              </a:tr>
              <a:tr h="370840">
                <a:tc>
                  <a:txBody>
                    <a:bodyPr/>
                    <a:lstStyle/>
                    <a:p>
                      <a:r>
                        <a:rPr lang="tr-TR" b="1" dirty="0">
                          <a:solidFill>
                            <a:schemeClr val="tx1"/>
                          </a:solidFill>
                        </a:rPr>
                        <a:t>Sosyal bağlantı</a:t>
                      </a:r>
                      <a:r>
                        <a:rPr lang="tr-TR" b="1" baseline="0" dirty="0">
                          <a:solidFill>
                            <a:schemeClr val="tx1"/>
                          </a:solidFill>
                        </a:rPr>
                        <a:t> kurmak için kurumun profilini geliştirmek</a:t>
                      </a:r>
                      <a:endParaRPr lang="tr-TR" b="1" dirty="0">
                        <a:solidFill>
                          <a:schemeClr val="tx1"/>
                        </a:solidFill>
                      </a:endParaRPr>
                    </a:p>
                  </a:txBody>
                  <a:tcPr/>
                </a:tc>
                <a:extLst>
                  <a:ext uri="{0D108BD9-81ED-4DB2-BD59-A6C34878D82A}">
                    <a16:rowId xmlns:a16="http://schemas.microsoft.com/office/drawing/2014/main" val="10004"/>
                  </a:ext>
                </a:extLst>
              </a:tr>
              <a:tr h="370840">
                <a:tc>
                  <a:txBody>
                    <a:bodyPr/>
                    <a:lstStyle/>
                    <a:p>
                      <a:r>
                        <a:rPr lang="tr-TR" b="1" dirty="0">
                          <a:solidFill>
                            <a:schemeClr val="tx1"/>
                          </a:solidFill>
                        </a:rPr>
                        <a:t>Üst düzey yöneticileri</a:t>
                      </a:r>
                      <a:r>
                        <a:rPr lang="tr-TR" b="1" baseline="0" dirty="0">
                          <a:solidFill>
                            <a:schemeClr val="tx1"/>
                          </a:solidFill>
                        </a:rPr>
                        <a:t> röportaj için hazırlamak</a:t>
                      </a:r>
                      <a:endParaRPr lang="tr-TR" b="1" dirty="0">
                        <a:solidFill>
                          <a:schemeClr val="tx1"/>
                        </a:solidFill>
                      </a:endParaRPr>
                    </a:p>
                  </a:txBody>
                  <a:tcPr/>
                </a:tc>
                <a:extLst>
                  <a:ext uri="{0D108BD9-81ED-4DB2-BD59-A6C34878D82A}">
                    <a16:rowId xmlns:a16="http://schemas.microsoft.com/office/drawing/2014/main" val="10005"/>
                  </a:ext>
                </a:extLst>
              </a:tr>
              <a:tr h="370840">
                <a:tc>
                  <a:txBody>
                    <a:bodyPr/>
                    <a:lstStyle/>
                    <a:p>
                      <a:r>
                        <a:rPr lang="tr-TR" b="1" dirty="0">
                          <a:solidFill>
                            <a:schemeClr val="tx1"/>
                          </a:solidFill>
                        </a:rPr>
                        <a:t>Üst düzey yöneticiler için soru-cevap</a:t>
                      </a:r>
                      <a:r>
                        <a:rPr lang="tr-TR" b="1" baseline="0" dirty="0">
                          <a:solidFill>
                            <a:schemeClr val="tx1"/>
                          </a:solidFill>
                        </a:rPr>
                        <a:t> hazırlamak</a:t>
                      </a:r>
                      <a:endParaRPr lang="tr-TR" b="1" dirty="0">
                        <a:solidFill>
                          <a:schemeClr val="tx1"/>
                        </a:solidFill>
                      </a:endParaRPr>
                    </a:p>
                  </a:txBody>
                  <a:tcPr/>
                </a:tc>
                <a:extLst>
                  <a:ext uri="{0D108BD9-81ED-4DB2-BD59-A6C34878D82A}">
                    <a16:rowId xmlns:a16="http://schemas.microsoft.com/office/drawing/2014/main" val="10006"/>
                  </a:ext>
                </a:extLst>
              </a:tr>
              <a:tr h="370840">
                <a:tc>
                  <a:txBody>
                    <a:bodyPr/>
                    <a:lstStyle/>
                    <a:p>
                      <a:r>
                        <a:rPr lang="tr-TR" b="1" dirty="0">
                          <a:solidFill>
                            <a:schemeClr val="tx1"/>
                          </a:solidFill>
                        </a:rPr>
                        <a:t>Gazetecilerle rutin toplantılar</a:t>
                      </a:r>
                      <a:r>
                        <a:rPr lang="tr-TR" b="1" baseline="0" dirty="0">
                          <a:solidFill>
                            <a:schemeClr val="tx1"/>
                          </a:solidFill>
                        </a:rPr>
                        <a:t> yapmak, ziyaretlerde bulunmak</a:t>
                      </a:r>
                      <a:endParaRPr lang="tr-TR" b="1" dirty="0">
                        <a:solidFill>
                          <a:schemeClr val="tx1"/>
                        </a:solidFill>
                      </a:endParaRPr>
                    </a:p>
                  </a:txBody>
                  <a:tcPr/>
                </a:tc>
                <a:extLst>
                  <a:ext uri="{0D108BD9-81ED-4DB2-BD59-A6C34878D82A}">
                    <a16:rowId xmlns:a16="http://schemas.microsoft.com/office/drawing/2014/main" val="10007"/>
                  </a:ext>
                </a:extLst>
              </a:tr>
              <a:tr h="370840">
                <a:tc>
                  <a:txBody>
                    <a:bodyPr/>
                    <a:lstStyle/>
                    <a:p>
                      <a:r>
                        <a:rPr lang="tr-TR" b="1" dirty="0">
                          <a:solidFill>
                            <a:schemeClr val="tx1"/>
                          </a:solidFill>
                        </a:rPr>
                        <a:t>Özellikle kriz durumlarında</a:t>
                      </a:r>
                      <a:r>
                        <a:rPr lang="tr-TR" b="1" baseline="0" dirty="0">
                          <a:solidFill>
                            <a:schemeClr val="tx1"/>
                          </a:solidFill>
                        </a:rPr>
                        <a:t> kimin kurum adına açıklama yapacağına karar vermek</a:t>
                      </a:r>
                      <a:endParaRPr lang="tr-TR" b="1" dirty="0">
                        <a:solidFill>
                          <a:schemeClr val="tx1"/>
                        </a:solidFill>
                      </a:endParaRPr>
                    </a:p>
                  </a:txBody>
                  <a:tcPr/>
                </a:tc>
                <a:extLst>
                  <a:ext uri="{0D108BD9-81ED-4DB2-BD59-A6C34878D82A}">
                    <a16:rowId xmlns:a16="http://schemas.microsoft.com/office/drawing/2014/main" val="10008"/>
                  </a:ext>
                </a:extLst>
              </a:tr>
              <a:tr h="370840">
                <a:tc>
                  <a:txBody>
                    <a:bodyPr/>
                    <a:lstStyle/>
                    <a:p>
                      <a:r>
                        <a:rPr lang="tr-TR" b="1" dirty="0">
                          <a:solidFill>
                            <a:schemeClr val="tx1"/>
                          </a:solidFill>
                        </a:rPr>
                        <a:t>Ana mesajınızı belirlemek...</a:t>
                      </a:r>
                    </a:p>
                  </a:txBody>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6059506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62975"/>
            <a:ext cx="10515600" cy="527713"/>
          </a:xfrm>
        </p:spPr>
        <p:txBody>
          <a:bodyPr>
            <a:normAutofit fontScale="90000"/>
          </a:bodyPr>
          <a:lstStyle/>
          <a:p>
            <a:pPr algn="ctr"/>
            <a:r>
              <a:rPr lang="tr-TR" b="1" dirty="0"/>
              <a:t>İletişim Stratejisi 3. Basamak: Mesaj Oluşturmak</a:t>
            </a:r>
          </a:p>
        </p:txBody>
      </p:sp>
      <p:pic>
        <p:nvPicPr>
          <p:cNvPr id="10" name="Picture 9" descr="A cartoon character carrying a red envelope&#10;&#10;Description automatically generated">
            <a:extLst>
              <a:ext uri="{FF2B5EF4-FFF2-40B4-BE49-F238E27FC236}">
                <a16:creationId xmlns:a16="http://schemas.microsoft.com/office/drawing/2014/main" id="{37763C57-5FEF-9DA9-5F7E-9598F3982B08}"/>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433690" y="3016346"/>
            <a:ext cx="817098" cy="817098"/>
          </a:xfrm>
          <a:prstGeom prst="rect">
            <a:avLst/>
          </a:prstGeom>
        </p:spPr>
      </p:pic>
      <p:pic>
        <p:nvPicPr>
          <p:cNvPr id="11" name="Picture 10" descr="A cartoon character carrying a red envelope&#10;&#10;Description automatically generated">
            <a:extLst>
              <a:ext uri="{FF2B5EF4-FFF2-40B4-BE49-F238E27FC236}">
                <a16:creationId xmlns:a16="http://schemas.microsoft.com/office/drawing/2014/main" id="{F78A77BA-39BC-56E3-687D-DFA8086C2170}"/>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518075" y="3016343"/>
            <a:ext cx="817098" cy="817098"/>
          </a:xfrm>
          <a:prstGeom prst="rect">
            <a:avLst/>
          </a:prstGeom>
        </p:spPr>
      </p:pic>
      <p:pic>
        <p:nvPicPr>
          <p:cNvPr id="12" name="Picture 11" descr="A cartoon character carrying a red envelope&#10;&#10;Description automatically generated">
            <a:extLst>
              <a:ext uri="{FF2B5EF4-FFF2-40B4-BE49-F238E27FC236}">
                <a16:creationId xmlns:a16="http://schemas.microsoft.com/office/drawing/2014/main" id="{D8080755-CCFD-A74D-AE67-229FA1ECAE27}"/>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602460" y="3016343"/>
            <a:ext cx="817098" cy="817098"/>
          </a:xfrm>
          <a:prstGeom prst="rect">
            <a:avLst/>
          </a:prstGeom>
        </p:spPr>
      </p:pic>
      <p:pic>
        <p:nvPicPr>
          <p:cNvPr id="13" name="Picture 12" descr="A cartoon character carrying a red envelope&#10;&#10;Description automatically generated">
            <a:extLst>
              <a:ext uri="{FF2B5EF4-FFF2-40B4-BE49-F238E27FC236}">
                <a16:creationId xmlns:a16="http://schemas.microsoft.com/office/drawing/2014/main" id="{C58D7905-05C2-3386-62E1-B7131D8F173C}"/>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551680" y="3938954"/>
            <a:ext cx="952263" cy="952263"/>
          </a:xfrm>
          <a:prstGeom prst="rect">
            <a:avLst/>
          </a:prstGeom>
        </p:spPr>
      </p:pic>
      <p:pic>
        <p:nvPicPr>
          <p:cNvPr id="14" name="Picture 13" descr="A cartoon character carrying a red envelope&#10;&#10;Description automatically generated">
            <a:extLst>
              <a:ext uri="{FF2B5EF4-FFF2-40B4-BE49-F238E27FC236}">
                <a16:creationId xmlns:a16="http://schemas.microsoft.com/office/drawing/2014/main" id="{14D61438-1A02-C4A6-FA80-C9129DBE78DE}"/>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636065" y="3938954"/>
            <a:ext cx="952263" cy="952263"/>
          </a:xfrm>
          <a:prstGeom prst="rect">
            <a:avLst/>
          </a:prstGeom>
        </p:spPr>
      </p:pic>
      <p:pic>
        <p:nvPicPr>
          <p:cNvPr id="15" name="Picture 14" descr="A cartoon character carrying a red envelope&#10;&#10;Description automatically generated">
            <a:extLst>
              <a:ext uri="{FF2B5EF4-FFF2-40B4-BE49-F238E27FC236}">
                <a16:creationId xmlns:a16="http://schemas.microsoft.com/office/drawing/2014/main" id="{CCED020E-A992-C98A-1A3B-91302AD69DB5}"/>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8629595" y="3938953"/>
            <a:ext cx="952263" cy="952263"/>
          </a:xfrm>
          <a:prstGeom prst="rect">
            <a:avLst/>
          </a:prstGeom>
        </p:spPr>
      </p:pic>
      <p:pic>
        <p:nvPicPr>
          <p:cNvPr id="16" name="Picture 15" descr="A cartoon character carrying a red envelope&#10;&#10;Description automatically generated">
            <a:extLst>
              <a:ext uri="{FF2B5EF4-FFF2-40B4-BE49-F238E27FC236}">
                <a16:creationId xmlns:a16="http://schemas.microsoft.com/office/drawing/2014/main" id="{7A09A4F6-539E-BEA8-6EBA-A28AD1DA3267}"/>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9386319" y="3938952"/>
            <a:ext cx="952263" cy="952263"/>
          </a:xfrm>
          <a:prstGeom prst="rect">
            <a:avLst/>
          </a:prstGeom>
        </p:spPr>
      </p:pic>
      <p:pic>
        <p:nvPicPr>
          <p:cNvPr id="3" name="Picture 2" descr="A cartoon character carrying a red envelope&#10;&#10;Description automatically generated">
            <a:extLst>
              <a:ext uri="{FF2B5EF4-FFF2-40B4-BE49-F238E27FC236}">
                <a16:creationId xmlns:a16="http://schemas.microsoft.com/office/drawing/2014/main" id="{EB0DBF4C-8A74-65B3-5690-23B26CCCC0DB}"/>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2613689" y="3025333"/>
            <a:ext cx="817098" cy="817098"/>
          </a:xfrm>
          <a:prstGeom prst="rect">
            <a:avLst/>
          </a:prstGeom>
        </p:spPr>
      </p:pic>
    </p:spTree>
    <p:extLst>
      <p:ext uri="{BB962C8B-B14F-4D97-AF65-F5344CB8AC3E}">
        <p14:creationId xmlns:p14="http://schemas.microsoft.com/office/powerpoint/2010/main" val="40388655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89608"/>
            <a:ext cx="10515600" cy="501080"/>
          </a:xfrm>
        </p:spPr>
        <p:txBody>
          <a:bodyPr>
            <a:normAutofit fontScale="90000"/>
          </a:bodyPr>
          <a:lstStyle/>
          <a:p>
            <a:pPr algn="ctr"/>
            <a:r>
              <a:rPr lang="tr-TR" b="1" dirty="0"/>
              <a:t>Belirlenecek mesajların özellikleri</a:t>
            </a:r>
          </a:p>
        </p:txBody>
      </p:sp>
      <p:sp>
        <p:nvSpPr>
          <p:cNvPr id="5" name="Content Placeholder 4"/>
          <p:cNvSpPr>
            <a:spLocks noGrp="1"/>
          </p:cNvSpPr>
          <p:nvPr>
            <p:ph idx="1"/>
          </p:nvPr>
        </p:nvSpPr>
        <p:spPr/>
        <p:txBody>
          <a:bodyPr>
            <a:normAutofit fontScale="85000" lnSpcReduction="20000"/>
          </a:bodyPr>
          <a:lstStyle/>
          <a:p>
            <a:r>
              <a:rPr lang="tr-TR" dirty="0"/>
              <a:t>Mesajlarınız hedefleriniz ile uyumlu olmalı</a:t>
            </a:r>
          </a:p>
          <a:p>
            <a:r>
              <a:rPr lang="tr-TR" dirty="0"/>
              <a:t>Amaca hizmet etmeli</a:t>
            </a:r>
          </a:p>
          <a:p>
            <a:r>
              <a:rPr lang="tr-TR" dirty="0"/>
              <a:t>Tutarlılık göstermeli</a:t>
            </a:r>
          </a:p>
          <a:p>
            <a:r>
              <a:rPr lang="tr-TR" dirty="0"/>
              <a:t>Net olmalı</a:t>
            </a:r>
          </a:p>
          <a:p>
            <a:r>
              <a:rPr lang="tr-TR" dirty="0"/>
              <a:t>Güvenilir ve inandırıcı olmalı</a:t>
            </a:r>
          </a:p>
          <a:p>
            <a:r>
              <a:rPr lang="tr-TR" dirty="0"/>
              <a:t>Pozitif olmalı</a:t>
            </a:r>
          </a:p>
          <a:p>
            <a:r>
              <a:rPr lang="tr-TR" dirty="0"/>
              <a:t>Hedef kitlenin en çok önem verdiği ve en çok öğrenmek istediği, en gerekli, ilgi çekici konuları içermeli</a:t>
            </a:r>
          </a:p>
          <a:p>
            <a:r>
              <a:rPr lang="tr-TR" dirty="0"/>
              <a:t>Hedef kitlenin ihtiyacına yönelik olmalı</a:t>
            </a:r>
          </a:p>
          <a:p>
            <a:r>
              <a:rPr lang="tr-TR" dirty="0"/>
              <a:t>Hedef kitleyi düşünmeye, hissetmeye ve hareket etmeye zorunlu bırakabilmeli</a:t>
            </a:r>
          </a:p>
          <a:p>
            <a:r>
              <a:rPr lang="tr-TR" dirty="0"/>
              <a:t>Kısa olmalı</a:t>
            </a:r>
          </a:p>
          <a:p>
            <a:endParaRPr lang="tr-TR" dirty="0"/>
          </a:p>
        </p:txBody>
      </p:sp>
    </p:spTree>
    <p:extLst>
      <p:ext uri="{BB962C8B-B14F-4D97-AF65-F5344CB8AC3E}">
        <p14:creationId xmlns:p14="http://schemas.microsoft.com/office/powerpoint/2010/main" val="30312258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08383"/>
            <a:ext cx="10515600" cy="1325563"/>
          </a:xfrm>
        </p:spPr>
        <p:txBody>
          <a:bodyPr>
            <a:normAutofit/>
          </a:bodyPr>
          <a:lstStyle/>
          <a:p>
            <a:r>
              <a:rPr lang="tr-TR" sz="4000" dirty="0"/>
              <a:t>Strateji ne demek?</a:t>
            </a:r>
          </a:p>
        </p:txBody>
      </p:sp>
      <p:pic>
        <p:nvPicPr>
          <p:cNvPr id="4" name="Content Placeholder 3" descr="AA039230.png"/>
          <p:cNvPicPr>
            <a:picLocks noGrp="1" noChangeAspect="1"/>
          </p:cNvPicPr>
          <p:nvPr>
            <p:ph idx="1"/>
          </p:nvPr>
        </p:nvPicPr>
        <p:blipFill>
          <a:blip r:embed="rId3">
            <a:extLst>
              <a:ext uri="{28A0092B-C50C-407E-A947-70E740481C1C}">
                <a14:useLocalDpi xmlns:a14="http://schemas.microsoft.com/office/drawing/2010/main" val="0"/>
              </a:ext>
            </a:extLst>
          </a:blip>
          <a:srcRect l="-24551" r="-24551"/>
          <a:stretch>
            <a:fillRect/>
          </a:stretch>
        </p:blipFill>
        <p:spPr>
          <a:xfrm>
            <a:off x="2053489" y="2926785"/>
            <a:ext cx="1153463" cy="726682"/>
          </a:xfrm>
        </p:spPr>
      </p:pic>
      <p:pic>
        <p:nvPicPr>
          <p:cNvPr id="5" name="Picture 4" descr="BES_089.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0970" y="2419391"/>
            <a:ext cx="777441" cy="537030"/>
          </a:xfrm>
          <a:prstGeom prst="rect">
            <a:avLst/>
          </a:prstGeom>
        </p:spPr>
      </p:pic>
      <p:sp>
        <p:nvSpPr>
          <p:cNvPr id="8" name="Rectangle 7"/>
          <p:cNvSpPr/>
          <p:nvPr/>
        </p:nvSpPr>
        <p:spPr>
          <a:xfrm>
            <a:off x="3561902" y="2218882"/>
            <a:ext cx="6271131" cy="1323439"/>
          </a:xfrm>
          <a:prstGeom prst="rect">
            <a:avLst/>
          </a:prstGeom>
        </p:spPr>
        <p:txBody>
          <a:bodyPr wrap="square">
            <a:spAutoFit/>
          </a:bodyPr>
          <a:lstStyle/>
          <a:p>
            <a:pPr algn="just"/>
            <a:r>
              <a:rPr lang="tr-TR" sz="2000" b="1" dirty="0"/>
              <a:t>Belirli bir zaman diliminde, mevcut kaynakları iyi kullanarak, önceden belirlenen bir değişiklik ya da hedefe ulaşmak için, farklı yöntemleri, teknikleri ve araçları bir araya getiren sistematik, iyi planlanmış eylemler dizisidir. </a:t>
            </a:r>
          </a:p>
        </p:txBody>
      </p:sp>
      <p:sp>
        <p:nvSpPr>
          <p:cNvPr id="9" name="Title 1"/>
          <p:cNvSpPr txBox="1">
            <a:spLocks/>
          </p:cNvSpPr>
          <p:nvPr/>
        </p:nvSpPr>
        <p:spPr>
          <a:xfrm>
            <a:off x="1524001" y="3523086"/>
            <a:ext cx="6826247" cy="726682"/>
          </a:xfrm>
          <a:prstGeom prst="rect">
            <a:avLst/>
          </a:prstGeom>
        </p:spPr>
        <p:txBody>
          <a:bodyPr vert="horz" lIns="91440" tIns="45720" rIns="91440" bIns="45720" rtlCol="0" anchor="b">
            <a:normAutofit/>
          </a:bodyPr>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endParaRPr lang="en-GB" dirty="0"/>
          </a:p>
        </p:txBody>
      </p:sp>
      <p:sp>
        <p:nvSpPr>
          <p:cNvPr id="10" name="TextBox 9"/>
          <p:cNvSpPr txBox="1"/>
          <p:nvPr/>
        </p:nvSpPr>
        <p:spPr>
          <a:xfrm>
            <a:off x="1524001" y="3702398"/>
            <a:ext cx="6132808" cy="707886"/>
          </a:xfrm>
          <a:prstGeom prst="rect">
            <a:avLst/>
          </a:prstGeom>
          <a:noFill/>
        </p:spPr>
        <p:txBody>
          <a:bodyPr wrap="none" rtlCol="0">
            <a:spAutoFit/>
          </a:bodyPr>
          <a:lstStyle/>
          <a:p>
            <a:r>
              <a:rPr lang="tr-TR" sz="4000" dirty="0">
                <a:solidFill>
                  <a:srgbClr val="FF0000"/>
                </a:solidFill>
              </a:rPr>
              <a:t>İletişim stratejisi ne demek ?</a:t>
            </a:r>
          </a:p>
        </p:txBody>
      </p:sp>
      <p:sp>
        <p:nvSpPr>
          <p:cNvPr id="11" name="Rectangle 10"/>
          <p:cNvSpPr/>
          <p:nvPr/>
        </p:nvSpPr>
        <p:spPr>
          <a:xfrm>
            <a:off x="1449498" y="4569922"/>
            <a:ext cx="8383535" cy="1200329"/>
          </a:xfrm>
          <a:prstGeom prst="rect">
            <a:avLst/>
          </a:prstGeom>
        </p:spPr>
        <p:txBody>
          <a:bodyPr wrap="square">
            <a:spAutoFit/>
          </a:bodyPr>
          <a:lstStyle/>
          <a:p>
            <a:pPr algn="just"/>
            <a:r>
              <a:rPr lang="tr-TR" b="1" dirty="0"/>
              <a:t>Belirlenen hedeflere ulaşabilmek veya problemleri çözebilmek için tüm aktivitelerin ve eylemlerin çok detaylı olarak belli bir zaman aralığı içine yerleştirilmesi, bu </a:t>
            </a:r>
            <a:r>
              <a:rPr lang="tr-TR" b="1" dirty="0" err="1"/>
              <a:t>master</a:t>
            </a:r>
            <a:r>
              <a:rPr lang="tr-TR" b="1" dirty="0"/>
              <a:t> plan çerçevesinde, kullanılacak kaynak, alınacak destek noktalarının öngörüldüğü, iletişim yöntem, teknik ve yaklaşımların kullanıldığı çok iyi planlanmış eylemler dizisidir.</a:t>
            </a:r>
          </a:p>
        </p:txBody>
      </p:sp>
      <p:pic>
        <p:nvPicPr>
          <p:cNvPr id="13" name="Picture 12" descr="stk19951boj.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343533">
            <a:off x="2498281" y="2989894"/>
            <a:ext cx="343679" cy="470628"/>
          </a:xfrm>
          <a:prstGeom prst="rect">
            <a:avLst/>
          </a:prstGeom>
        </p:spPr>
      </p:pic>
    </p:spTree>
    <p:extLst>
      <p:ext uri="{BB962C8B-B14F-4D97-AF65-F5344CB8AC3E}">
        <p14:creationId xmlns:p14="http://schemas.microsoft.com/office/powerpoint/2010/main" val="27467963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21355"/>
            <a:ext cx="10515600" cy="601787"/>
          </a:xfrm>
        </p:spPr>
        <p:txBody>
          <a:bodyPr>
            <a:normAutofit fontScale="90000"/>
          </a:bodyPr>
          <a:lstStyle/>
          <a:p>
            <a:pPr algn="ctr"/>
            <a:r>
              <a:rPr lang="tr-TR" b="1" dirty="0"/>
              <a:t>KISS KANUNU</a:t>
            </a:r>
          </a:p>
        </p:txBody>
      </p:sp>
      <p:sp>
        <p:nvSpPr>
          <p:cNvPr id="5" name="TextBox 4"/>
          <p:cNvSpPr txBox="1"/>
          <p:nvPr/>
        </p:nvSpPr>
        <p:spPr>
          <a:xfrm>
            <a:off x="4709246" y="2612752"/>
            <a:ext cx="1136249" cy="1569660"/>
          </a:xfrm>
          <a:prstGeom prst="rect">
            <a:avLst/>
          </a:prstGeom>
          <a:noFill/>
        </p:spPr>
        <p:txBody>
          <a:bodyPr wrap="none" rtlCol="0">
            <a:spAutoFit/>
          </a:bodyPr>
          <a:lstStyle/>
          <a:p>
            <a:r>
              <a:rPr lang="tr-TR" sz="2400" b="1" dirty="0" err="1">
                <a:solidFill>
                  <a:srgbClr val="FF0000"/>
                </a:solidFill>
              </a:rPr>
              <a:t>K</a:t>
            </a:r>
            <a:r>
              <a:rPr lang="tr-TR" dirty="0" err="1"/>
              <a:t>eep</a:t>
            </a:r>
            <a:r>
              <a:rPr lang="tr-TR" dirty="0"/>
              <a:t> </a:t>
            </a:r>
          </a:p>
          <a:p>
            <a:r>
              <a:rPr lang="tr-TR" sz="2400" b="1" dirty="0" err="1">
                <a:solidFill>
                  <a:srgbClr val="FF0000"/>
                </a:solidFill>
              </a:rPr>
              <a:t>I</a:t>
            </a:r>
            <a:r>
              <a:rPr lang="tr-TR" dirty="0" err="1"/>
              <a:t>t</a:t>
            </a:r>
            <a:endParaRPr lang="tr-TR" dirty="0"/>
          </a:p>
          <a:p>
            <a:r>
              <a:rPr lang="tr-TR" sz="2400" b="1" dirty="0" err="1">
                <a:solidFill>
                  <a:srgbClr val="FF0000"/>
                </a:solidFill>
              </a:rPr>
              <a:t>S</a:t>
            </a:r>
            <a:r>
              <a:rPr lang="tr-TR" dirty="0" err="1"/>
              <a:t>hort</a:t>
            </a:r>
            <a:r>
              <a:rPr lang="tr-TR" dirty="0"/>
              <a:t> </a:t>
            </a:r>
            <a:r>
              <a:rPr lang="tr-TR" dirty="0" err="1"/>
              <a:t>and</a:t>
            </a:r>
            <a:endParaRPr lang="tr-TR" dirty="0"/>
          </a:p>
          <a:p>
            <a:r>
              <a:rPr lang="tr-TR" sz="2400" b="1" dirty="0">
                <a:solidFill>
                  <a:srgbClr val="FF0000"/>
                </a:solidFill>
              </a:rPr>
              <a:t>S</a:t>
            </a:r>
            <a:r>
              <a:rPr lang="tr-TR" dirty="0"/>
              <a:t>imple</a:t>
            </a:r>
          </a:p>
        </p:txBody>
      </p:sp>
      <p:sp>
        <p:nvSpPr>
          <p:cNvPr id="6" name="Notched Right Arrow 5"/>
          <p:cNvSpPr/>
          <p:nvPr/>
        </p:nvSpPr>
        <p:spPr>
          <a:xfrm>
            <a:off x="5825680" y="2970095"/>
            <a:ext cx="822960" cy="822960"/>
          </a:xfrm>
          <a:prstGeom prst="notchedRightArrow">
            <a:avLst/>
          </a:prstGeom>
          <a:ln/>
        </p:spPr>
        <p:style>
          <a:lnRef idx="1">
            <a:schemeClr val="accent1"/>
          </a:lnRef>
          <a:fillRef idx="3">
            <a:schemeClr val="accent1"/>
          </a:fillRef>
          <a:effectRef idx="2">
            <a:schemeClr val="accent1"/>
          </a:effectRef>
          <a:fontRef idx="minor">
            <a:schemeClr val="lt1"/>
          </a:fontRef>
        </p:style>
        <p:txBody>
          <a:bodyPr/>
          <a:lstStyle/>
          <a:p>
            <a:endParaRPr lang="tr-TR">
              <a:solidFill>
                <a:srgbClr val="FF0000"/>
              </a:solidFill>
            </a:endParaRPr>
          </a:p>
        </p:txBody>
      </p:sp>
      <p:sp>
        <p:nvSpPr>
          <p:cNvPr id="7" name="TextBox 6"/>
          <p:cNvSpPr txBox="1"/>
          <p:nvPr/>
        </p:nvSpPr>
        <p:spPr>
          <a:xfrm>
            <a:off x="6770303" y="3195936"/>
            <a:ext cx="3214467" cy="400110"/>
          </a:xfrm>
          <a:prstGeom prst="rect">
            <a:avLst/>
          </a:prstGeom>
          <a:noFill/>
        </p:spPr>
        <p:txBody>
          <a:bodyPr wrap="none" rtlCol="0">
            <a:spAutoFit/>
          </a:bodyPr>
          <a:lstStyle/>
          <a:p>
            <a:r>
              <a:rPr lang="tr-TR" sz="2000" b="1" dirty="0"/>
              <a:t>Mesajlar Kısa ve Basit olmalı</a:t>
            </a:r>
          </a:p>
        </p:txBody>
      </p:sp>
      <p:sp>
        <p:nvSpPr>
          <p:cNvPr id="8" name="Notched Right Arrow 7"/>
          <p:cNvSpPr/>
          <p:nvPr/>
        </p:nvSpPr>
        <p:spPr>
          <a:xfrm rot="5400000">
            <a:off x="7446312" y="4371305"/>
            <a:ext cx="822960" cy="822960"/>
          </a:xfrm>
          <a:prstGeom prst="notchedRightArrow">
            <a:avLst/>
          </a:prstGeom>
          <a:ln/>
        </p:spPr>
        <p:style>
          <a:lnRef idx="1">
            <a:schemeClr val="accent1"/>
          </a:lnRef>
          <a:fillRef idx="3">
            <a:schemeClr val="accent1"/>
          </a:fillRef>
          <a:effectRef idx="2">
            <a:schemeClr val="accent1"/>
          </a:effectRef>
          <a:fontRef idx="minor">
            <a:schemeClr val="lt1"/>
          </a:fontRef>
        </p:style>
        <p:txBody>
          <a:bodyPr/>
          <a:lstStyle/>
          <a:p>
            <a:endParaRPr lang="tr-TR"/>
          </a:p>
        </p:txBody>
      </p:sp>
      <p:sp>
        <p:nvSpPr>
          <p:cNvPr id="9" name="TextBox 8"/>
          <p:cNvSpPr txBox="1"/>
          <p:nvPr/>
        </p:nvSpPr>
        <p:spPr>
          <a:xfrm>
            <a:off x="3244258" y="5311548"/>
            <a:ext cx="6291468" cy="369332"/>
          </a:xfrm>
          <a:prstGeom prst="rect">
            <a:avLst/>
          </a:prstGeom>
          <a:noFill/>
        </p:spPr>
        <p:txBody>
          <a:bodyPr wrap="none" rtlCol="0">
            <a:spAutoFit/>
          </a:bodyPr>
          <a:lstStyle/>
          <a:p>
            <a:r>
              <a:rPr lang="tr-TR" dirty="0"/>
              <a:t>Mesajlar her türlü iletişim kanalında rahatlıkla kullanılabilir olmalı</a:t>
            </a:r>
          </a:p>
        </p:txBody>
      </p:sp>
      <p:sp>
        <p:nvSpPr>
          <p:cNvPr id="10" name="Content Placeholder 9">
            <a:extLst>
              <a:ext uri="{FF2B5EF4-FFF2-40B4-BE49-F238E27FC236}">
                <a16:creationId xmlns:a16="http://schemas.microsoft.com/office/drawing/2014/main" id="{3A260545-F27E-0C39-DBC7-636653FB90C2}"/>
              </a:ext>
            </a:extLst>
          </p:cNvPr>
          <p:cNvSpPr>
            <a:spLocks noGrp="1"/>
          </p:cNvSpPr>
          <p:nvPr>
            <p:ph idx="1"/>
          </p:nvPr>
        </p:nvSpPr>
        <p:spPr/>
        <p:txBody>
          <a:bodyPr/>
          <a:lstStyle/>
          <a:p>
            <a:pPr marL="0" indent="0">
              <a:buNone/>
            </a:pPr>
            <a:endParaRPr lang="en-GB" dirty="0"/>
          </a:p>
        </p:txBody>
      </p:sp>
    </p:spTree>
    <p:extLst>
      <p:ext uri="{BB962C8B-B14F-4D97-AF65-F5344CB8AC3E}">
        <p14:creationId xmlns:p14="http://schemas.microsoft.com/office/powerpoint/2010/main" val="1837728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78888"/>
            <a:ext cx="10515600" cy="1551770"/>
          </a:xfrm>
        </p:spPr>
        <p:txBody>
          <a:bodyPr>
            <a:normAutofit fontScale="90000"/>
          </a:bodyPr>
          <a:lstStyle/>
          <a:p>
            <a:pPr algn="ctr"/>
            <a:br>
              <a:rPr lang="en-GB" b="1" dirty="0"/>
            </a:br>
            <a:r>
              <a:rPr lang="tr-TR" b="1" dirty="0">
                <a:solidFill>
                  <a:srgbClr val="FF0000"/>
                </a:solidFill>
              </a:rPr>
              <a:t>Önemli hatırlatma!</a:t>
            </a:r>
            <a:br>
              <a:rPr lang="tr-TR" b="1" dirty="0">
                <a:solidFill>
                  <a:srgbClr val="FF0000"/>
                </a:solidFill>
              </a:rPr>
            </a:br>
            <a:endParaRPr lang="tr-TR" b="1" dirty="0">
              <a:solidFill>
                <a:srgbClr val="FF0000"/>
              </a:solidFill>
            </a:endParaRPr>
          </a:p>
        </p:txBody>
      </p:sp>
      <p:sp>
        <p:nvSpPr>
          <p:cNvPr id="3" name="Content Placeholder 2"/>
          <p:cNvSpPr>
            <a:spLocks noGrp="1"/>
          </p:cNvSpPr>
          <p:nvPr>
            <p:ph idx="1"/>
          </p:nvPr>
        </p:nvSpPr>
        <p:spPr>
          <a:xfrm>
            <a:off x="838200" y="2740063"/>
            <a:ext cx="10515600" cy="2433996"/>
          </a:xfrm>
        </p:spPr>
        <p:txBody>
          <a:bodyPr>
            <a:normAutofit/>
          </a:bodyPr>
          <a:lstStyle/>
          <a:p>
            <a:r>
              <a:rPr lang="tr-TR" sz="2400" b="1" dirty="0"/>
              <a:t>Sloganlarla mesajlar birbirine karıştırmayın !</a:t>
            </a:r>
          </a:p>
          <a:p>
            <a:r>
              <a:rPr lang="tr-TR" sz="2400" b="1" dirty="0"/>
              <a:t>Mesajlardan slogan üretilmelidir!</a:t>
            </a:r>
          </a:p>
          <a:p>
            <a:r>
              <a:rPr lang="tr-TR" sz="2400" b="1" dirty="0"/>
              <a:t>Önce slogan üretilip mesaja geçilmemelidir!</a:t>
            </a:r>
          </a:p>
          <a:p>
            <a:endParaRPr lang="tr-TR" sz="2400" b="1" dirty="0"/>
          </a:p>
          <a:p>
            <a:endParaRPr lang="tr-TR" sz="2400" b="1" dirty="0"/>
          </a:p>
          <a:p>
            <a:endParaRPr lang="tr-TR" sz="2400" b="1" dirty="0"/>
          </a:p>
        </p:txBody>
      </p:sp>
    </p:spTree>
    <p:extLst>
      <p:ext uri="{BB962C8B-B14F-4D97-AF65-F5344CB8AC3E}">
        <p14:creationId xmlns:p14="http://schemas.microsoft.com/office/powerpoint/2010/main" val="31775225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3" name="TextBox 2">
            <a:extLst>
              <a:ext uri="{FF2B5EF4-FFF2-40B4-BE49-F238E27FC236}">
                <a16:creationId xmlns:a16="http://schemas.microsoft.com/office/drawing/2014/main" id="{82430597-86FB-147A-73BA-63F8BFB0316B}"/>
              </a:ext>
            </a:extLst>
          </p:cNvPr>
          <p:cNvSpPr txBox="1"/>
          <p:nvPr/>
        </p:nvSpPr>
        <p:spPr>
          <a:xfrm>
            <a:off x="1811728" y="2100763"/>
            <a:ext cx="9410329" cy="4678204"/>
          </a:xfrm>
          <a:prstGeom prst="rect">
            <a:avLst/>
          </a:prstGeom>
          <a:noFill/>
        </p:spPr>
        <p:txBody>
          <a:bodyPr wrap="square">
            <a:spAutoFit/>
          </a:bodyPr>
          <a:lstStyle/>
          <a:p>
            <a:r>
              <a:rPr lang="en-US" sz="1600" b="1" dirty="0" err="1">
                <a:solidFill>
                  <a:srgbClr val="FF3300"/>
                </a:solidFill>
              </a:rPr>
              <a:t>Mesaj</a:t>
            </a:r>
            <a:r>
              <a:rPr lang="en-US" sz="1600" b="1" dirty="0">
                <a:solidFill>
                  <a:srgbClr val="FF3300"/>
                </a:solidFill>
              </a:rPr>
              <a:t>:</a:t>
            </a:r>
            <a:r>
              <a:rPr lang="en-US" sz="1600" dirty="0">
                <a:solidFill>
                  <a:srgbClr val="FF3300"/>
                </a:solidFill>
              </a:rPr>
              <a:t> </a:t>
            </a:r>
            <a:r>
              <a:rPr lang="en-US" sz="1600" dirty="0"/>
              <a:t>SMART Ankara </a:t>
            </a:r>
            <a:r>
              <a:rPr lang="en-US" sz="1600" dirty="0" err="1"/>
              <a:t>sayesinde</a:t>
            </a:r>
            <a:r>
              <a:rPr lang="en-US" sz="1600" dirty="0"/>
              <a:t>, </a:t>
            </a:r>
            <a:r>
              <a:rPr lang="en-US" sz="1600" dirty="0" err="1"/>
              <a:t>çevre</a:t>
            </a:r>
            <a:r>
              <a:rPr lang="en-US" sz="1600" dirty="0"/>
              <a:t> </a:t>
            </a:r>
            <a:r>
              <a:rPr lang="en-US" sz="1600" dirty="0" err="1"/>
              <a:t>ve</a:t>
            </a:r>
            <a:r>
              <a:rPr lang="en-US" sz="1600" dirty="0"/>
              <a:t> </a:t>
            </a:r>
            <a:r>
              <a:rPr lang="en-US" sz="1600" dirty="0" err="1"/>
              <a:t>insan</a:t>
            </a:r>
            <a:r>
              <a:rPr lang="en-US" sz="1600" dirty="0"/>
              <a:t> </a:t>
            </a:r>
            <a:r>
              <a:rPr lang="en-US" sz="1600" dirty="0" err="1"/>
              <a:t>odaklı</a:t>
            </a:r>
            <a:r>
              <a:rPr lang="en-US" sz="1600" dirty="0"/>
              <a:t> </a:t>
            </a:r>
            <a:r>
              <a:rPr lang="en-US" sz="1600" dirty="0" err="1"/>
              <a:t>ulaşım</a:t>
            </a:r>
            <a:r>
              <a:rPr lang="en-US" sz="1600" dirty="0"/>
              <a:t> </a:t>
            </a:r>
            <a:r>
              <a:rPr lang="en-US" sz="1600" dirty="0" err="1"/>
              <a:t>planlarıyle</a:t>
            </a:r>
            <a:r>
              <a:rPr lang="en-US" sz="1600" dirty="0"/>
              <a:t> </a:t>
            </a:r>
            <a:r>
              <a:rPr lang="en-US" sz="1600" dirty="0" err="1"/>
              <a:t>daha</a:t>
            </a:r>
            <a:r>
              <a:rPr lang="en-US" sz="1600" dirty="0"/>
              <a:t> </a:t>
            </a:r>
            <a:r>
              <a:rPr lang="en-US" sz="1600" dirty="0" err="1"/>
              <a:t>şağlıklı</a:t>
            </a:r>
            <a:r>
              <a:rPr lang="en-US" sz="1600" dirty="0"/>
              <a:t>, </a:t>
            </a:r>
            <a:r>
              <a:rPr lang="en-US" sz="1600" dirty="0" err="1"/>
              <a:t>sürdürülebilir</a:t>
            </a:r>
            <a:r>
              <a:rPr lang="en-US" sz="1600" dirty="0"/>
              <a:t> </a:t>
            </a:r>
            <a:r>
              <a:rPr lang="en-US" sz="1600" dirty="0" err="1"/>
              <a:t>ve</a:t>
            </a:r>
            <a:r>
              <a:rPr lang="en-US" sz="1600" dirty="0"/>
              <a:t> </a:t>
            </a:r>
            <a:r>
              <a:rPr lang="en-US" sz="1600" dirty="0" err="1"/>
              <a:t>yaşanılabilir</a:t>
            </a:r>
            <a:r>
              <a:rPr lang="en-US" sz="1600" dirty="0"/>
              <a:t> </a:t>
            </a:r>
            <a:r>
              <a:rPr lang="en-US" sz="1600" dirty="0" err="1"/>
              <a:t>bir</a:t>
            </a:r>
            <a:r>
              <a:rPr lang="en-US" sz="1600" dirty="0"/>
              <a:t> </a:t>
            </a:r>
            <a:r>
              <a:rPr lang="en-US" sz="1600" dirty="0" err="1"/>
              <a:t>şehir</a:t>
            </a:r>
            <a:r>
              <a:rPr lang="en-US" sz="1600" dirty="0"/>
              <a:t> </a:t>
            </a:r>
            <a:r>
              <a:rPr lang="en-US" sz="1600" dirty="0" err="1"/>
              <a:t>mümkün</a:t>
            </a:r>
            <a:r>
              <a:rPr lang="en-US" sz="1600" dirty="0"/>
              <a:t>.</a:t>
            </a:r>
          </a:p>
          <a:p>
            <a:r>
              <a:rPr lang="en-US" sz="1600" b="1" dirty="0">
                <a:solidFill>
                  <a:schemeClr val="accent1"/>
                </a:solidFill>
              </a:rPr>
              <a:t>	Slogan</a:t>
            </a:r>
            <a:r>
              <a:rPr lang="en-US" sz="1600" b="1" dirty="0"/>
              <a:t>:</a:t>
            </a:r>
            <a:r>
              <a:rPr lang="en-US" sz="1600" dirty="0"/>
              <a:t> </a:t>
            </a:r>
            <a:r>
              <a:rPr lang="en-US" sz="1600" dirty="0" err="1"/>
              <a:t>Daha</a:t>
            </a:r>
            <a:r>
              <a:rPr lang="en-US" sz="1600" dirty="0"/>
              <a:t> </a:t>
            </a:r>
            <a:r>
              <a:rPr lang="en-US" sz="1600" dirty="0" err="1"/>
              <a:t>Yeşil</a:t>
            </a:r>
            <a:r>
              <a:rPr lang="en-US" sz="1600" dirty="0"/>
              <a:t>, </a:t>
            </a:r>
            <a:r>
              <a:rPr lang="en-US" sz="1600" dirty="0" err="1"/>
              <a:t>Daha</a:t>
            </a:r>
            <a:r>
              <a:rPr lang="en-US" sz="1600" dirty="0"/>
              <a:t> </a:t>
            </a:r>
            <a:r>
              <a:rPr lang="en-US" sz="1600" dirty="0" err="1"/>
              <a:t>Sağlıklı</a:t>
            </a:r>
            <a:r>
              <a:rPr lang="en-US" sz="1600" dirty="0"/>
              <a:t>, </a:t>
            </a:r>
            <a:r>
              <a:rPr lang="en-US" sz="1600" dirty="0" err="1"/>
              <a:t>Daha</a:t>
            </a:r>
            <a:r>
              <a:rPr lang="en-US" sz="1600" dirty="0"/>
              <a:t> </a:t>
            </a:r>
            <a:r>
              <a:rPr lang="en-US" sz="1600" dirty="0" err="1"/>
              <a:t>Yaşanabilir</a:t>
            </a:r>
            <a:r>
              <a:rPr lang="en-US" sz="1600" dirty="0"/>
              <a:t> Ankara </a:t>
            </a:r>
            <a:r>
              <a:rPr lang="en-US" sz="1600" dirty="0" err="1"/>
              <a:t>için</a:t>
            </a:r>
            <a:r>
              <a:rPr lang="en-US" sz="1600"/>
              <a:t> SMART </a:t>
            </a:r>
            <a:r>
              <a:rPr lang="en-US" sz="1600" dirty="0" err="1"/>
              <a:t>Ulaşım</a:t>
            </a:r>
            <a:endParaRPr lang="en-US" sz="1600" dirty="0"/>
          </a:p>
          <a:p>
            <a:endParaRPr lang="en-US" sz="1600" dirty="0"/>
          </a:p>
          <a:p>
            <a:r>
              <a:rPr lang="en-US" sz="1600" b="1" dirty="0" err="1">
                <a:solidFill>
                  <a:srgbClr val="FF3300"/>
                </a:solidFill>
              </a:rPr>
              <a:t>Mesaj</a:t>
            </a:r>
            <a:r>
              <a:rPr lang="en-US" sz="1600" b="1" dirty="0">
                <a:solidFill>
                  <a:srgbClr val="FF3300"/>
                </a:solidFill>
              </a:rPr>
              <a:t>:</a:t>
            </a:r>
            <a:r>
              <a:rPr lang="en-US" sz="1600" dirty="0"/>
              <a:t> </a:t>
            </a:r>
            <a:r>
              <a:rPr lang="en-US" sz="1600" dirty="0" err="1"/>
              <a:t>Dış</a:t>
            </a:r>
            <a:r>
              <a:rPr lang="en-US" sz="1600" dirty="0"/>
              <a:t> </a:t>
            </a:r>
            <a:r>
              <a:rPr lang="en-US" sz="1600" dirty="0" err="1"/>
              <a:t>Dünyayla</a:t>
            </a:r>
            <a:r>
              <a:rPr lang="en-US" sz="1600" dirty="0"/>
              <a:t> </a:t>
            </a:r>
            <a:r>
              <a:rPr lang="en-US" sz="1600" dirty="0" err="1"/>
              <a:t>Güçlü</a:t>
            </a:r>
            <a:r>
              <a:rPr lang="en-US" sz="1600" dirty="0"/>
              <a:t> </a:t>
            </a:r>
            <a:r>
              <a:rPr lang="en-US" sz="1600" dirty="0" err="1"/>
              <a:t>iletişim</a:t>
            </a:r>
            <a:r>
              <a:rPr lang="en-US" sz="1600" dirty="0"/>
              <a:t> </a:t>
            </a:r>
            <a:r>
              <a:rPr lang="en-US" sz="1600" dirty="0" err="1"/>
              <a:t>kurmak</a:t>
            </a:r>
            <a:r>
              <a:rPr lang="en-US" sz="1600" dirty="0"/>
              <a:t> </a:t>
            </a:r>
            <a:r>
              <a:rPr lang="en-US" sz="1600" dirty="0" err="1"/>
              <a:t>için</a:t>
            </a:r>
            <a:r>
              <a:rPr lang="en-US" sz="1600" dirty="0"/>
              <a:t> </a:t>
            </a:r>
            <a:r>
              <a:rPr lang="en-US" sz="1600" dirty="0" err="1"/>
              <a:t>sağlıklı</a:t>
            </a:r>
            <a:r>
              <a:rPr lang="en-US" sz="1600" dirty="0"/>
              <a:t> </a:t>
            </a:r>
            <a:r>
              <a:rPr lang="en-US" sz="1600" dirty="0" err="1"/>
              <a:t>iç</a:t>
            </a:r>
            <a:r>
              <a:rPr lang="en-US" sz="1600" dirty="0"/>
              <a:t> </a:t>
            </a:r>
            <a:r>
              <a:rPr lang="en-US" sz="1600" dirty="0" err="1"/>
              <a:t>iletişim</a:t>
            </a:r>
            <a:r>
              <a:rPr lang="en-US" sz="1600" dirty="0"/>
              <a:t> </a:t>
            </a:r>
            <a:r>
              <a:rPr lang="en-US" sz="1600" dirty="0" err="1"/>
              <a:t>gereklidir</a:t>
            </a:r>
            <a:r>
              <a:rPr lang="en-US" sz="1600" dirty="0"/>
              <a:t>.</a:t>
            </a:r>
          </a:p>
          <a:p>
            <a:r>
              <a:rPr lang="en-US" sz="1600" b="1" dirty="0">
                <a:solidFill>
                  <a:schemeClr val="accent1"/>
                </a:solidFill>
              </a:rPr>
              <a:t>	Slogan:</a:t>
            </a:r>
            <a:r>
              <a:rPr lang="en-US" sz="1600" dirty="0"/>
              <a:t> İyi </a:t>
            </a:r>
            <a:r>
              <a:rPr lang="en-US" sz="1600" dirty="0" err="1"/>
              <a:t>iç</a:t>
            </a:r>
            <a:r>
              <a:rPr lang="en-US" sz="1600" dirty="0"/>
              <a:t> </a:t>
            </a:r>
            <a:r>
              <a:rPr lang="en-US" sz="1600" dirty="0" err="1"/>
              <a:t>iletişim</a:t>
            </a:r>
            <a:r>
              <a:rPr lang="en-US" sz="1600" dirty="0"/>
              <a:t>, </a:t>
            </a:r>
            <a:r>
              <a:rPr lang="en-US" sz="1600" dirty="0" err="1"/>
              <a:t>güçlü</a:t>
            </a:r>
            <a:r>
              <a:rPr lang="en-US" sz="1600" dirty="0"/>
              <a:t> </a:t>
            </a:r>
            <a:r>
              <a:rPr lang="en-US" sz="1600" dirty="0" err="1"/>
              <a:t>dış</a:t>
            </a:r>
            <a:r>
              <a:rPr lang="en-US" sz="1600" dirty="0"/>
              <a:t> </a:t>
            </a:r>
            <a:r>
              <a:rPr lang="en-US" sz="1600" dirty="0" err="1"/>
              <a:t>iletişim</a:t>
            </a:r>
            <a:r>
              <a:rPr lang="en-US" sz="1600" dirty="0"/>
              <a:t> </a:t>
            </a:r>
            <a:r>
              <a:rPr lang="en-US" sz="1600" dirty="0" err="1"/>
              <a:t>için</a:t>
            </a:r>
            <a:r>
              <a:rPr lang="en-US" sz="1600" dirty="0"/>
              <a:t> </a:t>
            </a:r>
            <a:r>
              <a:rPr lang="en-US" sz="1600" dirty="0" err="1"/>
              <a:t>temeldir</a:t>
            </a:r>
            <a:r>
              <a:rPr lang="en-US" sz="1600" dirty="0"/>
              <a:t>.</a:t>
            </a:r>
          </a:p>
          <a:p>
            <a:pPr algn="ctr"/>
            <a:endParaRPr lang="en-US" sz="1600" dirty="0"/>
          </a:p>
          <a:p>
            <a:r>
              <a:rPr lang="en-US" sz="1600" b="1" dirty="0" err="1">
                <a:solidFill>
                  <a:srgbClr val="FF3300"/>
                </a:solidFill>
              </a:rPr>
              <a:t>Mesaj</a:t>
            </a:r>
            <a:r>
              <a:rPr lang="en-US" sz="1600" b="1" dirty="0">
                <a:solidFill>
                  <a:srgbClr val="FF3300"/>
                </a:solidFill>
              </a:rPr>
              <a:t>:</a:t>
            </a:r>
            <a:r>
              <a:rPr lang="en-US" sz="1600" dirty="0"/>
              <a:t> 21’inci </a:t>
            </a:r>
            <a:r>
              <a:rPr lang="en-US" sz="1600" dirty="0" err="1"/>
              <a:t>yüzyıla</a:t>
            </a:r>
            <a:r>
              <a:rPr lang="en-US" sz="1600" dirty="0"/>
              <a:t> </a:t>
            </a:r>
            <a:r>
              <a:rPr lang="en-US" sz="1600" dirty="0" err="1"/>
              <a:t>yakışan</a:t>
            </a:r>
            <a:r>
              <a:rPr lang="en-US" sz="1600" dirty="0"/>
              <a:t>, </a:t>
            </a:r>
            <a:r>
              <a:rPr lang="en-US" sz="1600" dirty="0" err="1"/>
              <a:t>sağlıklı</a:t>
            </a:r>
            <a:r>
              <a:rPr lang="en-US" sz="1600" dirty="0"/>
              <a:t> </a:t>
            </a:r>
            <a:r>
              <a:rPr lang="en-US" sz="1600" dirty="0" err="1"/>
              <a:t>ve</a:t>
            </a:r>
            <a:r>
              <a:rPr lang="en-US" sz="1600" dirty="0"/>
              <a:t> </a:t>
            </a:r>
            <a:r>
              <a:rPr lang="en-US" sz="1600" dirty="0" err="1"/>
              <a:t>canlı</a:t>
            </a:r>
            <a:r>
              <a:rPr lang="en-US" sz="1600" dirty="0"/>
              <a:t> </a:t>
            </a:r>
            <a:r>
              <a:rPr lang="en-US" sz="1600" dirty="0" err="1"/>
              <a:t>bir</a:t>
            </a:r>
            <a:r>
              <a:rPr lang="en-US" sz="1600" dirty="0"/>
              <a:t> Ankara </a:t>
            </a:r>
            <a:r>
              <a:rPr lang="en-US" sz="1600" dirty="0" err="1"/>
              <a:t>için</a:t>
            </a:r>
            <a:r>
              <a:rPr lang="en-US" sz="1600" dirty="0"/>
              <a:t>, </a:t>
            </a:r>
            <a:r>
              <a:rPr lang="en-US" sz="1600" dirty="0" err="1"/>
              <a:t>insan</a:t>
            </a:r>
            <a:r>
              <a:rPr lang="en-US" sz="1600" dirty="0"/>
              <a:t> </a:t>
            </a:r>
            <a:r>
              <a:rPr lang="en-US" sz="1600" dirty="0" err="1"/>
              <a:t>ve</a:t>
            </a:r>
            <a:r>
              <a:rPr lang="en-US" sz="1600" dirty="0"/>
              <a:t> </a:t>
            </a:r>
            <a:r>
              <a:rPr lang="en-US" sz="1600" dirty="0" err="1"/>
              <a:t>çevreyi</a:t>
            </a:r>
            <a:r>
              <a:rPr lang="en-US" sz="1600" dirty="0"/>
              <a:t> </a:t>
            </a:r>
            <a:r>
              <a:rPr lang="en-US" sz="1600" dirty="0" err="1"/>
              <a:t>merkeze</a:t>
            </a:r>
            <a:r>
              <a:rPr lang="en-US" sz="1600" dirty="0"/>
              <a:t> </a:t>
            </a:r>
            <a:r>
              <a:rPr lang="en-US" sz="1600" dirty="0" err="1"/>
              <a:t>alan</a:t>
            </a:r>
            <a:r>
              <a:rPr lang="en-US" sz="1600" dirty="0"/>
              <a:t> </a:t>
            </a:r>
            <a:r>
              <a:rPr lang="en-US" sz="1600" dirty="0" err="1"/>
              <a:t>ulaşım</a:t>
            </a:r>
            <a:r>
              <a:rPr lang="en-US" sz="1600" dirty="0"/>
              <a:t> </a:t>
            </a:r>
            <a:r>
              <a:rPr lang="en-US" sz="1600" dirty="0" err="1"/>
              <a:t>planlarına</a:t>
            </a:r>
            <a:r>
              <a:rPr lang="en-US" sz="1600" dirty="0"/>
              <a:t> </a:t>
            </a:r>
            <a:r>
              <a:rPr lang="en-US" sz="1600" dirty="0" err="1"/>
              <a:t>sen</a:t>
            </a:r>
            <a:r>
              <a:rPr lang="en-US" sz="1600" dirty="0"/>
              <a:t> de </a:t>
            </a:r>
            <a:r>
              <a:rPr lang="en-US" sz="1600" dirty="0" err="1"/>
              <a:t>katkıda</a:t>
            </a:r>
            <a:r>
              <a:rPr lang="en-US" sz="1600" dirty="0"/>
              <a:t> </a:t>
            </a:r>
            <a:r>
              <a:rPr lang="en-US" sz="1600" dirty="0" err="1"/>
              <a:t>bulun</a:t>
            </a:r>
            <a:r>
              <a:rPr lang="en-US" sz="1600" dirty="0"/>
              <a:t>.</a:t>
            </a:r>
          </a:p>
          <a:p>
            <a:r>
              <a:rPr lang="en-US" sz="1600" b="1" dirty="0">
                <a:solidFill>
                  <a:schemeClr val="accent1"/>
                </a:solidFill>
              </a:rPr>
              <a:t>	Slogan:</a:t>
            </a:r>
            <a:r>
              <a:rPr lang="en-US" sz="1600" dirty="0">
                <a:solidFill>
                  <a:schemeClr val="accent1"/>
                </a:solidFill>
              </a:rPr>
              <a:t> </a:t>
            </a:r>
            <a:r>
              <a:rPr lang="en-US" sz="1600" dirty="0" err="1"/>
              <a:t>Enerjik</a:t>
            </a:r>
            <a:r>
              <a:rPr lang="en-US" sz="1600" dirty="0"/>
              <a:t> Ankara </a:t>
            </a:r>
            <a:r>
              <a:rPr lang="en-US" sz="1600" dirty="0" err="1"/>
              <a:t>için</a:t>
            </a:r>
            <a:r>
              <a:rPr lang="en-US" sz="1600" dirty="0"/>
              <a:t>, </a:t>
            </a:r>
            <a:r>
              <a:rPr lang="en-US" sz="1600" dirty="0" err="1"/>
              <a:t>Çevreye</a:t>
            </a:r>
            <a:r>
              <a:rPr lang="en-US" sz="1600" dirty="0"/>
              <a:t> </a:t>
            </a:r>
            <a:r>
              <a:rPr lang="en-US" sz="1600" dirty="0" err="1"/>
              <a:t>Saygı</a:t>
            </a:r>
            <a:r>
              <a:rPr lang="en-US" sz="1600" dirty="0"/>
              <a:t> </a:t>
            </a:r>
            <a:r>
              <a:rPr lang="en-US" sz="1600" dirty="0" err="1"/>
              <a:t>ve</a:t>
            </a:r>
            <a:r>
              <a:rPr lang="en-US" sz="1600" dirty="0"/>
              <a:t> </a:t>
            </a:r>
            <a:r>
              <a:rPr lang="en-US" sz="1600" dirty="0" err="1"/>
              <a:t>İnsana</a:t>
            </a:r>
            <a:r>
              <a:rPr lang="en-US" sz="1600" dirty="0"/>
              <a:t> </a:t>
            </a:r>
            <a:r>
              <a:rPr lang="en-US" sz="1600" dirty="0" err="1"/>
              <a:t>odaklı</a:t>
            </a:r>
            <a:r>
              <a:rPr lang="en-US" sz="1600" dirty="0"/>
              <a:t> </a:t>
            </a:r>
            <a:r>
              <a:rPr lang="en-US" sz="1600" dirty="0" err="1"/>
              <a:t>Planlara</a:t>
            </a:r>
            <a:r>
              <a:rPr lang="en-US" sz="1600" dirty="0"/>
              <a:t> </a:t>
            </a:r>
            <a:r>
              <a:rPr lang="en-US" sz="1600" dirty="0" err="1"/>
              <a:t>katkıda</a:t>
            </a:r>
            <a:r>
              <a:rPr lang="en-US" sz="1600" dirty="0"/>
              <a:t> </a:t>
            </a:r>
            <a:r>
              <a:rPr lang="en-US" sz="1600" dirty="0" err="1"/>
              <a:t>bulun</a:t>
            </a:r>
            <a:endParaRPr lang="en-US" sz="1600" dirty="0"/>
          </a:p>
          <a:p>
            <a:pPr algn="ctr"/>
            <a:endParaRPr lang="en-US" sz="1600" dirty="0"/>
          </a:p>
          <a:p>
            <a:r>
              <a:rPr lang="en-US" sz="1600" b="1" dirty="0" err="1">
                <a:solidFill>
                  <a:srgbClr val="FF0000"/>
                </a:solidFill>
              </a:rPr>
              <a:t>Mesaj</a:t>
            </a:r>
            <a:r>
              <a:rPr lang="en-US" sz="1600" b="1" dirty="0">
                <a:solidFill>
                  <a:srgbClr val="FF0000"/>
                </a:solidFill>
              </a:rPr>
              <a:t>:</a:t>
            </a:r>
            <a:r>
              <a:rPr lang="en-US" sz="1600" b="1" dirty="0"/>
              <a:t> </a:t>
            </a:r>
            <a:r>
              <a:rPr lang="en-US" sz="1600" dirty="0"/>
              <a:t>SMART Ankara </a:t>
            </a:r>
            <a:r>
              <a:rPr lang="en-US" sz="1600" dirty="0" err="1"/>
              <a:t>ile</a:t>
            </a:r>
            <a:r>
              <a:rPr lang="en-US" sz="1600" dirty="0"/>
              <a:t>, </a:t>
            </a:r>
            <a:r>
              <a:rPr lang="en-US" sz="1600" dirty="0" err="1"/>
              <a:t>kentte</a:t>
            </a:r>
            <a:r>
              <a:rPr lang="en-US" sz="1600" dirty="0"/>
              <a:t> scooter, </a:t>
            </a:r>
            <a:r>
              <a:rPr lang="en-US" sz="1600" dirty="0" err="1"/>
              <a:t>bisiklet</a:t>
            </a:r>
            <a:r>
              <a:rPr lang="en-US" sz="1600" dirty="0"/>
              <a:t> </a:t>
            </a:r>
            <a:r>
              <a:rPr lang="en-US" sz="1600" dirty="0" err="1"/>
              <a:t>gibi</a:t>
            </a:r>
            <a:r>
              <a:rPr lang="en-US" sz="1600" dirty="0"/>
              <a:t> </a:t>
            </a:r>
            <a:r>
              <a:rPr lang="en-US" sz="1600" dirty="0" err="1"/>
              <a:t>mikro</a:t>
            </a:r>
            <a:r>
              <a:rPr lang="en-US" sz="1600" dirty="0"/>
              <a:t> </a:t>
            </a:r>
            <a:r>
              <a:rPr lang="en-US" sz="1600" dirty="0" err="1"/>
              <a:t>hareketlilik</a:t>
            </a:r>
            <a:r>
              <a:rPr lang="en-US" sz="1600" dirty="0"/>
              <a:t> </a:t>
            </a:r>
            <a:r>
              <a:rPr lang="en-US" sz="1600" dirty="0" err="1"/>
              <a:t>araçlarını</a:t>
            </a:r>
            <a:r>
              <a:rPr lang="en-US" sz="1600" dirty="0"/>
              <a:t> </a:t>
            </a:r>
            <a:r>
              <a:rPr lang="en-US" sz="1600" dirty="0" err="1"/>
              <a:t>kullanmanı</a:t>
            </a:r>
            <a:r>
              <a:rPr lang="en-US" sz="1600" dirty="0"/>
              <a:t> </a:t>
            </a:r>
            <a:r>
              <a:rPr lang="en-US" sz="1600" dirty="0" err="1"/>
              <a:t>kolaylaştıracak</a:t>
            </a:r>
            <a:r>
              <a:rPr lang="en-US" sz="1600" dirty="0"/>
              <a:t> </a:t>
            </a:r>
            <a:r>
              <a:rPr lang="en-US" sz="1600" dirty="0" err="1"/>
              <a:t>altyapı</a:t>
            </a:r>
            <a:r>
              <a:rPr lang="en-US" sz="1600" dirty="0"/>
              <a:t> </a:t>
            </a:r>
            <a:r>
              <a:rPr lang="en-US" sz="1600" dirty="0" err="1"/>
              <a:t>önlemler</a:t>
            </a:r>
            <a:r>
              <a:rPr lang="en-US" sz="1600" dirty="0"/>
              <a:t> </a:t>
            </a:r>
            <a:r>
              <a:rPr lang="en-US" sz="1600" dirty="0" err="1"/>
              <a:t>alınacak</a:t>
            </a:r>
            <a:r>
              <a:rPr lang="en-US" sz="1600" dirty="0"/>
              <a:t>.</a:t>
            </a:r>
          </a:p>
          <a:p>
            <a:r>
              <a:rPr lang="en-US" sz="1600" b="1" dirty="0">
                <a:solidFill>
                  <a:schemeClr val="accent1"/>
                </a:solidFill>
              </a:rPr>
              <a:t>	</a:t>
            </a:r>
            <a:r>
              <a:rPr lang="en-US" b="1" dirty="0">
                <a:solidFill>
                  <a:schemeClr val="accent1"/>
                </a:solidFill>
              </a:rPr>
              <a:t>Slogan:</a:t>
            </a:r>
            <a:r>
              <a:rPr lang="en-US" dirty="0">
                <a:solidFill>
                  <a:schemeClr val="accent1"/>
                </a:solidFill>
              </a:rPr>
              <a:t> </a:t>
            </a:r>
            <a:r>
              <a:rPr lang="en-US" dirty="0"/>
              <a:t>Scooter </a:t>
            </a:r>
            <a:r>
              <a:rPr lang="en-US" dirty="0" err="1"/>
              <a:t>ve</a:t>
            </a:r>
            <a:r>
              <a:rPr lang="en-US" dirty="0"/>
              <a:t> </a:t>
            </a:r>
            <a:r>
              <a:rPr lang="en-US" dirty="0" err="1"/>
              <a:t>Bisikletle</a:t>
            </a:r>
            <a:r>
              <a:rPr lang="en-US" dirty="0"/>
              <a:t> </a:t>
            </a:r>
            <a:r>
              <a:rPr lang="en-US" dirty="0" err="1"/>
              <a:t>Hareket</a:t>
            </a:r>
            <a:r>
              <a:rPr lang="en-US" dirty="0"/>
              <a:t> Et, SMART Ankara </a:t>
            </a:r>
            <a:r>
              <a:rPr lang="en-US" dirty="0" err="1"/>
              <a:t>ile</a:t>
            </a:r>
            <a:r>
              <a:rPr lang="en-US" dirty="0"/>
              <a:t> </a:t>
            </a:r>
            <a:r>
              <a:rPr lang="en-US" dirty="0" err="1"/>
              <a:t>Yolun</a:t>
            </a:r>
            <a:r>
              <a:rPr lang="en-US" dirty="0"/>
              <a:t> </a:t>
            </a:r>
            <a:r>
              <a:rPr lang="en-US" dirty="0" err="1"/>
              <a:t>Açık</a:t>
            </a:r>
            <a:r>
              <a:rPr lang="en-US" dirty="0"/>
              <a:t> </a:t>
            </a:r>
            <a:r>
              <a:rPr lang="en-US" dirty="0" err="1"/>
              <a:t>Olsun</a:t>
            </a:r>
            <a:endParaRPr lang="en-US" dirty="0"/>
          </a:p>
          <a:p>
            <a:pPr algn="ctr"/>
            <a:endParaRPr lang="en-US" dirty="0"/>
          </a:p>
          <a:p>
            <a:pPr algn="ctr"/>
            <a:endParaRPr lang="en-US" dirty="0"/>
          </a:p>
          <a:p>
            <a:endParaRPr lang="en-US" dirty="0"/>
          </a:p>
          <a:p>
            <a:endParaRPr lang="en-GB" dirty="0"/>
          </a:p>
        </p:txBody>
      </p:sp>
      <p:sp>
        <p:nvSpPr>
          <p:cNvPr id="8" name="TextBox 7">
            <a:extLst>
              <a:ext uri="{FF2B5EF4-FFF2-40B4-BE49-F238E27FC236}">
                <a16:creationId xmlns:a16="http://schemas.microsoft.com/office/drawing/2014/main" id="{900774A0-2098-5F97-1F29-65014150A7E8}"/>
              </a:ext>
            </a:extLst>
          </p:cNvPr>
          <p:cNvSpPr txBox="1"/>
          <p:nvPr/>
        </p:nvSpPr>
        <p:spPr>
          <a:xfrm>
            <a:off x="1622305" y="1138211"/>
            <a:ext cx="7770269" cy="707886"/>
          </a:xfrm>
          <a:prstGeom prst="rect">
            <a:avLst/>
          </a:prstGeom>
          <a:noFill/>
        </p:spPr>
        <p:txBody>
          <a:bodyPr wrap="square">
            <a:spAutoFit/>
          </a:bodyPr>
          <a:lstStyle/>
          <a:p>
            <a:r>
              <a:rPr lang="en-US" sz="4000" b="1" dirty="0" err="1"/>
              <a:t>Örnek</a:t>
            </a:r>
            <a:r>
              <a:rPr lang="en-US" sz="4000" b="1" dirty="0"/>
              <a:t> </a:t>
            </a:r>
            <a:r>
              <a:rPr lang="en-US" sz="4000" b="1" dirty="0" err="1"/>
              <a:t>Mesajlar</a:t>
            </a:r>
            <a:r>
              <a:rPr lang="en-US" sz="4000" b="1" dirty="0"/>
              <a:t> </a:t>
            </a:r>
            <a:r>
              <a:rPr lang="en-US" sz="4000" b="1" dirty="0" err="1"/>
              <a:t>ve</a:t>
            </a:r>
            <a:r>
              <a:rPr lang="en-US" sz="4000" b="1" dirty="0"/>
              <a:t> </a:t>
            </a:r>
            <a:r>
              <a:rPr lang="en-US" sz="4000" b="1" dirty="0" err="1"/>
              <a:t>Sloganlar</a:t>
            </a:r>
            <a:r>
              <a:rPr lang="en-US" sz="4000" b="1" dirty="0"/>
              <a:t>…</a:t>
            </a:r>
          </a:p>
        </p:txBody>
      </p:sp>
      <p:pic>
        <p:nvPicPr>
          <p:cNvPr id="9" name="Picture 8" descr="A cartoon character carrying a red envelope&#10;&#10;Description automatically generated">
            <a:extLst>
              <a:ext uri="{FF2B5EF4-FFF2-40B4-BE49-F238E27FC236}">
                <a16:creationId xmlns:a16="http://schemas.microsoft.com/office/drawing/2014/main" id="{D7929EDB-EC91-A8BC-3D23-738BC639F9C6}"/>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188727" y="2005738"/>
            <a:ext cx="665129" cy="665129"/>
          </a:xfrm>
          <a:prstGeom prst="rect">
            <a:avLst/>
          </a:prstGeom>
        </p:spPr>
      </p:pic>
      <p:pic>
        <p:nvPicPr>
          <p:cNvPr id="10" name="Picture 9" descr="A cartoon character carrying a red envelope&#10;&#10;Description automatically generated">
            <a:extLst>
              <a:ext uri="{FF2B5EF4-FFF2-40B4-BE49-F238E27FC236}">
                <a16:creationId xmlns:a16="http://schemas.microsoft.com/office/drawing/2014/main" id="{F57851B3-239F-D306-D5E5-62D83CDB0FEF}"/>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188727" y="3037500"/>
            <a:ext cx="665129" cy="665129"/>
          </a:xfrm>
          <a:prstGeom prst="rect">
            <a:avLst/>
          </a:prstGeom>
        </p:spPr>
      </p:pic>
      <p:pic>
        <p:nvPicPr>
          <p:cNvPr id="11" name="Picture 10" descr="A cartoon character carrying a red envelope&#10;&#10;Description automatically generated">
            <a:extLst>
              <a:ext uri="{FF2B5EF4-FFF2-40B4-BE49-F238E27FC236}">
                <a16:creationId xmlns:a16="http://schemas.microsoft.com/office/drawing/2014/main" id="{EE1B3D8F-8132-64BB-E82D-BE30BF42ABC1}"/>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188727" y="3797654"/>
            <a:ext cx="665129" cy="665129"/>
          </a:xfrm>
          <a:prstGeom prst="rect">
            <a:avLst/>
          </a:prstGeom>
        </p:spPr>
      </p:pic>
      <p:pic>
        <p:nvPicPr>
          <p:cNvPr id="12" name="Picture 11" descr="A cartoon character carrying a red envelope&#10;&#10;Description automatically generated">
            <a:extLst>
              <a:ext uri="{FF2B5EF4-FFF2-40B4-BE49-F238E27FC236}">
                <a16:creationId xmlns:a16="http://schemas.microsoft.com/office/drawing/2014/main" id="{5858C0FD-DE2F-AA3A-9131-106BE452951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188727" y="4717449"/>
            <a:ext cx="665129" cy="665129"/>
          </a:xfrm>
          <a:prstGeom prst="rect">
            <a:avLst/>
          </a:prstGeom>
        </p:spPr>
      </p:pic>
    </p:spTree>
    <p:extLst>
      <p:ext uri="{BB962C8B-B14F-4D97-AF65-F5344CB8AC3E}">
        <p14:creationId xmlns:p14="http://schemas.microsoft.com/office/powerpoint/2010/main" val="33477435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29810"/>
            <a:ext cx="10515600" cy="727970"/>
          </a:xfrm>
        </p:spPr>
        <p:txBody>
          <a:bodyPr>
            <a:normAutofit/>
          </a:bodyPr>
          <a:lstStyle/>
          <a:p>
            <a:pPr algn="ctr"/>
            <a:r>
              <a:rPr lang="tr-TR" sz="4000" b="1" dirty="0">
                <a:solidFill>
                  <a:srgbClr val="FF0000"/>
                </a:solidFill>
              </a:rPr>
              <a:t>Mesaj oluşturma grup çalışması</a:t>
            </a:r>
          </a:p>
        </p:txBody>
      </p:sp>
      <p:sp>
        <p:nvSpPr>
          <p:cNvPr id="3" name="Content Placeholder 2"/>
          <p:cNvSpPr>
            <a:spLocks noGrp="1"/>
          </p:cNvSpPr>
          <p:nvPr>
            <p:ph idx="1"/>
          </p:nvPr>
        </p:nvSpPr>
        <p:spPr/>
        <p:txBody>
          <a:bodyPr>
            <a:normAutofit fontScale="92500" lnSpcReduction="10000"/>
          </a:bodyPr>
          <a:lstStyle/>
          <a:p>
            <a:pPr lvl="0"/>
            <a:r>
              <a:rPr lang="tr-TR" dirty="0">
                <a:latin typeface="Arial"/>
                <a:ea typeface="ＭＳ 明朝"/>
                <a:cs typeface="Times New Roman"/>
              </a:rPr>
              <a:t>Hedef kitlenizin 1. Çalışma kağıdında belirlediğiniz konuya ilişkin düşünce, davranış, hisleri ve harekete geçmesinin önünde ne gibi engeller vardır ? Eğer engel yoksa, hangi faydalar söz konusudur?</a:t>
            </a:r>
            <a:endParaRPr lang="en-US" dirty="0">
              <a:latin typeface="Cambria"/>
              <a:ea typeface="ＭＳ 明朝"/>
              <a:cs typeface="Times New Roman"/>
            </a:endParaRPr>
          </a:p>
          <a:p>
            <a:pPr lvl="0"/>
            <a:r>
              <a:rPr lang="tr-TR" dirty="0">
                <a:latin typeface="Arial"/>
                <a:ea typeface="ＭＳ 明朝"/>
                <a:cs typeface="Times New Roman"/>
              </a:rPr>
              <a:t>Hedefinize ulaşmak ve hedef kitlenizin tutumlarında bir değişiklik yapabilmek için nasıl bir motivasyon yaratabilirsiniz? </a:t>
            </a:r>
            <a:endParaRPr lang="en-US" dirty="0">
              <a:latin typeface="Cambria"/>
              <a:ea typeface="ＭＳ 明朝"/>
              <a:cs typeface="Times New Roman"/>
            </a:endParaRPr>
          </a:p>
          <a:p>
            <a:pPr lvl="0"/>
            <a:r>
              <a:rPr lang="tr-TR" dirty="0">
                <a:latin typeface="Arial"/>
                <a:ea typeface="ＭＳ 明朝"/>
                <a:cs typeface="Times New Roman"/>
              </a:rPr>
              <a:t>Hedef kitlenizde ne gibi davranış değişiklikleri yaratmak istiyorsunuz?</a:t>
            </a:r>
            <a:endParaRPr lang="en-US" dirty="0">
              <a:latin typeface="Cambria"/>
              <a:ea typeface="ＭＳ 明朝"/>
              <a:cs typeface="Times New Roman"/>
            </a:endParaRPr>
          </a:p>
          <a:p>
            <a:pPr lvl="0"/>
            <a:r>
              <a:rPr lang="tr-TR" dirty="0">
                <a:latin typeface="Arial"/>
                <a:ea typeface="ＭＳ 明朝"/>
                <a:cs typeface="Times New Roman"/>
              </a:rPr>
              <a:t>Hedef kitlenizin hakkındaki bilgilere dayanarak, hedef kitlenizin düşünmek, hissetmek ve harekete geçmek için neye ihtiyacı olduğunu düşünüyorsunuz? Hedef kitlenizi motive edeceğini düşündüğünüz en ilgi çekebileceğini düşündüğünüz 3 cümle yazınız. </a:t>
            </a:r>
            <a:endParaRPr lang="en-US" dirty="0">
              <a:latin typeface="Cambria"/>
              <a:ea typeface="ＭＳ 明朝"/>
              <a:cs typeface="Times New Roman"/>
            </a:endParaRPr>
          </a:p>
          <a:p>
            <a:endParaRPr lang="tr-TR" dirty="0"/>
          </a:p>
        </p:txBody>
      </p:sp>
    </p:spTree>
    <p:extLst>
      <p:ext uri="{BB962C8B-B14F-4D97-AF65-F5344CB8AC3E}">
        <p14:creationId xmlns:p14="http://schemas.microsoft.com/office/powerpoint/2010/main" val="351183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E7F31D-607B-8009-2B82-91C1ED5E0316}"/>
              </a:ext>
            </a:extLst>
          </p:cNvPr>
          <p:cNvSpPr>
            <a:spLocks noGrp="1"/>
          </p:cNvSpPr>
          <p:nvPr>
            <p:ph type="ctrTitle"/>
          </p:nvPr>
        </p:nvSpPr>
        <p:spPr>
          <a:xfrm>
            <a:off x="1480457" y="1844675"/>
            <a:ext cx="9231086" cy="1584325"/>
          </a:xfrm>
        </p:spPr>
        <p:txBody>
          <a:bodyPr>
            <a:normAutofit/>
          </a:bodyPr>
          <a:lstStyle/>
          <a:p>
            <a:r>
              <a:rPr lang="en-GB" sz="4000" b="1" dirty="0" err="1">
                <a:effectLst/>
                <a:latin typeface="Myriad Pro" panose="020B0503030403020204" pitchFamily="34" charset="0"/>
                <a:ea typeface="MS Mincho" panose="02020609040205080304" pitchFamily="49" charset="-128"/>
                <a:cs typeface="Calibri" panose="020F0502020204030204" pitchFamily="34" charset="0"/>
              </a:rPr>
              <a:t>Göstermiş</a:t>
            </a:r>
            <a:r>
              <a:rPr lang="en-GB" sz="4000" b="1" dirty="0">
                <a:effectLst/>
                <a:latin typeface="Myriad Pro" panose="020B0503030403020204" pitchFamily="34" charset="0"/>
                <a:ea typeface="MS Mincho" panose="02020609040205080304" pitchFamily="49" charset="-128"/>
                <a:cs typeface="Calibri" panose="020F0502020204030204" pitchFamily="34" charset="0"/>
              </a:rPr>
              <a:t> </a:t>
            </a:r>
            <a:r>
              <a:rPr lang="en-GB" sz="4000" b="1" dirty="0" err="1">
                <a:effectLst/>
                <a:latin typeface="Myriad Pro" panose="020B0503030403020204" pitchFamily="34" charset="0"/>
                <a:ea typeface="MS Mincho" panose="02020609040205080304" pitchFamily="49" charset="-128"/>
                <a:cs typeface="Calibri" panose="020F0502020204030204" pitchFamily="34" charset="0"/>
              </a:rPr>
              <a:t>Olduğunuz</a:t>
            </a:r>
            <a:r>
              <a:rPr lang="en-GB" sz="4000" b="1" dirty="0">
                <a:effectLst/>
                <a:latin typeface="Myriad Pro" panose="020B0503030403020204" pitchFamily="34" charset="0"/>
                <a:ea typeface="MS Mincho" panose="02020609040205080304" pitchFamily="49" charset="-128"/>
                <a:cs typeface="Calibri" panose="020F0502020204030204" pitchFamily="34" charset="0"/>
              </a:rPr>
              <a:t> </a:t>
            </a:r>
            <a:r>
              <a:rPr lang="en-GB" sz="4000" b="1" dirty="0" err="1">
                <a:effectLst/>
                <a:latin typeface="Myriad Pro" panose="020B0503030403020204" pitchFamily="34" charset="0"/>
                <a:ea typeface="MS Mincho" panose="02020609040205080304" pitchFamily="49" charset="-128"/>
                <a:cs typeface="Calibri" panose="020F0502020204030204" pitchFamily="34" charset="0"/>
              </a:rPr>
              <a:t>İlgi</a:t>
            </a:r>
            <a:r>
              <a:rPr lang="en-GB" sz="4000" b="1" dirty="0">
                <a:effectLst/>
                <a:latin typeface="Myriad Pro" panose="020B0503030403020204" pitchFamily="34" charset="0"/>
                <a:ea typeface="MS Mincho" panose="02020609040205080304" pitchFamily="49" charset="-128"/>
                <a:cs typeface="Calibri" panose="020F0502020204030204" pitchFamily="34" charset="0"/>
              </a:rPr>
              <a:t> </a:t>
            </a:r>
            <a:r>
              <a:rPr lang="tr-TR" sz="4000" b="1" dirty="0">
                <a:latin typeface="Myriad Pro" panose="020B0503030403020204" pitchFamily="34" charset="0"/>
                <a:ea typeface="MS Mincho" panose="02020609040205080304" pitchFamily="49" charset="-128"/>
                <a:cs typeface="Calibri" panose="020F0502020204030204" pitchFamily="34" charset="0"/>
              </a:rPr>
              <a:t>i</a:t>
            </a:r>
            <a:r>
              <a:rPr lang="en-GB" sz="4000" b="1" dirty="0" err="1">
                <a:effectLst/>
                <a:latin typeface="Myriad Pro" panose="020B0503030403020204" pitchFamily="34" charset="0"/>
                <a:ea typeface="MS Mincho" panose="02020609040205080304" pitchFamily="49" charset="-128"/>
                <a:cs typeface="Calibri" panose="020F0502020204030204" pitchFamily="34" charset="0"/>
              </a:rPr>
              <a:t>çin</a:t>
            </a:r>
            <a:r>
              <a:rPr lang="en-GB" sz="4000" b="1" dirty="0">
                <a:effectLst/>
                <a:latin typeface="Myriad Pro" panose="020B0503030403020204" pitchFamily="34" charset="0"/>
                <a:ea typeface="MS Mincho" panose="02020609040205080304" pitchFamily="49" charset="-128"/>
                <a:cs typeface="Calibri" panose="020F0502020204030204" pitchFamily="34" charset="0"/>
              </a:rPr>
              <a:t> </a:t>
            </a:r>
            <a:r>
              <a:rPr lang="en-GB" sz="4000" b="1" dirty="0" err="1">
                <a:effectLst/>
                <a:latin typeface="Myriad Pro" panose="020B0503030403020204" pitchFamily="34" charset="0"/>
                <a:ea typeface="MS Mincho" panose="02020609040205080304" pitchFamily="49" charset="-128"/>
                <a:cs typeface="Calibri" panose="020F0502020204030204" pitchFamily="34" charset="0"/>
              </a:rPr>
              <a:t>Teşekkür</a:t>
            </a:r>
            <a:r>
              <a:rPr lang="en-GB" sz="4000" b="1" dirty="0">
                <a:effectLst/>
                <a:latin typeface="Myriad Pro" panose="020B0503030403020204" pitchFamily="34" charset="0"/>
                <a:ea typeface="MS Mincho" panose="02020609040205080304" pitchFamily="49" charset="-128"/>
                <a:cs typeface="Calibri" panose="020F0502020204030204" pitchFamily="34" charset="0"/>
              </a:rPr>
              <a:t> </a:t>
            </a:r>
            <a:r>
              <a:rPr lang="en-GB" sz="4000" b="1" dirty="0" err="1">
                <a:effectLst/>
                <a:latin typeface="Myriad Pro" panose="020B0503030403020204" pitchFamily="34" charset="0"/>
                <a:ea typeface="MS Mincho" panose="02020609040205080304" pitchFamily="49" charset="-128"/>
                <a:cs typeface="Calibri" panose="020F0502020204030204" pitchFamily="34" charset="0"/>
              </a:rPr>
              <a:t>Ederiz</a:t>
            </a:r>
            <a:r>
              <a:rPr lang="en-GB" sz="4000" b="1" dirty="0">
                <a:effectLst/>
                <a:latin typeface="Myriad Pro" panose="020B0503030403020204" pitchFamily="34" charset="0"/>
                <a:ea typeface="MS Mincho" panose="02020609040205080304" pitchFamily="49" charset="-128"/>
                <a:cs typeface="Calibri" panose="020F0502020204030204" pitchFamily="34" charset="0"/>
              </a:rPr>
              <a:t>!</a:t>
            </a:r>
            <a:endParaRPr lang="en-TR" sz="4000" b="1" dirty="0">
              <a:latin typeface="Myriad Pro" panose="020B0503030403020204" pitchFamily="34" charset="0"/>
            </a:endParaRPr>
          </a:p>
        </p:txBody>
      </p:sp>
      <p:sp>
        <p:nvSpPr>
          <p:cNvPr id="3" name="TextBox 2">
            <a:extLst>
              <a:ext uri="{FF2B5EF4-FFF2-40B4-BE49-F238E27FC236}">
                <a16:creationId xmlns:a16="http://schemas.microsoft.com/office/drawing/2014/main" id="{F3BCB98E-3901-4F5E-6A8E-549971775312}"/>
              </a:ext>
            </a:extLst>
          </p:cNvPr>
          <p:cNvSpPr txBox="1"/>
          <p:nvPr/>
        </p:nvSpPr>
        <p:spPr>
          <a:xfrm>
            <a:off x="372862" y="4664765"/>
            <a:ext cx="11262547" cy="830997"/>
          </a:xfrm>
          <a:prstGeom prst="rect">
            <a:avLst/>
          </a:prstGeom>
          <a:noFill/>
        </p:spPr>
        <p:txBody>
          <a:bodyPr wrap="square" rtlCol="0">
            <a:spAutoFit/>
          </a:bodyPr>
          <a:lstStyle/>
          <a:p>
            <a:pPr algn="ctr"/>
            <a:r>
              <a:rPr lang="tr-TR" sz="1600" b="1" dirty="0"/>
              <a:t>Bu sunum Avrupa Birliği ve Türkiye Cumhuriyeti’nin mali desteği ile hazırlanmıştır. </a:t>
            </a:r>
          </a:p>
          <a:p>
            <a:pPr algn="ctr"/>
            <a:r>
              <a:rPr lang="tr-TR" sz="1600" b="1" dirty="0"/>
              <a:t>Bu doküman içeriğinden tamamıyla DAI Global Belçika sorumludur ve hiçbir şekilde Avrupa Birliği, Türkiye Cumhuriyeti, T.C. Ankara Büyükşehir Belediyesi - EGO Genel Müdürlüğü veya Ulaştırma ve Altyapı Bakanlığı’nın görüşlerini yansıttığı şeklinde yorumlanamaz.</a:t>
            </a:r>
            <a:endParaRPr lang="en-GB" sz="1600" b="1" dirty="0"/>
          </a:p>
        </p:txBody>
      </p:sp>
    </p:spTree>
    <p:extLst>
      <p:ext uri="{BB962C8B-B14F-4D97-AF65-F5344CB8AC3E}">
        <p14:creationId xmlns:p14="http://schemas.microsoft.com/office/powerpoint/2010/main" val="2362506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34995" y="1092181"/>
            <a:ext cx="9831898" cy="5416868"/>
          </a:xfrm>
          <a:prstGeom prst="rect">
            <a:avLst/>
          </a:prstGeom>
          <a:noFill/>
        </p:spPr>
        <p:txBody>
          <a:bodyPr wrap="square" rtlCol="0">
            <a:spAutoFit/>
          </a:bodyPr>
          <a:lstStyle/>
          <a:p>
            <a:r>
              <a:rPr lang="tr-TR" sz="2000" b="1" dirty="0"/>
              <a:t>İletişim stratejisi şu soruların anahtarıdır!</a:t>
            </a:r>
          </a:p>
          <a:p>
            <a:endParaRPr lang="tr-TR" sz="2000" b="1" dirty="0"/>
          </a:p>
          <a:p>
            <a:pPr marL="342900" indent="-342900">
              <a:buAutoNum type="arabicPeriod"/>
            </a:pPr>
            <a:r>
              <a:rPr lang="tr-TR" dirty="0"/>
              <a:t>Şu an neredeyiz?</a:t>
            </a:r>
            <a:br>
              <a:rPr lang="en-GB" dirty="0"/>
            </a:br>
            <a:endParaRPr lang="en-GB" dirty="0"/>
          </a:p>
          <a:p>
            <a:pPr marL="342900" indent="-342900">
              <a:buAutoNum type="arabicPeriod"/>
            </a:pPr>
            <a:r>
              <a:rPr lang="en-GB" dirty="0"/>
              <a:t>N</a:t>
            </a:r>
            <a:r>
              <a:rPr lang="tr-TR" dirty="0" err="1"/>
              <a:t>erede</a:t>
            </a:r>
            <a:r>
              <a:rPr lang="tr-TR" dirty="0"/>
              <a:t> olmayı istiyoruz?</a:t>
            </a:r>
            <a:r>
              <a:rPr lang="en-GB" dirty="0"/>
              <a:t> </a:t>
            </a:r>
            <a:endParaRPr lang="tr-TR" dirty="0"/>
          </a:p>
          <a:p>
            <a:pPr marL="342900" indent="-342900">
              <a:buAutoNum type="arabicPeriod"/>
            </a:pPr>
            <a:endParaRPr lang="tr-TR" dirty="0"/>
          </a:p>
          <a:p>
            <a:pPr marL="342900" indent="-342900">
              <a:buAutoNum type="arabicPeriod"/>
            </a:pPr>
            <a:r>
              <a:rPr lang="tr-TR" dirty="0"/>
              <a:t>Belirlenen hedef kitle için duygu, düşünce ve davranış değişikliğini nasıl </a:t>
            </a:r>
          </a:p>
          <a:p>
            <a:r>
              <a:rPr lang="tr-TR" dirty="0"/>
              <a:t>      hangi yöntemlerle  yaratacağız? </a:t>
            </a:r>
          </a:p>
          <a:p>
            <a:endParaRPr lang="tr-TR" dirty="0"/>
          </a:p>
          <a:p>
            <a:pPr marL="342900" indent="-342900">
              <a:buFont typeface="+mj-lt"/>
              <a:buAutoNum type="arabicPeriod" startAt="4"/>
            </a:pPr>
            <a:r>
              <a:rPr lang="tr-TR" dirty="0"/>
              <a:t>Gelmek istediğimiz noktaya hangi araçları, teknikleri, modelleri kullanarak</a:t>
            </a:r>
          </a:p>
          <a:p>
            <a:r>
              <a:rPr lang="tr-TR" dirty="0"/>
              <a:t>       gelebiliriz?</a:t>
            </a:r>
          </a:p>
          <a:p>
            <a:endParaRPr lang="tr-TR" dirty="0"/>
          </a:p>
          <a:p>
            <a:r>
              <a:rPr lang="tr-TR" dirty="0"/>
              <a:t>5. Hedefe ulaşmak için nasıl bir yol haritamızın olması gerekir? </a:t>
            </a:r>
          </a:p>
          <a:p>
            <a:endParaRPr lang="tr-TR" dirty="0"/>
          </a:p>
          <a:p>
            <a:r>
              <a:rPr lang="tr-TR" dirty="0"/>
              <a:t>6. Kimlerden destek almalıyız ?</a:t>
            </a:r>
          </a:p>
          <a:p>
            <a:endParaRPr lang="tr-TR" dirty="0"/>
          </a:p>
          <a:p>
            <a:r>
              <a:rPr lang="tr-TR" dirty="0"/>
              <a:t>7. Bütçemizi nasıl kullanmalıyız ?</a:t>
            </a:r>
          </a:p>
          <a:p>
            <a:endParaRPr lang="tr-TR" dirty="0"/>
          </a:p>
          <a:p>
            <a:r>
              <a:rPr lang="tr-TR" dirty="0"/>
              <a:t>								</a:t>
            </a:r>
            <a:endParaRPr lang="tr-TR" sz="5400" b="1" dirty="0"/>
          </a:p>
        </p:txBody>
      </p:sp>
      <p:pic>
        <p:nvPicPr>
          <p:cNvPr id="3" name="Picture 2" descr="BU00521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911939">
            <a:off x="3031246" y="1763904"/>
            <a:ext cx="653956" cy="208373"/>
          </a:xfrm>
          <a:prstGeom prst="rect">
            <a:avLst/>
          </a:prstGeom>
        </p:spPr>
      </p:pic>
      <p:pic>
        <p:nvPicPr>
          <p:cNvPr id="4" name="Picture 3" descr="BU005219.png">
            <a:extLst>
              <a:ext uri="{FF2B5EF4-FFF2-40B4-BE49-F238E27FC236}">
                <a16:creationId xmlns:a16="http://schemas.microsoft.com/office/drawing/2014/main" id="{B951D33F-F5D0-6AFD-33E2-90115D4842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911939">
            <a:off x="3716736" y="2355553"/>
            <a:ext cx="653956" cy="208373"/>
          </a:xfrm>
          <a:prstGeom prst="rect">
            <a:avLst/>
          </a:prstGeom>
        </p:spPr>
      </p:pic>
      <p:pic>
        <p:nvPicPr>
          <p:cNvPr id="5" name="Picture 4" descr="BU005219.png">
            <a:extLst>
              <a:ext uri="{FF2B5EF4-FFF2-40B4-BE49-F238E27FC236}">
                <a16:creationId xmlns:a16="http://schemas.microsoft.com/office/drawing/2014/main" id="{3644DF3E-3002-F47B-37BC-517923D829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911939">
            <a:off x="4343293" y="3140553"/>
            <a:ext cx="653956" cy="208373"/>
          </a:xfrm>
          <a:prstGeom prst="rect">
            <a:avLst/>
          </a:prstGeom>
        </p:spPr>
      </p:pic>
      <p:pic>
        <p:nvPicPr>
          <p:cNvPr id="6" name="Picture 5" descr="BU005219.png">
            <a:extLst>
              <a:ext uri="{FF2B5EF4-FFF2-40B4-BE49-F238E27FC236}">
                <a16:creationId xmlns:a16="http://schemas.microsoft.com/office/drawing/2014/main" id="{767E0D20-0FBD-485F-58D4-08DDAC25D4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911939">
            <a:off x="2514568" y="3983605"/>
            <a:ext cx="653956" cy="208373"/>
          </a:xfrm>
          <a:prstGeom prst="rect">
            <a:avLst/>
          </a:prstGeom>
        </p:spPr>
      </p:pic>
      <p:pic>
        <p:nvPicPr>
          <p:cNvPr id="7" name="Picture 6" descr="BU005219.png">
            <a:extLst>
              <a:ext uri="{FF2B5EF4-FFF2-40B4-BE49-F238E27FC236}">
                <a16:creationId xmlns:a16="http://schemas.microsoft.com/office/drawing/2014/main" id="{F0B7F067-C837-444B-3A7E-696673ED0E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911939">
            <a:off x="6841245" y="4515601"/>
            <a:ext cx="653956" cy="208373"/>
          </a:xfrm>
          <a:prstGeom prst="rect">
            <a:avLst/>
          </a:prstGeom>
        </p:spPr>
      </p:pic>
      <p:pic>
        <p:nvPicPr>
          <p:cNvPr id="8" name="Picture 7" descr="BU005219.png">
            <a:extLst>
              <a:ext uri="{FF2B5EF4-FFF2-40B4-BE49-F238E27FC236}">
                <a16:creationId xmlns:a16="http://schemas.microsoft.com/office/drawing/2014/main" id="{3946E48A-D520-1EBF-0BD2-B6FEEC09BB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911939">
            <a:off x="3926257" y="5105937"/>
            <a:ext cx="653956" cy="208373"/>
          </a:xfrm>
          <a:prstGeom prst="rect">
            <a:avLst/>
          </a:prstGeom>
        </p:spPr>
      </p:pic>
      <p:pic>
        <p:nvPicPr>
          <p:cNvPr id="9" name="Picture 8" descr="BU005219.png">
            <a:extLst>
              <a:ext uri="{FF2B5EF4-FFF2-40B4-BE49-F238E27FC236}">
                <a16:creationId xmlns:a16="http://schemas.microsoft.com/office/drawing/2014/main" id="{517482A4-58F7-9BC1-A145-F98B64D014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911939">
            <a:off x="4059480" y="5661631"/>
            <a:ext cx="653956" cy="208373"/>
          </a:xfrm>
          <a:prstGeom prst="rect">
            <a:avLst/>
          </a:prstGeom>
        </p:spPr>
      </p:pic>
    </p:spTree>
    <p:extLst>
      <p:ext uri="{BB962C8B-B14F-4D97-AF65-F5344CB8AC3E}">
        <p14:creationId xmlns:p14="http://schemas.microsoft.com/office/powerpoint/2010/main" val="4693151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BEBA8EAE-BF5A-486C-A8C5-ECC9F3942E4B}">
                <a14:imgProps xmlns:a14="http://schemas.microsoft.com/office/drawing/2010/main">
                  <a14:imgLayer r:embed="rId4">
                    <a14:imgEffect>
                      <a14:colorTemperature colorTemp="6129"/>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6" name="Picture 5" descr="Arrows piercing notes">
            <a:extLst>
              <a:ext uri="{FF2B5EF4-FFF2-40B4-BE49-F238E27FC236}">
                <a16:creationId xmlns:a16="http://schemas.microsoft.com/office/drawing/2014/main" id="{095B38B1-A085-7DFF-58B0-74719320F6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569" y="1225685"/>
            <a:ext cx="12814570" cy="4880591"/>
          </a:xfrm>
          <a:prstGeom prst="rect">
            <a:avLst/>
          </a:prstGeom>
        </p:spPr>
      </p:pic>
      <p:sp>
        <p:nvSpPr>
          <p:cNvPr id="3" name="Title 1">
            <a:extLst>
              <a:ext uri="{FF2B5EF4-FFF2-40B4-BE49-F238E27FC236}">
                <a16:creationId xmlns:a16="http://schemas.microsoft.com/office/drawing/2014/main" id="{C18BA411-8BDC-B19D-9E16-1F4CD66A6E8B}"/>
              </a:ext>
            </a:extLst>
          </p:cNvPr>
          <p:cNvSpPr>
            <a:spLocks noGrp="1"/>
          </p:cNvSpPr>
          <p:nvPr>
            <p:ph type="title"/>
          </p:nvPr>
        </p:nvSpPr>
        <p:spPr>
          <a:xfrm>
            <a:off x="554182" y="1444552"/>
            <a:ext cx="11083636" cy="682625"/>
          </a:xfrm>
        </p:spPr>
        <p:txBody>
          <a:bodyPr>
            <a:noAutofit/>
          </a:bodyPr>
          <a:lstStyle/>
          <a:p>
            <a:pPr algn="ctr"/>
            <a:r>
              <a:rPr lang="tr-TR" sz="4000" b="1" dirty="0"/>
              <a:t>İletişim Stratejisi 2. Basamak: Hedef kitlenin belirlenmesi, profilinin çıkarılması</a:t>
            </a:r>
          </a:p>
        </p:txBody>
      </p:sp>
    </p:spTree>
    <p:extLst>
      <p:ext uri="{BB962C8B-B14F-4D97-AF65-F5344CB8AC3E}">
        <p14:creationId xmlns:p14="http://schemas.microsoft.com/office/powerpoint/2010/main" val="39393958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83076"/>
            <a:ext cx="10515600" cy="607612"/>
          </a:xfrm>
        </p:spPr>
        <p:txBody>
          <a:bodyPr>
            <a:normAutofit fontScale="90000"/>
          </a:bodyPr>
          <a:lstStyle/>
          <a:p>
            <a:pPr algn="ctr"/>
            <a:r>
              <a:rPr lang="tr-TR" b="1" dirty="0"/>
              <a:t>Hedef kitle</a:t>
            </a:r>
          </a:p>
        </p:txBody>
      </p:sp>
      <p:sp>
        <p:nvSpPr>
          <p:cNvPr id="3" name="Content Placeholder 2"/>
          <p:cNvSpPr>
            <a:spLocks noGrp="1"/>
          </p:cNvSpPr>
          <p:nvPr>
            <p:ph idx="1"/>
          </p:nvPr>
        </p:nvSpPr>
        <p:spPr/>
        <p:txBody>
          <a:bodyPr>
            <a:normAutofit fontScale="92500" lnSpcReduction="20000"/>
          </a:bodyPr>
          <a:lstStyle/>
          <a:p>
            <a:r>
              <a:rPr lang="tr-TR" dirty="0">
                <a:solidFill>
                  <a:srgbClr val="FF0000"/>
                </a:solidFill>
              </a:rPr>
              <a:t>Hedef kitleyi bulmak için sorulması gereken başlıca sorular....</a:t>
            </a:r>
            <a:endParaRPr lang="en-GB" dirty="0">
              <a:solidFill>
                <a:srgbClr val="FF0000"/>
              </a:solidFill>
            </a:endParaRPr>
          </a:p>
          <a:p>
            <a:pPr marL="0" indent="0">
              <a:buNone/>
            </a:pPr>
            <a:endParaRPr lang="tr-TR" dirty="0"/>
          </a:p>
          <a:p>
            <a:r>
              <a:rPr lang="tr-TR" dirty="0"/>
              <a:t>Kimler genel faaliyet alanına giriyor</a:t>
            </a:r>
            <a:r>
              <a:rPr lang="en-GB" dirty="0"/>
              <a:t>?</a:t>
            </a:r>
          </a:p>
          <a:p>
            <a:r>
              <a:rPr lang="tr-TR" dirty="0"/>
              <a:t>Kimler en çok etkileniyor?</a:t>
            </a:r>
          </a:p>
          <a:p>
            <a:r>
              <a:rPr lang="tr-TR" dirty="0"/>
              <a:t>Bu alanda kimler karar veriyor? </a:t>
            </a:r>
          </a:p>
          <a:p>
            <a:r>
              <a:rPr lang="tr-TR" dirty="0"/>
              <a:t>Başka kimler ilgilenebilir?</a:t>
            </a:r>
          </a:p>
          <a:p>
            <a:r>
              <a:rPr lang="tr-TR" dirty="0"/>
              <a:t>Başka kimin benzer faaliyetleri olabilir?</a:t>
            </a:r>
          </a:p>
          <a:p>
            <a:r>
              <a:rPr lang="tr-TR" dirty="0"/>
              <a:t>Kimler sizinle beraber çalışabilir</a:t>
            </a:r>
            <a:r>
              <a:rPr lang="en-GB" dirty="0"/>
              <a:t>?</a:t>
            </a:r>
          </a:p>
          <a:p>
            <a:r>
              <a:rPr lang="tr-TR" dirty="0"/>
              <a:t>Kimler diğerlerine iletebilir</a:t>
            </a:r>
            <a:r>
              <a:rPr lang="en-GB" dirty="0"/>
              <a:t>?</a:t>
            </a:r>
          </a:p>
          <a:p>
            <a:r>
              <a:rPr lang="tr-TR" dirty="0"/>
              <a:t>Kimler daha geniş kitleler tarafından duyulmasını sağlayabilir</a:t>
            </a:r>
            <a:r>
              <a:rPr lang="en-GB" dirty="0"/>
              <a:t>?</a:t>
            </a:r>
          </a:p>
          <a:p>
            <a:endParaRPr lang="tr-TR" dirty="0"/>
          </a:p>
        </p:txBody>
      </p:sp>
    </p:spTree>
    <p:extLst>
      <p:ext uri="{BB962C8B-B14F-4D97-AF65-F5344CB8AC3E}">
        <p14:creationId xmlns:p14="http://schemas.microsoft.com/office/powerpoint/2010/main" val="371517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18586"/>
            <a:ext cx="10515600" cy="572102"/>
          </a:xfrm>
        </p:spPr>
        <p:txBody>
          <a:bodyPr>
            <a:normAutofit fontScale="90000"/>
          </a:bodyPr>
          <a:lstStyle/>
          <a:p>
            <a:pPr algn="ctr"/>
            <a:r>
              <a:rPr lang="tr-TR" b="1" dirty="0">
                <a:latin typeface="Arial"/>
                <a:ea typeface="ＭＳ 明朝"/>
                <a:cs typeface="Times New Roman"/>
              </a:rPr>
              <a:t>Hedef kitleyi bölümlere ayırmak</a:t>
            </a:r>
            <a:r>
              <a:rPr lang="en-US" dirty="0"/>
              <a:t> </a:t>
            </a:r>
            <a:endParaRPr lang="tr-TR" dirty="0"/>
          </a:p>
        </p:txBody>
      </p:sp>
      <p:sp>
        <p:nvSpPr>
          <p:cNvPr id="3" name="Content Placeholder 2"/>
          <p:cNvSpPr>
            <a:spLocks noGrp="1"/>
          </p:cNvSpPr>
          <p:nvPr>
            <p:ph idx="1"/>
          </p:nvPr>
        </p:nvSpPr>
        <p:spPr/>
        <p:txBody>
          <a:bodyPr>
            <a:normAutofit lnSpcReduction="10000"/>
          </a:bodyPr>
          <a:lstStyle/>
          <a:p>
            <a:r>
              <a:rPr lang="tr-TR" dirty="0">
                <a:latin typeface="Arial"/>
                <a:ea typeface="ＭＳ 明朝"/>
                <a:cs typeface="Times New Roman"/>
              </a:rPr>
              <a:t>Hedef kitle: </a:t>
            </a:r>
            <a:endParaRPr lang="en-US" dirty="0">
              <a:latin typeface="Cambria"/>
              <a:ea typeface="ＭＳ 明朝"/>
              <a:cs typeface="Times New Roman"/>
            </a:endParaRPr>
          </a:p>
          <a:p>
            <a:pPr indent="-342900">
              <a:spcAft>
                <a:spcPts val="1000"/>
              </a:spcAft>
              <a:buFont typeface="+mj-lt"/>
              <a:buAutoNum type="arabicPeriod"/>
            </a:pPr>
            <a:r>
              <a:rPr lang="tr-TR" dirty="0">
                <a:latin typeface="Arial"/>
                <a:ea typeface="ＭＳ 明朝"/>
                <a:cs typeface="Times New Roman"/>
              </a:rPr>
              <a:t>Bu hedef kitleye ilişkin – hedefinizin doğrultusunda - tutum, davranış, önyargı ve bilgi açısından ne bildiğinizi yazınız. </a:t>
            </a:r>
            <a:endParaRPr lang="en-US" dirty="0">
              <a:latin typeface="Cambria"/>
              <a:ea typeface="ＭＳ 明朝"/>
              <a:cs typeface="Times New Roman"/>
            </a:endParaRPr>
          </a:p>
          <a:p>
            <a:pPr indent="-342900">
              <a:buFont typeface="+mj-lt"/>
              <a:buAutoNum type="arabicPeriod"/>
            </a:pPr>
            <a:r>
              <a:rPr lang="tr-TR" dirty="0">
                <a:latin typeface="Arial"/>
                <a:ea typeface="ＭＳ 明朝"/>
                <a:cs typeface="Times New Roman"/>
              </a:rPr>
              <a:t>Hedefinize varmanızda söz konusu hedef kitlenizin size tam destek vermesi ve katılımcı olmasının önünde ne gibi engeller olabilir?</a:t>
            </a:r>
            <a:endParaRPr lang="en-US" dirty="0">
              <a:latin typeface="Cambria"/>
              <a:ea typeface="ＭＳ 明朝"/>
              <a:cs typeface="Times New Roman"/>
            </a:endParaRPr>
          </a:p>
          <a:p>
            <a:pPr indent="-342900">
              <a:spcAft>
                <a:spcPts val="1000"/>
              </a:spcAft>
              <a:buFont typeface="+mj-lt"/>
              <a:buAutoNum type="arabicPeriod"/>
            </a:pPr>
            <a:r>
              <a:rPr lang="tr-TR" dirty="0">
                <a:latin typeface="Arial"/>
                <a:ea typeface="ＭＳ 明朝"/>
                <a:cs typeface="Times New Roman"/>
              </a:rPr>
              <a:t>Bu hedef kitlenin karakter özellikleri nedir?  Mesela cinsiyet, gelir seviyesi, eğitim, nerede zaman geçirdikleri, kimlerden etkilendikleri, kimlere inandıkları, kimlerin bu hedef kitleyi motive edecekleri gibi...</a:t>
            </a:r>
            <a:endParaRPr lang="en-US" dirty="0">
              <a:latin typeface="Cambria"/>
              <a:ea typeface="ＭＳ 明朝"/>
              <a:cs typeface="Times New Roman"/>
            </a:endParaRPr>
          </a:p>
          <a:p>
            <a:endParaRPr lang="tr-TR" dirty="0"/>
          </a:p>
        </p:txBody>
      </p:sp>
    </p:spTree>
    <p:extLst>
      <p:ext uri="{BB962C8B-B14F-4D97-AF65-F5344CB8AC3E}">
        <p14:creationId xmlns:p14="http://schemas.microsoft.com/office/powerpoint/2010/main" val="1532734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47565"/>
            <a:ext cx="10515600" cy="643123"/>
          </a:xfrm>
        </p:spPr>
        <p:txBody>
          <a:bodyPr>
            <a:normAutofit fontScale="90000"/>
          </a:bodyPr>
          <a:lstStyle/>
          <a:p>
            <a:pPr algn="ctr"/>
            <a:r>
              <a:rPr lang="tr-TR" b="1" dirty="0"/>
              <a:t>Paydaş Analizi</a:t>
            </a:r>
          </a:p>
        </p:txBody>
      </p:sp>
      <p:sp>
        <p:nvSpPr>
          <p:cNvPr id="3" name="Content Placeholder 2"/>
          <p:cNvSpPr>
            <a:spLocks noGrp="1"/>
          </p:cNvSpPr>
          <p:nvPr>
            <p:ph idx="1"/>
          </p:nvPr>
        </p:nvSpPr>
        <p:spPr/>
        <p:txBody>
          <a:bodyPr/>
          <a:lstStyle/>
          <a:p>
            <a:r>
              <a:rPr lang="tr-TR" dirty="0"/>
              <a:t>Kim paydaştır ? </a:t>
            </a:r>
          </a:p>
          <a:p>
            <a:pPr>
              <a:buFont typeface="Wingdings" charset="2"/>
              <a:buChar char="Ø"/>
            </a:pPr>
            <a:r>
              <a:rPr lang="tr-TR" dirty="0"/>
              <a:t> Ortadaki sorundan, hedeften, projeden olumlu veya olumsuz, dolaylı veya direkt etkilenecek kurum, kuruluş, grup ve kişilerin hepsi paydaştır. </a:t>
            </a:r>
          </a:p>
          <a:p>
            <a:r>
              <a:rPr lang="tr-TR" dirty="0"/>
              <a:t>Paydaşların sizin hedefinize katkı sağlayabilmesi için doğru analiz edilmesi gerekir.</a:t>
            </a:r>
          </a:p>
          <a:p>
            <a:r>
              <a:rPr lang="tr-TR" dirty="0"/>
              <a:t>Paydaşların hedefiniz, sorununuz veya projeniz üzerinde ne kadar etkilendiklerini belirlemek için mutlaka ETKİ/ÖNEM MATRİSİ yöntem olarak kullanılmalıdır. </a:t>
            </a:r>
          </a:p>
        </p:txBody>
      </p:sp>
    </p:spTree>
    <p:extLst>
      <p:ext uri="{BB962C8B-B14F-4D97-AF65-F5344CB8AC3E}">
        <p14:creationId xmlns:p14="http://schemas.microsoft.com/office/powerpoint/2010/main" val="41007188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44357"/>
            <a:ext cx="10515600" cy="646331"/>
          </a:xfrm>
        </p:spPr>
        <p:txBody>
          <a:bodyPr>
            <a:normAutofit fontScale="90000"/>
          </a:bodyPr>
          <a:lstStyle/>
          <a:p>
            <a:pPr algn="ctr"/>
            <a:r>
              <a:rPr lang="tr-TR" b="1" dirty="0"/>
              <a:t>Etki/Önem Matrisi</a:t>
            </a:r>
          </a:p>
        </p:txBody>
      </p:sp>
      <p:sp>
        <p:nvSpPr>
          <p:cNvPr id="3" name="TextBox 2"/>
          <p:cNvSpPr txBox="1"/>
          <p:nvPr/>
        </p:nvSpPr>
        <p:spPr>
          <a:xfrm>
            <a:off x="4295033" y="2494167"/>
            <a:ext cx="4531746" cy="923330"/>
          </a:xfrm>
          <a:prstGeom prst="rect">
            <a:avLst/>
          </a:prstGeom>
          <a:noFill/>
        </p:spPr>
        <p:txBody>
          <a:bodyPr wrap="square" rtlCol="0">
            <a:spAutoFit/>
          </a:bodyPr>
          <a:lstStyle/>
          <a:p>
            <a:r>
              <a:rPr lang="tr-TR" b="1" dirty="0"/>
              <a:t>Bu yöntem paydaş kitlenizi doğru konumlandırmanıza, doğru mesaj ve kanalların belirlenmesinde önemli rol oynar. </a:t>
            </a:r>
          </a:p>
        </p:txBody>
      </p:sp>
      <p:sp>
        <p:nvSpPr>
          <p:cNvPr id="4" name="TextBox 3"/>
          <p:cNvSpPr txBox="1"/>
          <p:nvPr/>
        </p:nvSpPr>
        <p:spPr>
          <a:xfrm>
            <a:off x="4295033" y="4462597"/>
            <a:ext cx="4119389" cy="646331"/>
          </a:xfrm>
          <a:prstGeom prst="rect">
            <a:avLst/>
          </a:prstGeom>
          <a:noFill/>
        </p:spPr>
        <p:txBody>
          <a:bodyPr wrap="square" rtlCol="0">
            <a:spAutoFit/>
          </a:bodyPr>
          <a:lstStyle/>
          <a:p>
            <a:r>
              <a:rPr lang="tr-TR" b="1" dirty="0"/>
              <a:t>Aynı zamanda, iletişim eylemlerinizi planlarken size yol gösterir.</a:t>
            </a:r>
          </a:p>
        </p:txBody>
      </p:sp>
      <p:sp>
        <p:nvSpPr>
          <p:cNvPr id="6" name="Bent Arrow 5"/>
          <p:cNvSpPr/>
          <p:nvPr/>
        </p:nvSpPr>
        <p:spPr>
          <a:xfrm>
            <a:off x="3222511" y="2553988"/>
            <a:ext cx="822960" cy="822960"/>
          </a:xfrm>
          <a:prstGeom prst="bentArrow">
            <a:avLst/>
          </a:prstGeom>
          <a:ln/>
        </p:spPr>
        <p:style>
          <a:lnRef idx="1">
            <a:schemeClr val="accent1"/>
          </a:lnRef>
          <a:fillRef idx="3">
            <a:schemeClr val="accent1"/>
          </a:fillRef>
          <a:effectRef idx="2">
            <a:schemeClr val="accent1"/>
          </a:effectRef>
          <a:fontRef idx="minor">
            <a:schemeClr val="lt1"/>
          </a:fontRef>
        </p:style>
        <p:txBody>
          <a:bodyPr/>
          <a:lstStyle/>
          <a:p>
            <a:endParaRPr lang="tr-TR"/>
          </a:p>
        </p:txBody>
      </p:sp>
      <p:sp>
        <p:nvSpPr>
          <p:cNvPr id="7" name="Bent Arrow 6"/>
          <p:cNvSpPr/>
          <p:nvPr/>
        </p:nvSpPr>
        <p:spPr>
          <a:xfrm>
            <a:off x="3095902" y="4240248"/>
            <a:ext cx="813816" cy="868680"/>
          </a:xfrm>
          <a:prstGeom prst="ben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solidFill>
                <a:schemeClr val="tx1"/>
              </a:solidFill>
            </a:endParaRPr>
          </a:p>
        </p:txBody>
      </p:sp>
    </p:spTree>
    <p:extLst>
      <p:ext uri="{BB962C8B-B14F-4D97-AF65-F5344CB8AC3E}">
        <p14:creationId xmlns:p14="http://schemas.microsoft.com/office/powerpoint/2010/main" val="11454998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7AE9AADD9055F48A76998BB8EEE9D03" ma:contentTypeVersion="18" ma:contentTypeDescription="Create a new document." ma:contentTypeScope="" ma:versionID="b3645e58a94c99bd69f5f502368a66ac">
  <xsd:schema xmlns:xsd="http://www.w3.org/2001/XMLSchema" xmlns:xs="http://www.w3.org/2001/XMLSchema" xmlns:p="http://schemas.microsoft.com/office/2006/metadata/properties" xmlns:ns2="11876741-4e3d-41e4-924e-432c5fed92e0" xmlns:ns3="0fb846bb-49da-442d-ac44-1711760f675e" targetNamespace="http://schemas.microsoft.com/office/2006/metadata/properties" ma:root="true" ma:fieldsID="64829dceb4c8dfece684ce7946328132" ns2:_="" ns3:_="">
    <xsd:import namespace="11876741-4e3d-41e4-924e-432c5fed92e0"/>
    <xsd:import namespace="0fb846bb-49da-442d-ac44-1711760f675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ObjectDetectorVersions" minOccurs="0"/>
                <xsd:element ref="ns2:Test"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876741-4e3d-41e4-924e-432c5fed92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43e14187-b4d4-4fc9-8c4a-20dc3ccbfd5c"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Test" ma:index="21" nillable="true" ma:displayName="Test" ma:format="Dropdown" ma:internalName="Test">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fb846bb-49da-442d-ac44-1711760f675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95cadf01-7365-4aa7-ab17-dc142bd71c8a}" ma:internalName="TaxCatchAll" ma:showField="CatchAllData" ma:web="0fb846bb-49da-442d-ac44-1711760f675e">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66CA165-0A25-4EAD-8E17-066E3FA26F25}">
  <ds:schemaRefs>
    <ds:schemaRef ds:uri="http://schemas.microsoft.com/sharepoint/v3/contenttype/forms"/>
  </ds:schemaRefs>
</ds:datastoreItem>
</file>

<file path=customXml/itemProps2.xml><?xml version="1.0" encoding="utf-8"?>
<ds:datastoreItem xmlns:ds="http://schemas.openxmlformats.org/officeDocument/2006/customXml" ds:itemID="{AB48D664-3167-4C68-AF5E-B1838DEB05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1876741-4e3d-41e4-924e-432c5fed92e0"/>
    <ds:schemaRef ds:uri="0fb846bb-49da-442d-ac44-1711760f675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2103</TotalTime>
  <Words>2461</Words>
  <Application>Microsoft Office PowerPoint</Application>
  <PresentationFormat>Widescreen</PresentationFormat>
  <Paragraphs>378</Paragraphs>
  <Slides>34</Slides>
  <Notes>25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34</vt:i4>
      </vt:variant>
    </vt:vector>
  </HeadingPairs>
  <TitlesOfParts>
    <vt:vector size="42" baseType="lpstr">
      <vt:lpstr>Arial</vt:lpstr>
      <vt:lpstr>Calibri</vt:lpstr>
      <vt:lpstr>Calibri Light</vt:lpstr>
      <vt:lpstr>Cambria</vt:lpstr>
      <vt:lpstr>Montserrat</vt:lpstr>
      <vt:lpstr>Myriad Pro</vt:lpstr>
      <vt:lpstr>Wingdings</vt:lpstr>
      <vt:lpstr>Office Theme</vt:lpstr>
      <vt:lpstr>  İletişimin Temel İlkeleri ve İletişim Becerileri Eğitim Modülü 11 20 - 21 Mart 2024, Ankara </vt:lpstr>
      <vt:lpstr>İletişim Stratejisi 1. Basamak: Hedefin belirlenmesi</vt:lpstr>
      <vt:lpstr>Strateji ne demek?</vt:lpstr>
      <vt:lpstr>PowerPoint Presentation</vt:lpstr>
      <vt:lpstr>İletişim Stratejisi 2. Basamak: Hedef kitlenin belirlenmesi, profilinin çıkarılması</vt:lpstr>
      <vt:lpstr>Hedef kitle</vt:lpstr>
      <vt:lpstr>Hedef kitleyi bölümlere ayırmak </vt:lpstr>
      <vt:lpstr>Paydaş Analizi</vt:lpstr>
      <vt:lpstr>Etki/Önem Matrisi</vt:lpstr>
      <vt:lpstr>Örnek Paydaş Grupları...</vt:lpstr>
      <vt:lpstr>PowerPoint Presentation</vt:lpstr>
      <vt:lpstr>PowerPoint Presentation</vt:lpstr>
      <vt:lpstr>PowerPoint Presentation</vt:lpstr>
      <vt:lpstr>Grup Çalışması 1: Hedefin ne olduğuna karar vermek</vt:lpstr>
      <vt:lpstr>Grup Çalışması 2: Hedef kitlenin belirlenmesi</vt:lpstr>
      <vt:lpstr>İÇ VE DIŞ İLETİŞİM</vt:lpstr>
      <vt:lpstr>İÇ İLETİŞİM NEDİR?</vt:lpstr>
      <vt:lpstr>NEDEN İÇ İLETİŞİM?</vt:lpstr>
      <vt:lpstr>İÇ İLETİŞİM ÇEŞİTLERİ/YÖNTEMLERİ?</vt:lpstr>
      <vt:lpstr>RESMİ ve GAYRİ RESMİ İLETİŞİM</vt:lpstr>
      <vt:lpstr>İÇERİDEN – DIŞARIYA İLETİŞİM</vt:lpstr>
      <vt:lpstr>İLETİŞİMİN YÖNÜ</vt:lpstr>
      <vt:lpstr>PowerPoint Presentation</vt:lpstr>
      <vt:lpstr>İÇERİDEN DIŞARIYA İLETİŞİM</vt:lpstr>
      <vt:lpstr>PowerPoint Presentation</vt:lpstr>
      <vt:lpstr>PowerPoint Presentation</vt:lpstr>
      <vt:lpstr>Medya Eylem Planı Oluşturmak...</vt:lpstr>
      <vt:lpstr>İletişim Stratejisi 3. Basamak: Mesaj Oluşturmak</vt:lpstr>
      <vt:lpstr>Belirlenecek mesajların özellikleri</vt:lpstr>
      <vt:lpstr>KISS KANUNU</vt:lpstr>
      <vt:lpstr> Önemli hatırlatma! </vt:lpstr>
      <vt:lpstr>PowerPoint Presentation</vt:lpstr>
      <vt:lpstr>Mesaj oluşturma grup çalışması</vt:lpstr>
      <vt:lpstr>Göstermiş Olduğunuz İlgi için Teşekkür Ederiz!</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Birincil Veri Toplama Sonuçları</dc:title>
  <dc:creator>Ege Kacar</dc:creator>
  <cp:lastModifiedBy>Berrak Altun</cp:lastModifiedBy>
  <cp:revision>70</cp:revision>
  <dcterms:created xsi:type="dcterms:W3CDTF">2024-03-01T07:41:11Z</dcterms:created>
  <dcterms:modified xsi:type="dcterms:W3CDTF">2024-03-21T20:43:54Z</dcterms:modified>
</cp:coreProperties>
</file>