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29"/>
  </p:notesMasterIdLst>
  <p:sldIdLst>
    <p:sldId id="263" r:id="rId4"/>
    <p:sldId id="259" r:id="rId5"/>
    <p:sldId id="260" r:id="rId6"/>
    <p:sldId id="261" r:id="rId7"/>
    <p:sldId id="262" r:id="rId8"/>
    <p:sldId id="278" r:id="rId9"/>
    <p:sldId id="265" r:id="rId10"/>
    <p:sldId id="267" r:id="rId11"/>
    <p:sldId id="268" r:id="rId12"/>
    <p:sldId id="270" r:id="rId13"/>
    <p:sldId id="271" r:id="rId14"/>
    <p:sldId id="273" r:id="rId15"/>
    <p:sldId id="274" r:id="rId16"/>
    <p:sldId id="275" r:id="rId17"/>
    <p:sldId id="272" r:id="rId18"/>
    <p:sldId id="269" r:id="rId19"/>
    <p:sldId id="279" r:id="rId20"/>
    <p:sldId id="280" r:id="rId21"/>
    <p:sldId id="534" r:id="rId22"/>
    <p:sldId id="535" r:id="rId23"/>
    <p:sldId id="529" r:id="rId24"/>
    <p:sldId id="532" r:id="rId25"/>
    <p:sldId id="530" r:id="rId26"/>
    <p:sldId id="277" r:id="rId27"/>
    <p:sldId id="533"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0306600-FABD-D8B2-D2D6-C08651E0AAFF}" name="genis.majoral" initials="ge" userId="S::genis.majoral_upc.edu#ext#@dai0.onmicrosoft.com::13d3f22b-b605-4773-86eb-cd97cde56a0b" providerId="AD"/>
  <p188:author id="{79B1309E-1FFE-F3EE-7A49-812B8E613534}" name="Kristina Gaučė" initials="KG" userId="S::kristina_gauce.lt#ext#@dai0.onmicrosoft.com::29057900-953f-493b-953b-68bfca44cde0" providerId="AD"/>
  <p188:author id="{7A5646AF-74D7-135E-4FBF-197802AED93A}" name="Kristina Gauce" initials="KG" userId="S::kristina_gauce@dai.com::fa3acaa1-6619-4b8b-a9ae-0459ee104a77"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3A7EE"/>
    <a:srgbClr val="DB4553"/>
    <a:srgbClr val="4BACC6"/>
    <a:srgbClr val="BC524C"/>
    <a:srgbClr val="548235"/>
    <a:srgbClr val="9BBB59"/>
    <a:srgbClr val="ADE6C7"/>
    <a:srgbClr val="E67E22"/>
    <a:srgbClr val="4F81BC"/>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3" d="100"/>
          <a:sy n="73" d="100"/>
        </p:scale>
        <p:origin x="618" y="6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1.xml"/><Relationship Id="rId21" Type="http://schemas.openxmlformats.org/officeDocument/2006/relationships/slide" Target="slides/slide18.xml"/><Relationship Id="rId34" Type="http://schemas.microsoft.com/office/2018/10/relationships/authors" Targe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9.22736220472438E-4"/>
          <c:y val="8.1250000000000003E-2"/>
          <c:w val="0.61250000000000004"/>
          <c:h val="0.91874999999999996"/>
        </c:manualLayout>
      </c:layout>
      <c:pieChart>
        <c:varyColors val="1"/>
        <c:ser>
          <c:idx val="0"/>
          <c:order val="0"/>
          <c:tx>
            <c:strRef>
              <c:f>Sheet1!$B$1</c:f>
              <c:strCache>
                <c:ptCount val="1"/>
                <c:pt idx="0">
                  <c:v>Sales</c:v>
                </c:pt>
              </c:strCache>
            </c:strRef>
          </c:tx>
          <c:explosion val="10"/>
          <c:dPt>
            <c:idx val="0"/>
            <c:bubble3D val="0"/>
            <c:explosion val="18"/>
            <c:extLst>
              <c:ext xmlns:c16="http://schemas.microsoft.com/office/drawing/2014/chart" uri="{C3380CC4-5D6E-409C-BE32-E72D297353CC}">
                <c16:uniqueId val="{00000000-44DE-4CBD-A61A-0BCF3E6D610C}"/>
              </c:ext>
            </c:extLst>
          </c:dPt>
          <c:dPt>
            <c:idx val="1"/>
            <c:bubble3D val="0"/>
            <c:spPr>
              <a:solidFill>
                <a:srgbClr val="9BBB59"/>
              </a:solidFill>
            </c:spPr>
            <c:extLst>
              <c:ext xmlns:c16="http://schemas.microsoft.com/office/drawing/2014/chart" uri="{C3380CC4-5D6E-409C-BE32-E72D297353CC}">
                <c16:uniqueId val="{00000002-1777-4246-AB4F-A3E270C5B1E1}"/>
              </c:ext>
            </c:extLst>
          </c:dPt>
          <c:cat>
            <c:strRef>
              <c:f>Sheet1!$A$2:$A$5</c:f>
              <c:strCache>
                <c:ptCount val="2"/>
                <c:pt idx="0">
                  <c:v>Sözlü iletişim</c:v>
                </c:pt>
                <c:pt idx="1">
                  <c:v>Sözsüz iletişim</c:v>
                </c:pt>
              </c:strCache>
            </c:strRef>
          </c:cat>
          <c:val>
            <c:numRef>
              <c:f>Sheet1!$B$2:$B$5</c:f>
              <c:numCache>
                <c:formatCode>General</c:formatCode>
                <c:ptCount val="4"/>
                <c:pt idx="0">
                  <c:v>10</c:v>
                </c:pt>
                <c:pt idx="1">
                  <c:v>90</c:v>
                </c:pt>
              </c:numCache>
            </c:numRef>
          </c:val>
          <c:extLst>
            <c:ext xmlns:c16="http://schemas.microsoft.com/office/drawing/2014/chart" uri="{C3380CC4-5D6E-409C-BE32-E72D297353CC}">
              <c16:uniqueId val="{00000001-44DE-4CBD-A61A-0BCF3E6D610C}"/>
            </c:ext>
          </c:extLst>
        </c:ser>
        <c:dLbls>
          <c:showLegendKey val="0"/>
          <c:showVal val="0"/>
          <c:showCatName val="0"/>
          <c:showSerName val="0"/>
          <c:showPercent val="0"/>
          <c:showBubbleSize val="0"/>
          <c:showLeaderLines val="1"/>
        </c:dLbls>
        <c:firstSliceAng val="0"/>
      </c:pieChart>
    </c:plotArea>
    <c:legend>
      <c:legendPos val="r"/>
      <c:legendEntry>
        <c:idx val="2"/>
        <c:delete val="1"/>
      </c:legendEntry>
      <c:legendEntry>
        <c:idx val="3"/>
        <c:delete val="1"/>
      </c:legendEntry>
      <c:overlay val="0"/>
    </c:legend>
    <c:plotVisOnly val="1"/>
    <c:dispBlanksAs val="gap"/>
    <c:showDLblsOverMax val="0"/>
  </c:chart>
  <c:txPr>
    <a:bodyPr/>
    <a:lstStyle/>
    <a:p>
      <a:pPr>
        <a:defRPr sz="1800"/>
      </a:pPr>
      <a:endParaRPr lang="en-US"/>
    </a:p>
  </c:tx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E2D161-C10C-A345-AD61-21E935915A7B}" type="doc">
      <dgm:prSet loTypeId="urn:microsoft.com/office/officeart/2005/8/layout/process1" loCatId="" qsTypeId="urn:microsoft.com/office/officeart/2005/8/quickstyle/simple4" qsCatId="simple" csTypeId="urn:microsoft.com/office/officeart/2005/8/colors/accent1_2" csCatId="accent1" phldr="1"/>
      <dgm:spPr/>
    </dgm:pt>
    <dgm:pt modelId="{458D6FD7-486B-0B4F-81FD-4671A61B55D4}">
      <dgm:prSet phldrT="[Text]"/>
      <dgm:spPr/>
      <dgm:t>
        <a:bodyPr/>
        <a:lstStyle/>
        <a:p>
          <a:r>
            <a:rPr lang="tr-TR" dirty="0"/>
            <a:t>Konuşmacı</a:t>
          </a:r>
        </a:p>
      </dgm:t>
    </dgm:pt>
    <dgm:pt modelId="{75A7B5D4-AB88-6F4A-B2E4-39B9EE57C1C5}" type="parTrans" cxnId="{D22A139A-A7B0-1A47-9FD4-C27B0DF4DBB2}">
      <dgm:prSet/>
      <dgm:spPr/>
      <dgm:t>
        <a:bodyPr/>
        <a:lstStyle/>
        <a:p>
          <a:endParaRPr lang="tr-TR"/>
        </a:p>
      </dgm:t>
    </dgm:pt>
    <dgm:pt modelId="{7DE67C2A-1ADE-FF40-B26A-071F13CAC6BC}" type="sibTrans" cxnId="{D22A139A-A7B0-1A47-9FD4-C27B0DF4DBB2}">
      <dgm:prSet/>
      <dgm:spPr/>
      <dgm:t>
        <a:bodyPr/>
        <a:lstStyle/>
        <a:p>
          <a:endParaRPr lang="tr-TR"/>
        </a:p>
      </dgm:t>
    </dgm:pt>
    <dgm:pt modelId="{B0B31E06-0ACE-E845-A27B-257B9B2DE715}">
      <dgm:prSet phldrT="[Text]"/>
      <dgm:spPr/>
      <dgm:t>
        <a:bodyPr/>
        <a:lstStyle/>
        <a:p>
          <a:r>
            <a:rPr lang="tr-TR" dirty="0"/>
            <a:t>Söylev</a:t>
          </a:r>
        </a:p>
      </dgm:t>
    </dgm:pt>
    <dgm:pt modelId="{4E5BA5B4-12CD-7240-BF0B-02173BEC9196}" type="parTrans" cxnId="{FBCFD475-4DEF-EF4C-A57F-67DACE8644CA}">
      <dgm:prSet/>
      <dgm:spPr/>
      <dgm:t>
        <a:bodyPr/>
        <a:lstStyle/>
        <a:p>
          <a:endParaRPr lang="tr-TR"/>
        </a:p>
      </dgm:t>
    </dgm:pt>
    <dgm:pt modelId="{40FAC23B-96A9-E94D-8047-75AD45000457}" type="sibTrans" cxnId="{FBCFD475-4DEF-EF4C-A57F-67DACE8644CA}">
      <dgm:prSet/>
      <dgm:spPr/>
      <dgm:t>
        <a:bodyPr/>
        <a:lstStyle/>
        <a:p>
          <a:endParaRPr lang="tr-TR"/>
        </a:p>
      </dgm:t>
    </dgm:pt>
    <dgm:pt modelId="{15DF2590-9D1F-4941-B616-D162EDD1851A}">
      <dgm:prSet phldrT="[Text]"/>
      <dgm:spPr/>
      <dgm:t>
        <a:bodyPr/>
        <a:lstStyle/>
        <a:p>
          <a:r>
            <a:rPr lang="tr-TR" dirty="0"/>
            <a:t>İzleyici</a:t>
          </a:r>
        </a:p>
      </dgm:t>
    </dgm:pt>
    <dgm:pt modelId="{4D0AFD82-D99F-6442-B26C-AF6ADADB8C90}" type="parTrans" cxnId="{BADBC540-851B-6243-B7E5-969586FE845A}">
      <dgm:prSet/>
      <dgm:spPr/>
      <dgm:t>
        <a:bodyPr/>
        <a:lstStyle/>
        <a:p>
          <a:endParaRPr lang="tr-TR"/>
        </a:p>
      </dgm:t>
    </dgm:pt>
    <dgm:pt modelId="{A654959C-3B7F-6D41-8AEC-62893586D0A1}" type="sibTrans" cxnId="{BADBC540-851B-6243-B7E5-969586FE845A}">
      <dgm:prSet/>
      <dgm:spPr/>
      <dgm:t>
        <a:bodyPr/>
        <a:lstStyle/>
        <a:p>
          <a:endParaRPr lang="tr-TR"/>
        </a:p>
      </dgm:t>
    </dgm:pt>
    <dgm:pt modelId="{DBDDD1E5-9F75-AB45-B3B8-7DBE3EFA086E}">
      <dgm:prSet/>
      <dgm:spPr/>
      <dgm:t>
        <a:bodyPr/>
        <a:lstStyle/>
        <a:p>
          <a:r>
            <a:rPr lang="tr-TR" dirty="0"/>
            <a:t>Etki</a:t>
          </a:r>
        </a:p>
      </dgm:t>
    </dgm:pt>
    <dgm:pt modelId="{FE5D31CF-9E71-4047-B7AE-1BFF5B1186DC}" type="parTrans" cxnId="{E1885403-7835-2040-9AF0-72420A35088C}">
      <dgm:prSet/>
      <dgm:spPr/>
      <dgm:t>
        <a:bodyPr/>
        <a:lstStyle/>
        <a:p>
          <a:endParaRPr lang="tr-TR"/>
        </a:p>
      </dgm:t>
    </dgm:pt>
    <dgm:pt modelId="{E5D2F63F-768B-A94B-995F-212D2A361E91}" type="sibTrans" cxnId="{E1885403-7835-2040-9AF0-72420A35088C}">
      <dgm:prSet/>
      <dgm:spPr/>
      <dgm:t>
        <a:bodyPr/>
        <a:lstStyle/>
        <a:p>
          <a:endParaRPr lang="tr-TR"/>
        </a:p>
      </dgm:t>
    </dgm:pt>
    <dgm:pt modelId="{7EAC06FC-B478-1A4E-A627-C5F502B0D514}" type="pres">
      <dgm:prSet presAssocID="{42E2D161-C10C-A345-AD61-21E935915A7B}" presName="Name0" presStyleCnt="0">
        <dgm:presLayoutVars>
          <dgm:dir/>
          <dgm:resizeHandles val="exact"/>
        </dgm:presLayoutVars>
      </dgm:prSet>
      <dgm:spPr/>
    </dgm:pt>
    <dgm:pt modelId="{F6AED82B-864F-5744-BC15-2B299271F2DC}" type="pres">
      <dgm:prSet presAssocID="{458D6FD7-486B-0B4F-81FD-4671A61B55D4}" presName="node" presStyleLbl="node1" presStyleIdx="0" presStyleCnt="4">
        <dgm:presLayoutVars>
          <dgm:bulletEnabled val="1"/>
        </dgm:presLayoutVars>
      </dgm:prSet>
      <dgm:spPr/>
    </dgm:pt>
    <dgm:pt modelId="{FDF61D50-5C0C-A041-9F7D-B296E223CEB1}" type="pres">
      <dgm:prSet presAssocID="{7DE67C2A-1ADE-FF40-B26A-071F13CAC6BC}" presName="sibTrans" presStyleLbl="sibTrans2D1" presStyleIdx="0" presStyleCnt="3"/>
      <dgm:spPr/>
    </dgm:pt>
    <dgm:pt modelId="{9E5E10C4-087F-814D-8377-881BABABEC7F}" type="pres">
      <dgm:prSet presAssocID="{7DE67C2A-1ADE-FF40-B26A-071F13CAC6BC}" presName="connectorText" presStyleLbl="sibTrans2D1" presStyleIdx="0" presStyleCnt="3"/>
      <dgm:spPr/>
    </dgm:pt>
    <dgm:pt modelId="{BB0E3A6B-B2D1-5A4E-8252-B29D1979EA15}" type="pres">
      <dgm:prSet presAssocID="{B0B31E06-0ACE-E845-A27B-257B9B2DE715}" presName="node" presStyleLbl="node1" presStyleIdx="1" presStyleCnt="4">
        <dgm:presLayoutVars>
          <dgm:bulletEnabled val="1"/>
        </dgm:presLayoutVars>
      </dgm:prSet>
      <dgm:spPr/>
    </dgm:pt>
    <dgm:pt modelId="{4DE2A57A-E35C-074A-95CF-9C8C8FC83182}" type="pres">
      <dgm:prSet presAssocID="{40FAC23B-96A9-E94D-8047-75AD45000457}" presName="sibTrans" presStyleLbl="sibTrans2D1" presStyleIdx="1" presStyleCnt="3"/>
      <dgm:spPr/>
    </dgm:pt>
    <dgm:pt modelId="{3BA0F581-CBB4-E44B-A821-EDF71A4F994D}" type="pres">
      <dgm:prSet presAssocID="{40FAC23B-96A9-E94D-8047-75AD45000457}" presName="connectorText" presStyleLbl="sibTrans2D1" presStyleIdx="1" presStyleCnt="3"/>
      <dgm:spPr/>
    </dgm:pt>
    <dgm:pt modelId="{B9431397-8234-FB4E-ABD8-6499EDC9A050}" type="pres">
      <dgm:prSet presAssocID="{15DF2590-9D1F-4941-B616-D162EDD1851A}" presName="node" presStyleLbl="node1" presStyleIdx="2" presStyleCnt="4">
        <dgm:presLayoutVars>
          <dgm:bulletEnabled val="1"/>
        </dgm:presLayoutVars>
      </dgm:prSet>
      <dgm:spPr/>
    </dgm:pt>
    <dgm:pt modelId="{146AE440-74BB-B446-91EF-1250885A57CB}" type="pres">
      <dgm:prSet presAssocID="{A654959C-3B7F-6D41-8AEC-62893586D0A1}" presName="sibTrans" presStyleLbl="sibTrans2D1" presStyleIdx="2" presStyleCnt="3"/>
      <dgm:spPr/>
    </dgm:pt>
    <dgm:pt modelId="{72097E40-BE36-8940-8CAA-29A439D90229}" type="pres">
      <dgm:prSet presAssocID="{A654959C-3B7F-6D41-8AEC-62893586D0A1}" presName="connectorText" presStyleLbl="sibTrans2D1" presStyleIdx="2" presStyleCnt="3"/>
      <dgm:spPr/>
    </dgm:pt>
    <dgm:pt modelId="{674590CA-9250-3741-A426-E6344DBB16C8}" type="pres">
      <dgm:prSet presAssocID="{DBDDD1E5-9F75-AB45-B3B8-7DBE3EFA086E}" presName="node" presStyleLbl="node1" presStyleIdx="3" presStyleCnt="4">
        <dgm:presLayoutVars>
          <dgm:bulletEnabled val="1"/>
        </dgm:presLayoutVars>
      </dgm:prSet>
      <dgm:spPr/>
    </dgm:pt>
  </dgm:ptLst>
  <dgm:cxnLst>
    <dgm:cxn modelId="{E1885403-7835-2040-9AF0-72420A35088C}" srcId="{42E2D161-C10C-A345-AD61-21E935915A7B}" destId="{DBDDD1E5-9F75-AB45-B3B8-7DBE3EFA086E}" srcOrd="3" destOrd="0" parTransId="{FE5D31CF-9E71-4047-B7AE-1BFF5B1186DC}" sibTransId="{E5D2F63F-768B-A94B-995F-212D2A361E91}"/>
    <dgm:cxn modelId="{62953B19-B040-AA48-BDD1-1329FB4A7017}" type="presOf" srcId="{A654959C-3B7F-6D41-8AEC-62893586D0A1}" destId="{146AE440-74BB-B446-91EF-1250885A57CB}" srcOrd="0" destOrd="0" presId="urn:microsoft.com/office/officeart/2005/8/layout/process1"/>
    <dgm:cxn modelId="{BADBC540-851B-6243-B7E5-969586FE845A}" srcId="{42E2D161-C10C-A345-AD61-21E935915A7B}" destId="{15DF2590-9D1F-4941-B616-D162EDD1851A}" srcOrd="2" destOrd="0" parTransId="{4D0AFD82-D99F-6442-B26C-AF6ADADB8C90}" sibTransId="{A654959C-3B7F-6D41-8AEC-62893586D0A1}"/>
    <dgm:cxn modelId="{48698F4E-B252-A242-87A2-805BDAC7B5A3}" type="presOf" srcId="{A654959C-3B7F-6D41-8AEC-62893586D0A1}" destId="{72097E40-BE36-8940-8CAA-29A439D90229}" srcOrd="1" destOrd="0" presId="urn:microsoft.com/office/officeart/2005/8/layout/process1"/>
    <dgm:cxn modelId="{696CB950-523D-0E4D-8DC7-5CC3522A194F}" type="presOf" srcId="{DBDDD1E5-9F75-AB45-B3B8-7DBE3EFA086E}" destId="{674590CA-9250-3741-A426-E6344DBB16C8}" srcOrd="0" destOrd="0" presId="urn:microsoft.com/office/officeart/2005/8/layout/process1"/>
    <dgm:cxn modelId="{005E4E71-2922-3A46-9674-86E006F94AA2}" type="presOf" srcId="{B0B31E06-0ACE-E845-A27B-257B9B2DE715}" destId="{BB0E3A6B-B2D1-5A4E-8252-B29D1979EA15}" srcOrd="0" destOrd="0" presId="urn:microsoft.com/office/officeart/2005/8/layout/process1"/>
    <dgm:cxn modelId="{FBCFD475-4DEF-EF4C-A57F-67DACE8644CA}" srcId="{42E2D161-C10C-A345-AD61-21E935915A7B}" destId="{B0B31E06-0ACE-E845-A27B-257B9B2DE715}" srcOrd="1" destOrd="0" parTransId="{4E5BA5B4-12CD-7240-BF0B-02173BEC9196}" sibTransId="{40FAC23B-96A9-E94D-8047-75AD45000457}"/>
    <dgm:cxn modelId="{2B3B767B-DD54-2244-AB0E-C5952C342211}" type="presOf" srcId="{7DE67C2A-1ADE-FF40-B26A-071F13CAC6BC}" destId="{9E5E10C4-087F-814D-8377-881BABABEC7F}" srcOrd="1" destOrd="0" presId="urn:microsoft.com/office/officeart/2005/8/layout/process1"/>
    <dgm:cxn modelId="{F5B6DB7F-2788-964B-B0B6-1EA4C0B7E9BE}" type="presOf" srcId="{40FAC23B-96A9-E94D-8047-75AD45000457}" destId="{3BA0F581-CBB4-E44B-A821-EDF71A4F994D}" srcOrd="1" destOrd="0" presId="urn:microsoft.com/office/officeart/2005/8/layout/process1"/>
    <dgm:cxn modelId="{00AE9494-B187-854A-B386-79EB1F01C4D0}" type="presOf" srcId="{15DF2590-9D1F-4941-B616-D162EDD1851A}" destId="{B9431397-8234-FB4E-ABD8-6499EDC9A050}" srcOrd="0" destOrd="0" presId="urn:microsoft.com/office/officeart/2005/8/layout/process1"/>
    <dgm:cxn modelId="{D22A139A-A7B0-1A47-9FD4-C27B0DF4DBB2}" srcId="{42E2D161-C10C-A345-AD61-21E935915A7B}" destId="{458D6FD7-486B-0B4F-81FD-4671A61B55D4}" srcOrd="0" destOrd="0" parTransId="{75A7B5D4-AB88-6F4A-B2E4-39B9EE57C1C5}" sibTransId="{7DE67C2A-1ADE-FF40-B26A-071F13CAC6BC}"/>
    <dgm:cxn modelId="{7D02B4A8-C02E-424F-9607-1BC8468CFBB0}" type="presOf" srcId="{7DE67C2A-1ADE-FF40-B26A-071F13CAC6BC}" destId="{FDF61D50-5C0C-A041-9F7D-B296E223CEB1}" srcOrd="0" destOrd="0" presId="urn:microsoft.com/office/officeart/2005/8/layout/process1"/>
    <dgm:cxn modelId="{0F6F4ED5-744D-164C-BD0A-C62C14A13D9D}" type="presOf" srcId="{40FAC23B-96A9-E94D-8047-75AD45000457}" destId="{4DE2A57A-E35C-074A-95CF-9C8C8FC83182}" srcOrd="0" destOrd="0" presId="urn:microsoft.com/office/officeart/2005/8/layout/process1"/>
    <dgm:cxn modelId="{D59149DA-F466-8043-8A42-72F26E397BF2}" type="presOf" srcId="{42E2D161-C10C-A345-AD61-21E935915A7B}" destId="{7EAC06FC-B478-1A4E-A627-C5F502B0D514}" srcOrd="0" destOrd="0" presId="urn:microsoft.com/office/officeart/2005/8/layout/process1"/>
    <dgm:cxn modelId="{AA5ACFFE-A10C-AA42-957C-42728617D1F2}" type="presOf" srcId="{458D6FD7-486B-0B4F-81FD-4671A61B55D4}" destId="{F6AED82B-864F-5744-BC15-2B299271F2DC}" srcOrd="0" destOrd="0" presId="urn:microsoft.com/office/officeart/2005/8/layout/process1"/>
    <dgm:cxn modelId="{54ED4992-CCEF-0946-BD88-77C2BE8056CD}" type="presParOf" srcId="{7EAC06FC-B478-1A4E-A627-C5F502B0D514}" destId="{F6AED82B-864F-5744-BC15-2B299271F2DC}" srcOrd="0" destOrd="0" presId="urn:microsoft.com/office/officeart/2005/8/layout/process1"/>
    <dgm:cxn modelId="{FA29ACC9-461C-D547-8377-1003B36D59A6}" type="presParOf" srcId="{7EAC06FC-B478-1A4E-A627-C5F502B0D514}" destId="{FDF61D50-5C0C-A041-9F7D-B296E223CEB1}" srcOrd="1" destOrd="0" presId="urn:microsoft.com/office/officeart/2005/8/layout/process1"/>
    <dgm:cxn modelId="{5162913B-69E1-E74C-87ED-82CAB182C6D8}" type="presParOf" srcId="{FDF61D50-5C0C-A041-9F7D-B296E223CEB1}" destId="{9E5E10C4-087F-814D-8377-881BABABEC7F}" srcOrd="0" destOrd="0" presId="urn:microsoft.com/office/officeart/2005/8/layout/process1"/>
    <dgm:cxn modelId="{D8D97A1B-F9F4-C742-A533-B53AF0272D99}" type="presParOf" srcId="{7EAC06FC-B478-1A4E-A627-C5F502B0D514}" destId="{BB0E3A6B-B2D1-5A4E-8252-B29D1979EA15}" srcOrd="2" destOrd="0" presId="urn:microsoft.com/office/officeart/2005/8/layout/process1"/>
    <dgm:cxn modelId="{36572A73-29D0-4947-B942-EEB753955274}" type="presParOf" srcId="{7EAC06FC-B478-1A4E-A627-C5F502B0D514}" destId="{4DE2A57A-E35C-074A-95CF-9C8C8FC83182}" srcOrd="3" destOrd="0" presId="urn:microsoft.com/office/officeart/2005/8/layout/process1"/>
    <dgm:cxn modelId="{E02F6C74-7769-174B-8032-DF7E253A7DE4}" type="presParOf" srcId="{4DE2A57A-E35C-074A-95CF-9C8C8FC83182}" destId="{3BA0F581-CBB4-E44B-A821-EDF71A4F994D}" srcOrd="0" destOrd="0" presId="urn:microsoft.com/office/officeart/2005/8/layout/process1"/>
    <dgm:cxn modelId="{087F517E-8949-1141-9A21-6864AEC206B5}" type="presParOf" srcId="{7EAC06FC-B478-1A4E-A627-C5F502B0D514}" destId="{B9431397-8234-FB4E-ABD8-6499EDC9A050}" srcOrd="4" destOrd="0" presId="urn:microsoft.com/office/officeart/2005/8/layout/process1"/>
    <dgm:cxn modelId="{8F4E55AD-9E06-7544-9792-DC3BFDD9353E}" type="presParOf" srcId="{7EAC06FC-B478-1A4E-A627-C5F502B0D514}" destId="{146AE440-74BB-B446-91EF-1250885A57CB}" srcOrd="5" destOrd="0" presId="urn:microsoft.com/office/officeart/2005/8/layout/process1"/>
    <dgm:cxn modelId="{1FF2EF4E-35A4-D541-9D62-CE6A1063607C}" type="presParOf" srcId="{146AE440-74BB-B446-91EF-1250885A57CB}" destId="{72097E40-BE36-8940-8CAA-29A439D90229}" srcOrd="0" destOrd="0" presId="urn:microsoft.com/office/officeart/2005/8/layout/process1"/>
    <dgm:cxn modelId="{60AC68E6-BBC5-AF40-A622-6482A3533D6F}" type="presParOf" srcId="{7EAC06FC-B478-1A4E-A627-C5F502B0D514}" destId="{674590CA-9250-3741-A426-E6344DBB16C8}"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069426-D90E-674A-A549-CAE3127A9263}" type="doc">
      <dgm:prSet loTypeId="urn:microsoft.com/office/officeart/2005/8/layout/process1" loCatId="" qsTypeId="urn:microsoft.com/office/officeart/2005/8/quickstyle/simple4" qsCatId="simple" csTypeId="urn:microsoft.com/office/officeart/2005/8/colors/accent1_2" csCatId="accent1" phldr="1"/>
      <dgm:spPr/>
    </dgm:pt>
    <dgm:pt modelId="{87BE7487-86F3-A34E-A5EE-C7FFFD7011A8}">
      <dgm:prSet phldrT="[Text]" custT="1"/>
      <dgm:spPr/>
      <dgm:t>
        <a:bodyPr/>
        <a:lstStyle/>
        <a:p>
          <a:r>
            <a:rPr lang="tr-TR" sz="1800" b="1" dirty="0">
              <a:solidFill>
                <a:schemeClr val="tx1"/>
              </a:solidFill>
            </a:rPr>
            <a:t>Kim</a:t>
          </a:r>
          <a:r>
            <a:rPr lang="tr-TR" sz="1500" dirty="0"/>
            <a:t> / </a:t>
          </a:r>
          <a:r>
            <a:rPr lang="tr-TR" sz="1500" dirty="0" err="1"/>
            <a:t>Who</a:t>
          </a:r>
          <a:endParaRPr lang="tr-TR" sz="1500" dirty="0"/>
        </a:p>
      </dgm:t>
    </dgm:pt>
    <dgm:pt modelId="{AA7C140F-3DD2-5840-950D-A1C131B82B7C}" type="parTrans" cxnId="{EE92F70D-C31D-9049-B554-61AE3FA86121}">
      <dgm:prSet/>
      <dgm:spPr/>
      <dgm:t>
        <a:bodyPr/>
        <a:lstStyle/>
        <a:p>
          <a:endParaRPr lang="tr-TR"/>
        </a:p>
      </dgm:t>
    </dgm:pt>
    <dgm:pt modelId="{925D6B46-1567-F046-911A-3BA34FD0D9C1}" type="sibTrans" cxnId="{EE92F70D-C31D-9049-B554-61AE3FA86121}">
      <dgm:prSet/>
      <dgm:spPr/>
      <dgm:t>
        <a:bodyPr/>
        <a:lstStyle/>
        <a:p>
          <a:endParaRPr lang="tr-TR"/>
        </a:p>
      </dgm:t>
    </dgm:pt>
    <dgm:pt modelId="{127606D1-90F6-D642-B7CE-57F9D77F1E41}">
      <dgm:prSet phldrT="[Text]" custT="1"/>
      <dgm:spPr/>
      <dgm:t>
        <a:bodyPr/>
        <a:lstStyle/>
        <a:p>
          <a:r>
            <a:rPr lang="tr-TR" sz="1800" b="1" dirty="0">
              <a:solidFill>
                <a:srgbClr val="2F2B20"/>
              </a:solidFill>
            </a:rPr>
            <a:t>Ne dedi </a:t>
          </a:r>
          <a:r>
            <a:rPr lang="tr-TR" sz="1500" dirty="0"/>
            <a:t>/ </a:t>
          </a:r>
          <a:r>
            <a:rPr lang="tr-TR" sz="1500" dirty="0" err="1"/>
            <a:t>says</a:t>
          </a:r>
          <a:r>
            <a:rPr lang="tr-TR" sz="1500" dirty="0"/>
            <a:t> </a:t>
          </a:r>
          <a:r>
            <a:rPr lang="tr-TR" sz="1500" dirty="0" err="1"/>
            <a:t>what</a:t>
          </a:r>
          <a:endParaRPr lang="tr-TR" sz="1500" dirty="0"/>
        </a:p>
      </dgm:t>
    </dgm:pt>
    <dgm:pt modelId="{84D8D746-A9A0-0741-AF06-B72D9AB8D64C}" type="parTrans" cxnId="{4CBE9544-3F09-2447-A3E8-4D5816C6D197}">
      <dgm:prSet/>
      <dgm:spPr/>
      <dgm:t>
        <a:bodyPr/>
        <a:lstStyle/>
        <a:p>
          <a:endParaRPr lang="tr-TR"/>
        </a:p>
      </dgm:t>
    </dgm:pt>
    <dgm:pt modelId="{EA624F8D-F376-F448-9CF4-7859DC6DE9DF}" type="sibTrans" cxnId="{4CBE9544-3F09-2447-A3E8-4D5816C6D197}">
      <dgm:prSet/>
      <dgm:spPr/>
      <dgm:t>
        <a:bodyPr/>
        <a:lstStyle/>
        <a:p>
          <a:endParaRPr lang="tr-TR" dirty="0"/>
        </a:p>
      </dgm:t>
    </dgm:pt>
    <dgm:pt modelId="{7348D22A-7C1C-7648-9B8D-C82061FA4FD9}">
      <dgm:prSet phldrT="[Text]" custT="1"/>
      <dgm:spPr/>
      <dgm:t>
        <a:bodyPr/>
        <a:lstStyle/>
        <a:p>
          <a:r>
            <a:rPr lang="tr-TR" sz="1800" b="1" dirty="0">
              <a:solidFill>
                <a:srgbClr val="2F2B20"/>
              </a:solidFill>
            </a:rPr>
            <a:t>Hangi kanalı kullanarak </a:t>
          </a:r>
          <a:r>
            <a:rPr lang="tr-TR" sz="1500" dirty="0"/>
            <a:t>/</a:t>
          </a:r>
          <a:r>
            <a:rPr lang="tr-TR" sz="1500" dirty="0" err="1"/>
            <a:t>using</a:t>
          </a:r>
          <a:r>
            <a:rPr lang="tr-TR" sz="1500" dirty="0"/>
            <a:t> </a:t>
          </a:r>
          <a:r>
            <a:rPr lang="tr-TR" sz="1500" dirty="0" err="1"/>
            <a:t>which</a:t>
          </a:r>
          <a:r>
            <a:rPr lang="tr-TR" sz="1500" dirty="0"/>
            <a:t> </a:t>
          </a:r>
          <a:r>
            <a:rPr lang="tr-TR" sz="1500" dirty="0" err="1"/>
            <a:t>channel</a:t>
          </a:r>
          <a:endParaRPr lang="tr-TR" sz="1500" dirty="0"/>
        </a:p>
      </dgm:t>
    </dgm:pt>
    <dgm:pt modelId="{E43A6362-AE10-3F4D-B2C1-00F6F0684E51}" type="parTrans" cxnId="{093277AF-E30F-8045-8879-AFE0E229DC41}">
      <dgm:prSet/>
      <dgm:spPr/>
      <dgm:t>
        <a:bodyPr/>
        <a:lstStyle/>
        <a:p>
          <a:endParaRPr lang="tr-TR"/>
        </a:p>
      </dgm:t>
    </dgm:pt>
    <dgm:pt modelId="{6F0D4259-B153-1E4F-BE4E-6FA7B5363E79}" type="sibTrans" cxnId="{093277AF-E30F-8045-8879-AFE0E229DC41}">
      <dgm:prSet/>
      <dgm:spPr/>
      <dgm:t>
        <a:bodyPr/>
        <a:lstStyle/>
        <a:p>
          <a:endParaRPr lang="tr-TR"/>
        </a:p>
      </dgm:t>
    </dgm:pt>
    <dgm:pt modelId="{3504AF20-6A70-FA4A-9B79-0824900D4559}">
      <dgm:prSet custT="1"/>
      <dgm:spPr/>
      <dgm:t>
        <a:bodyPr/>
        <a:lstStyle/>
        <a:p>
          <a:r>
            <a:rPr lang="tr-TR" sz="2000" b="1" dirty="0">
              <a:solidFill>
                <a:srgbClr val="2F2B20"/>
              </a:solidFill>
            </a:rPr>
            <a:t>Kime</a:t>
          </a:r>
          <a:r>
            <a:rPr lang="tr-TR" sz="2000" dirty="0"/>
            <a:t> / </a:t>
          </a:r>
          <a:r>
            <a:rPr lang="tr-TR" sz="2000" dirty="0" err="1"/>
            <a:t>to</a:t>
          </a:r>
          <a:r>
            <a:rPr lang="tr-TR" sz="2000" dirty="0"/>
            <a:t> </a:t>
          </a:r>
          <a:r>
            <a:rPr lang="tr-TR" sz="2000" dirty="0" err="1"/>
            <a:t>whom</a:t>
          </a:r>
          <a:endParaRPr lang="tr-TR" sz="2000" dirty="0"/>
        </a:p>
      </dgm:t>
    </dgm:pt>
    <dgm:pt modelId="{2BEA438E-0A83-1743-BC8D-56EAA8C45995}" type="parTrans" cxnId="{30A68591-D5F6-DE40-9F02-E1018BF6D758}">
      <dgm:prSet/>
      <dgm:spPr/>
      <dgm:t>
        <a:bodyPr/>
        <a:lstStyle/>
        <a:p>
          <a:endParaRPr lang="tr-TR"/>
        </a:p>
      </dgm:t>
    </dgm:pt>
    <dgm:pt modelId="{38A4FEAE-B1E9-FB43-874B-08E2BEC8FB67}" type="sibTrans" cxnId="{30A68591-D5F6-DE40-9F02-E1018BF6D758}">
      <dgm:prSet/>
      <dgm:spPr/>
      <dgm:t>
        <a:bodyPr/>
        <a:lstStyle/>
        <a:p>
          <a:endParaRPr lang="tr-TR"/>
        </a:p>
      </dgm:t>
    </dgm:pt>
    <dgm:pt modelId="{584B2B0E-56E2-3D4B-B67D-EDC64E37810A}">
      <dgm:prSet/>
      <dgm:spPr/>
      <dgm:t>
        <a:bodyPr/>
        <a:lstStyle/>
        <a:p>
          <a:r>
            <a:rPr lang="tr-TR" b="1" dirty="0">
              <a:solidFill>
                <a:srgbClr val="2F2B20"/>
              </a:solidFill>
            </a:rPr>
            <a:t>Hangi etkiyle </a:t>
          </a:r>
          <a:r>
            <a:rPr lang="tr-TR" dirty="0"/>
            <a:t>/</a:t>
          </a:r>
          <a:r>
            <a:rPr lang="tr-TR" dirty="0" err="1"/>
            <a:t>with</a:t>
          </a:r>
          <a:r>
            <a:rPr lang="tr-TR" dirty="0"/>
            <a:t> </a:t>
          </a:r>
          <a:r>
            <a:rPr lang="tr-TR" dirty="0" err="1"/>
            <a:t>what</a:t>
          </a:r>
          <a:r>
            <a:rPr lang="tr-TR" dirty="0"/>
            <a:t> </a:t>
          </a:r>
          <a:r>
            <a:rPr lang="tr-TR" dirty="0" err="1"/>
            <a:t>effect</a:t>
          </a:r>
          <a:endParaRPr lang="tr-TR" dirty="0"/>
        </a:p>
      </dgm:t>
    </dgm:pt>
    <dgm:pt modelId="{ACD611F5-0D78-FA4E-8D35-A4811DB1BF22}" type="parTrans" cxnId="{1ED04741-7099-7F44-BBE8-3F8DC2D94E04}">
      <dgm:prSet/>
      <dgm:spPr/>
      <dgm:t>
        <a:bodyPr/>
        <a:lstStyle/>
        <a:p>
          <a:endParaRPr lang="tr-TR"/>
        </a:p>
      </dgm:t>
    </dgm:pt>
    <dgm:pt modelId="{DA0607E6-2314-B74C-B30D-19538F44ABDE}" type="sibTrans" cxnId="{1ED04741-7099-7F44-BBE8-3F8DC2D94E04}">
      <dgm:prSet/>
      <dgm:spPr/>
      <dgm:t>
        <a:bodyPr/>
        <a:lstStyle/>
        <a:p>
          <a:endParaRPr lang="tr-TR"/>
        </a:p>
      </dgm:t>
    </dgm:pt>
    <dgm:pt modelId="{72BDB61B-3CC2-024D-888D-10184019F557}" type="pres">
      <dgm:prSet presAssocID="{68069426-D90E-674A-A549-CAE3127A9263}" presName="Name0" presStyleCnt="0">
        <dgm:presLayoutVars>
          <dgm:dir/>
          <dgm:resizeHandles val="exact"/>
        </dgm:presLayoutVars>
      </dgm:prSet>
      <dgm:spPr/>
    </dgm:pt>
    <dgm:pt modelId="{C2F8F23E-4DCD-434C-BDD0-559946C9FEAD}" type="pres">
      <dgm:prSet presAssocID="{87BE7487-86F3-A34E-A5EE-C7FFFD7011A8}" presName="node" presStyleLbl="node1" presStyleIdx="0" presStyleCnt="5" custScaleY="63887" custLinFactY="-47890" custLinFactNeighborX="38314" custLinFactNeighborY="-100000">
        <dgm:presLayoutVars>
          <dgm:bulletEnabled val="1"/>
        </dgm:presLayoutVars>
      </dgm:prSet>
      <dgm:spPr/>
    </dgm:pt>
    <dgm:pt modelId="{091390BB-83FC-2E46-BC32-87034049CF6E}" type="pres">
      <dgm:prSet presAssocID="{925D6B46-1567-F046-911A-3BA34FD0D9C1}" presName="sibTrans" presStyleLbl="sibTrans2D1" presStyleIdx="0" presStyleCnt="4"/>
      <dgm:spPr/>
    </dgm:pt>
    <dgm:pt modelId="{28A65A30-9B4F-E048-86C2-B1FDCFA34A42}" type="pres">
      <dgm:prSet presAssocID="{925D6B46-1567-F046-911A-3BA34FD0D9C1}" presName="connectorText" presStyleLbl="sibTrans2D1" presStyleIdx="0" presStyleCnt="4"/>
      <dgm:spPr/>
    </dgm:pt>
    <dgm:pt modelId="{68DB7E88-8782-7943-BF72-F329A113BE0F}" type="pres">
      <dgm:prSet presAssocID="{127606D1-90F6-D642-B7CE-57F9D77F1E41}" presName="node" presStyleLbl="node1" presStyleIdx="1" presStyleCnt="5" custScaleY="65654" custLinFactX="25626" custLinFactY="-45645" custLinFactNeighborX="100000" custLinFactNeighborY="-100000">
        <dgm:presLayoutVars>
          <dgm:bulletEnabled val="1"/>
        </dgm:presLayoutVars>
      </dgm:prSet>
      <dgm:spPr/>
    </dgm:pt>
    <dgm:pt modelId="{86018B44-EB2A-624E-B848-8CBA5B934E86}" type="pres">
      <dgm:prSet presAssocID="{EA624F8D-F376-F448-9CF4-7859DC6DE9DF}" presName="sibTrans" presStyleLbl="sibTrans2D1" presStyleIdx="1" presStyleCnt="4" custAng="21363866" custScaleY="90126" custLinFactNeighborY="-26285"/>
      <dgm:spPr/>
    </dgm:pt>
    <dgm:pt modelId="{71FE95F1-B071-AE49-B916-E4507C118FB6}" type="pres">
      <dgm:prSet presAssocID="{EA624F8D-F376-F448-9CF4-7859DC6DE9DF}" presName="connectorText" presStyleLbl="sibTrans2D1" presStyleIdx="1" presStyleCnt="4"/>
      <dgm:spPr/>
    </dgm:pt>
    <dgm:pt modelId="{282F8618-8AFD-BE45-99F1-4ADA5A861382}" type="pres">
      <dgm:prSet presAssocID="{7348D22A-7C1C-7648-9B8D-C82061FA4FD9}" presName="node" presStyleLbl="node1" presStyleIdx="2" presStyleCnt="5" custScaleX="237890" custScaleY="99444" custLinFactX="77025" custLinFactY="-75493" custLinFactNeighborX="100000" custLinFactNeighborY="-100000">
        <dgm:presLayoutVars>
          <dgm:bulletEnabled val="1"/>
        </dgm:presLayoutVars>
      </dgm:prSet>
      <dgm:spPr/>
    </dgm:pt>
    <dgm:pt modelId="{1424F2D0-3BE3-AD4A-B4FE-6F62AFBCD0F1}" type="pres">
      <dgm:prSet presAssocID="{6F0D4259-B153-1E4F-BE4E-6FA7B5363E79}" presName="sibTrans" presStyleLbl="sibTrans2D1" presStyleIdx="2" presStyleCnt="4"/>
      <dgm:spPr/>
    </dgm:pt>
    <dgm:pt modelId="{4ACF331C-D232-6B4C-A070-9B36A7458106}" type="pres">
      <dgm:prSet presAssocID="{6F0D4259-B153-1E4F-BE4E-6FA7B5363E79}" presName="connectorText" presStyleLbl="sibTrans2D1" presStyleIdx="2" presStyleCnt="4"/>
      <dgm:spPr/>
    </dgm:pt>
    <dgm:pt modelId="{F8EBACE6-B780-5540-9467-80671CB0DE9D}" type="pres">
      <dgm:prSet presAssocID="{3504AF20-6A70-FA4A-9B79-0824900D4559}" presName="node" presStyleLbl="node1" presStyleIdx="3" presStyleCnt="5" custLinFactX="-47155" custLinFactNeighborX="-100000" custLinFactNeighborY="4314">
        <dgm:presLayoutVars>
          <dgm:bulletEnabled val="1"/>
        </dgm:presLayoutVars>
      </dgm:prSet>
      <dgm:spPr/>
    </dgm:pt>
    <dgm:pt modelId="{18D712CA-D077-F84E-B373-FD4E47897943}" type="pres">
      <dgm:prSet presAssocID="{38A4FEAE-B1E9-FB43-874B-08E2BEC8FB67}" presName="sibTrans" presStyleLbl="sibTrans2D1" presStyleIdx="3" presStyleCnt="4"/>
      <dgm:spPr/>
    </dgm:pt>
    <dgm:pt modelId="{20428545-2DD8-4A4F-9C95-A23880688AA3}" type="pres">
      <dgm:prSet presAssocID="{38A4FEAE-B1E9-FB43-874B-08E2BEC8FB67}" presName="connectorText" presStyleLbl="sibTrans2D1" presStyleIdx="3" presStyleCnt="4"/>
      <dgm:spPr/>
    </dgm:pt>
    <dgm:pt modelId="{D65FE856-BA79-F24D-81FF-F2C3BEF28A92}" type="pres">
      <dgm:prSet presAssocID="{584B2B0E-56E2-3D4B-B67D-EDC64E37810A}" presName="node" presStyleLbl="node1" presStyleIdx="4" presStyleCnt="5" custLinFactX="-146818" custLinFactY="31507" custLinFactNeighborX="-200000" custLinFactNeighborY="100000">
        <dgm:presLayoutVars>
          <dgm:bulletEnabled val="1"/>
        </dgm:presLayoutVars>
      </dgm:prSet>
      <dgm:spPr/>
    </dgm:pt>
  </dgm:ptLst>
  <dgm:cxnLst>
    <dgm:cxn modelId="{EE92F70D-C31D-9049-B554-61AE3FA86121}" srcId="{68069426-D90E-674A-A549-CAE3127A9263}" destId="{87BE7487-86F3-A34E-A5EE-C7FFFD7011A8}" srcOrd="0" destOrd="0" parTransId="{AA7C140F-3DD2-5840-950D-A1C131B82B7C}" sibTransId="{925D6B46-1567-F046-911A-3BA34FD0D9C1}"/>
    <dgm:cxn modelId="{52E7D70F-99E6-2D47-8420-79A096FEE369}" type="presOf" srcId="{38A4FEAE-B1E9-FB43-874B-08E2BEC8FB67}" destId="{18D712CA-D077-F84E-B373-FD4E47897943}" srcOrd="0" destOrd="0" presId="urn:microsoft.com/office/officeart/2005/8/layout/process1"/>
    <dgm:cxn modelId="{E4E8CA1A-5D77-4040-8DC6-F30A05DD4A59}" type="presOf" srcId="{EA624F8D-F376-F448-9CF4-7859DC6DE9DF}" destId="{71FE95F1-B071-AE49-B916-E4507C118FB6}" srcOrd="1" destOrd="0" presId="urn:microsoft.com/office/officeart/2005/8/layout/process1"/>
    <dgm:cxn modelId="{62AB4332-B93F-3248-9468-6490F504D6DB}" type="presOf" srcId="{925D6B46-1567-F046-911A-3BA34FD0D9C1}" destId="{28A65A30-9B4F-E048-86C2-B1FDCFA34A42}" srcOrd="1" destOrd="0" presId="urn:microsoft.com/office/officeart/2005/8/layout/process1"/>
    <dgm:cxn modelId="{1ED04741-7099-7F44-BBE8-3F8DC2D94E04}" srcId="{68069426-D90E-674A-A549-CAE3127A9263}" destId="{584B2B0E-56E2-3D4B-B67D-EDC64E37810A}" srcOrd="4" destOrd="0" parTransId="{ACD611F5-0D78-FA4E-8D35-A4811DB1BF22}" sibTransId="{DA0607E6-2314-B74C-B30D-19538F44ABDE}"/>
    <dgm:cxn modelId="{4CBE9544-3F09-2447-A3E8-4D5816C6D197}" srcId="{68069426-D90E-674A-A549-CAE3127A9263}" destId="{127606D1-90F6-D642-B7CE-57F9D77F1E41}" srcOrd="1" destOrd="0" parTransId="{84D8D746-A9A0-0741-AF06-B72D9AB8D64C}" sibTransId="{EA624F8D-F376-F448-9CF4-7859DC6DE9DF}"/>
    <dgm:cxn modelId="{04B7F346-63A7-E445-B954-0B97262CA411}" type="presOf" srcId="{3504AF20-6A70-FA4A-9B79-0824900D4559}" destId="{F8EBACE6-B780-5540-9467-80671CB0DE9D}" srcOrd="0" destOrd="0" presId="urn:microsoft.com/office/officeart/2005/8/layout/process1"/>
    <dgm:cxn modelId="{A069F94E-4603-5245-B03C-92DF96474ECE}" type="presOf" srcId="{68069426-D90E-674A-A549-CAE3127A9263}" destId="{72BDB61B-3CC2-024D-888D-10184019F557}" srcOrd="0" destOrd="0" presId="urn:microsoft.com/office/officeart/2005/8/layout/process1"/>
    <dgm:cxn modelId="{2C3AA876-0FA9-AC46-8CA2-563F92B26090}" type="presOf" srcId="{584B2B0E-56E2-3D4B-B67D-EDC64E37810A}" destId="{D65FE856-BA79-F24D-81FF-F2C3BEF28A92}" srcOrd="0" destOrd="0" presId="urn:microsoft.com/office/officeart/2005/8/layout/process1"/>
    <dgm:cxn modelId="{294A0378-235D-B443-8A9A-FFA56CCADB4D}" type="presOf" srcId="{925D6B46-1567-F046-911A-3BA34FD0D9C1}" destId="{091390BB-83FC-2E46-BC32-87034049CF6E}" srcOrd="0" destOrd="0" presId="urn:microsoft.com/office/officeart/2005/8/layout/process1"/>
    <dgm:cxn modelId="{34368B5A-18CB-F945-8140-3E7B9B87FB3A}" type="presOf" srcId="{87BE7487-86F3-A34E-A5EE-C7FFFD7011A8}" destId="{C2F8F23E-4DCD-434C-BDD0-559946C9FEAD}" srcOrd="0" destOrd="0" presId="urn:microsoft.com/office/officeart/2005/8/layout/process1"/>
    <dgm:cxn modelId="{30A68591-D5F6-DE40-9F02-E1018BF6D758}" srcId="{68069426-D90E-674A-A549-CAE3127A9263}" destId="{3504AF20-6A70-FA4A-9B79-0824900D4559}" srcOrd="3" destOrd="0" parTransId="{2BEA438E-0A83-1743-BC8D-56EAA8C45995}" sibTransId="{38A4FEAE-B1E9-FB43-874B-08E2BEC8FB67}"/>
    <dgm:cxn modelId="{093277AF-E30F-8045-8879-AFE0E229DC41}" srcId="{68069426-D90E-674A-A549-CAE3127A9263}" destId="{7348D22A-7C1C-7648-9B8D-C82061FA4FD9}" srcOrd="2" destOrd="0" parTransId="{E43A6362-AE10-3F4D-B2C1-00F6F0684E51}" sibTransId="{6F0D4259-B153-1E4F-BE4E-6FA7B5363E79}"/>
    <dgm:cxn modelId="{AF6DB5BA-7E85-1C48-8FB1-1EBF0E12C5A4}" type="presOf" srcId="{6F0D4259-B153-1E4F-BE4E-6FA7B5363E79}" destId="{4ACF331C-D232-6B4C-A070-9B36A7458106}" srcOrd="1" destOrd="0" presId="urn:microsoft.com/office/officeart/2005/8/layout/process1"/>
    <dgm:cxn modelId="{9B510EC4-2EF3-1A40-BDAC-B222F22B3CF2}" type="presOf" srcId="{7348D22A-7C1C-7648-9B8D-C82061FA4FD9}" destId="{282F8618-8AFD-BE45-99F1-4ADA5A861382}" srcOrd="0" destOrd="0" presId="urn:microsoft.com/office/officeart/2005/8/layout/process1"/>
    <dgm:cxn modelId="{E43F79D5-8689-DB45-8A52-CA2698CA8612}" type="presOf" srcId="{127606D1-90F6-D642-B7CE-57F9D77F1E41}" destId="{68DB7E88-8782-7943-BF72-F329A113BE0F}" srcOrd="0" destOrd="0" presId="urn:microsoft.com/office/officeart/2005/8/layout/process1"/>
    <dgm:cxn modelId="{E02B68D9-F5E5-514D-98C8-F376D5D21CC1}" type="presOf" srcId="{6F0D4259-B153-1E4F-BE4E-6FA7B5363E79}" destId="{1424F2D0-3BE3-AD4A-B4FE-6F62AFBCD0F1}" srcOrd="0" destOrd="0" presId="urn:microsoft.com/office/officeart/2005/8/layout/process1"/>
    <dgm:cxn modelId="{430257ED-38EC-BF42-A464-FD6DF0D36425}" type="presOf" srcId="{EA624F8D-F376-F448-9CF4-7859DC6DE9DF}" destId="{86018B44-EB2A-624E-B848-8CBA5B934E86}" srcOrd="0" destOrd="0" presId="urn:microsoft.com/office/officeart/2005/8/layout/process1"/>
    <dgm:cxn modelId="{621796FC-E26D-D84A-A1EF-CB031AD0B591}" type="presOf" srcId="{38A4FEAE-B1E9-FB43-874B-08E2BEC8FB67}" destId="{20428545-2DD8-4A4F-9C95-A23880688AA3}" srcOrd="1" destOrd="0" presId="urn:microsoft.com/office/officeart/2005/8/layout/process1"/>
    <dgm:cxn modelId="{702C61F4-2929-F745-8295-A9981F6EDCB4}" type="presParOf" srcId="{72BDB61B-3CC2-024D-888D-10184019F557}" destId="{C2F8F23E-4DCD-434C-BDD0-559946C9FEAD}" srcOrd="0" destOrd="0" presId="urn:microsoft.com/office/officeart/2005/8/layout/process1"/>
    <dgm:cxn modelId="{7A51C2ED-D48F-1944-8D93-F88CC7BF74A4}" type="presParOf" srcId="{72BDB61B-3CC2-024D-888D-10184019F557}" destId="{091390BB-83FC-2E46-BC32-87034049CF6E}" srcOrd="1" destOrd="0" presId="urn:microsoft.com/office/officeart/2005/8/layout/process1"/>
    <dgm:cxn modelId="{50276FAA-8CCE-274A-8B03-D66A7A693DEC}" type="presParOf" srcId="{091390BB-83FC-2E46-BC32-87034049CF6E}" destId="{28A65A30-9B4F-E048-86C2-B1FDCFA34A42}" srcOrd="0" destOrd="0" presId="urn:microsoft.com/office/officeart/2005/8/layout/process1"/>
    <dgm:cxn modelId="{D592C4E2-B5BD-E245-848D-423A74F91F8B}" type="presParOf" srcId="{72BDB61B-3CC2-024D-888D-10184019F557}" destId="{68DB7E88-8782-7943-BF72-F329A113BE0F}" srcOrd="2" destOrd="0" presId="urn:microsoft.com/office/officeart/2005/8/layout/process1"/>
    <dgm:cxn modelId="{BA41E43E-05D8-E24B-AD6A-D5AB6A1DE11E}" type="presParOf" srcId="{72BDB61B-3CC2-024D-888D-10184019F557}" destId="{86018B44-EB2A-624E-B848-8CBA5B934E86}" srcOrd="3" destOrd="0" presId="urn:microsoft.com/office/officeart/2005/8/layout/process1"/>
    <dgm:cxn modelId="{2AD206AE-0EC4-9841-B014-FEB972F87B21}" type="presParOf" srcId="{86018B44-EB2A-624E-B848-8CBA5B934E86}" destId="{71FE95F1-B071-AE49-B916-E4507C118FB6}" srcOrd="0" destOrd="0" presId="urn:microsoft.com/office/officeart/2005/8/layout/process1"/>
    <dgm:cxn modelId="{8FF53F57-AD17-7043-AE61-BFF9669AA515}" type="presParOf" srcId="{72BDB61B-3CC2-024D-888D-10184019F557}" destId="{282F8618-8AFD-BE45-99F1-4ADA5A861382}" srcOrd="4" destOrd="0" presId="urn:microsoft.com/office/officeart/2005/8/layout/process1"/>
    <dgm:cxn modelId="{2F86AB15-9C5C-D14A-A188-E5C2B6BAE059}" type="presParOf" srcId="{72BDB61B-3CC2-024D-888D-10184019F557}" destId="{1424F2D0-3BE3-AD4A-B4FE-6F62AFBCD0F1}" srcOrd="5" destOrd="0" presId="urn:microsoft.com/office/officeart/2005/8/layout/process1"/>
    <dgm:cxn modelId="{138A0EF9-3B9B-CB49-8B64-216E9DC8EA46}" type="presParOf" srcId="{1424F2D0-3BE3-AD4A-B4FE-6F62AFBCD0F1}" destId="{4ACF331C-D232-6B4C-A070-9B36A7458106}" srcOrd="0" destOrd="0" presId="urn:microsoft.com/office/officeart/2005/8/layout/process1"/>
    <dgm:cxn modelId="{D6737766-33A8-7546-A835-26028CF86C22}" type="presParOf" srcId="{72BDB61B-3CC2-024D-888D-10184019F557}" destId="{F8EBACE6-B780-5540-9467-80671CB0DE9D}" srcOrd="6" destOrd="0" presId="urn:microsoft.com/office/officeart/2005/8/layout/process1"/>
    <dgm:cxn modelId="{ADE01023-A47D-3E41-8A6F-B2004AE57B14}" type="presParOf" srcId="{72BDB61B-3CC2-024D-888D-10184019F557}" destId="{18D712CA-D077-F84E-B373-FD4E47897943}" srcOrd="7" destOrd="0" presId="urn:microsoft.com/office/officeart/2005/8/layout/process1"/>
    <dgm:cxn modelId="{BB71F1A3-5162-6847-AB95-059B0218A393}" type="presParOf" srcId="{18D712CA-D077-F84E-B373-FD4E47897943}" destId="{20428545-2DD8-4A4F-9C95-A23880688AA3}" srcOrd="0" destOrd="0" presId="urn:microsoft.com/office/officeart/2005/8/layout/process1"/>
    <dgm:cxn modelId="{E76DE50B-74AB-1D46-848D-12834C64232C}" type="presParOf" srcId="{72BDB61B-3CC2-024D-888D-10184019F557}" destId="{D65FE856-BA79-F24D-81FF-F2C3BEF28A92}"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772A267-43B8-1645-8FB3-4F949F8C68F5}" type="doc">
      <dgm:prSet loTypeId="urn:microsoft.com/office/officeart/2005/8/layout/cycle2" loCatId="" qsTypeId="urn:microsoft.com/office/officeart/2005/8/quickstyle/simple4" qsCatId="simple" csTypeId="urn:microsoft.com/office/officeart/2005/8/colors/accent1_2" csCatId="accent1"/>
      <dgm:spPr/>
      <dgm:t>
        <a:bodyPr/>
        <a:lstStyle/>
        <a:p>
          <a:endParaRPr lang="tr-TR"/>
        </a:p>
      </dgm:t>
    </dgm:pt>
    <dgm:pt modelId="{A5EA0A31-350F-DD43-85C8-7F2632F24E4C}">
      <dgm:prSet/>
      <dgm:spPr/>
      <dgm:t>
        <a:bodyPr/>
        <a:lstStyle/>
        <a:p>
          <a:pPr rtl="0"/>
          <a:r>
            <a:rPr lang="tr-TR" dirty="0"/>
            <a:t>Psikolojik (kişisel) Şartlar </a:t>
          </a:r>
        </a:p>
      </dgm:t>
    </dgm:pt>
    <dgm:pt modelId="{0EE6B9F5-BE7F-BB4F-B6EB-A203C3E8769E}" type="parTrans" cxnId="{82BA2E76-2250-D249-B401-49436E01D898}">
      <dgm:prSet/>
      <dgm:spPr/>
      <dgm:t>
        <a:bodyPr/>
        <a:lstStyle/>
        <a:p>
          <a:endParaRPr lang="tr-TR"/>
        </a:p>
      </dgm:t>
    </dgm:pt>
    <dgm:pt modelId="{F52D1FE1-034F-234D-8131-F6ED0B6324B8}" type="sibTrans" cxnId="{82BA2E76-2250-D249-B401-49436E01D898}">
      <dgm:prSet/>
      <dgm:spPr/>
      <dgm:t>
        <a:bodyPr/>
        <a:lstStyle/>
        <a:p>
          <a:endParaRPr lang="tr-TR"/>
        </a:p>
      </dgm:t>
    </dgm:pt>
    <dgm:pt modelId="{D2E38C7D-61BD-9D41-9336-C56DB9817FA5}">
      <dgm:prSet/>
      <dgm:spPr/>
      <dgm:t>
        <a:bodyPr/>
        <a:lstStyle/>
        <a:p>
          <a:pPr rtl="0"/>
          <a:r>
            <a:rPr lang="tr-TR"/>
            <a:t>İlişkisel Şartlar</a:t>
          </a:r>
        </a:p>
      </dgm:t>
    </dgm:pt>
    <dgm:pt modelId="{74EE352A-7CC1-2C46-B758-3B062D80B20F}" type="parTrans" cxnId="{87C2850A-D04E-9D49-933F-327E231B71C5}">
      <dgm:prSet/>
      <dgm:spPr/>
      <dgm:t>
        <a:bodyPr/>
        <a:lstStyle/>
        <a:p>
          <a:endParaRPr lang="tr-TR"/>
        </a:p>
      </dgm:t>
    </dgm:pt>
    <dgm:pt modelId="{D632F04F-E5E6-F247-846C-DA66744138B4}" type="sibTrans" cxnId="{87C2850A-D04E-9D49-933F-327E231B71C5}">
      <dgm:prSet/>
      <dgm:spPr/>
      <dgm:t>
        <a:bodyPr/>
        <a:lstStyle/>
        <a:p>
          <a:endParaRPr lang="tr-TR"/>
        </a:p>
      </dgm:t>
    </dgm:pt>
    <dgm:pt modelId="{A2005BF4-5213-CF41-ACF4-5827251ACD74}">
      <dgm:prSet/>
      <dgm:spPr/>
      <dgm:t>
        <a:bodyPr/>
        <a:lstStyle/>
        <a:p>
          <a:pPr rtl="0"/>
          <a:r>
            <a:rPr lang="tr-TR"/>
            <a:t>Çevresel Şartlar</a:t>
          </a:r>
        </a:p>
      </dgm:t>
    </dgm:pt>
    <dgm:pt modelId="{44730851-D01C-2341-9C35-619BC1011E74}" type="parTrans" cxnId="{C2FF80BE-C822-0F41-AC05-3711FD0563F3}">
      <dgm:prSet/>
      <dgm:spPr/>
      <dgm:t>
        <a:bodyPr/>
        <a:lstStyle/>
        <a:p>
          <a:endParaRPr lang="tr-TR"/>
        </a:p>
      </dgm:t>
    </dgm:pt>
    <dgm:pt modelId="{0A4B6E53-6631-4F47-838C-5D7799F18394}" type="sibTrans" cxnId="{C2FF80BE-C822-0F41-AC05-3711FD0563F3}">
      <dgm:prSet/>
      <dgm:spPr/>
      <dgm:t>
        <a:bodyPr/>
        <a:lstStyle/>
        <a:p>
          <a:endParaRPr lang="tr-TR"/>
        </a:p>
      </dgm:t>
    </dgm:pt>
    <dgm:pt modelId="{494EFD24-3E6B-0D47-9D60-4198D394458B}">
      <dgm:prSet/>
      <dgm:spPr/>
      <dgm:t>
        <a:bodyPr/>
        <a:lstStyle/>
        <a:p>
          <a:pPr rtl="0"/>
          <a:r>
            <a:rPr lang="tr-TR"/>
            <a:t>Durumsal Şartlar</a:t>
          </a:r>
        </a:p>
      </dgm:t>
    </dgm:pt>
    <dgm:pt modelId="{D807C872-F0AF-E64B-8211-A4AD7D0D36B2}" type="parTrans" cxnId="{8C960437-D2A0-604B-9FB1-30B17271CC6D}">
      <dgm:prSet/>
      <dgm:spPr/>
      <dgm:t>
        <a:bodyPr/>
        <a:lstStyle/>
        <a:p>
          <a:endParaRPr lang="tr-TR"/>
        </a:p>
      </dgm:t>
    </dgm:pt>
    <dgm:pt modelId="{F6B8E0A3-A520-4640-B070-41725EA4F0C6}" type="sibTrans" cxnId="{8C960437-D2A0-604B-9FB1-30B17271CC6D}">
      <dgm:prSet/>
      <dgm:spPr/>
      <dgm:t>
        <a:bodyPr/>
        <a:lstStyle/>
        <a:p>
          <a:endParaRPr lang="tr-TR"/>
        </a:p>
      </dgm:t>
    </dgm:pt>
    <dgm:pt modelId="{6D3CEF33-720F-9C46-8C7C-B22D71ED7CF1}">
      <dgm:prSet/>
      <dgm:spPr/>
      <dgm:t>
        <a:bodyPr/>
        <a:lstStyle/>
        <a:p>
          <a:pPr rtl="0"/>
          <a:r>
            <a:rPr lang="tr-TR"/>
            <a:t>Kültürel Şartlar </a:t>
          </a:r>
        </a:p>
      </dgm:t>
    </dgm:pt>
    <dgm:pt modelId="{0BB17B22-F0F0-3040-8288-6AA5C639D00C}" type="parTrans" cxnId="{6564D210-6C12-5444-AFB4-F76B6465C2FB}">
      <dgm:prSet/>
      <dgm:spPr/>
      <dgm:t>
        <a:bodyPr/>
        <a:lstStyle/>
        <a:p>
          <a:endParaRPr lang="tr-TR"/>
        </a:p>
      </dgm:t>
    </dgm:pt>
    <dgm:pt modelId="{E94AA7E5-04DC-1E47-82FA-C276AB4256E7}" type="sibTrans" cxnId="{6564D210-6C12-5444-AFB4-F76B6465C2FB}">
      <dgm:prSet/>
      <dgm:spPr/>
      <dgm:t>
        <a:bodyPr/>
        <a:lstStyle/>
        <a:p>
          <a:endParaRPr lang="tr-TR"/>
        </a:p>
      </dgm:t>
    </dgm:pt>
    <dgm:pt modelId="{85036052-A8AC-244F-BCCC-C23F7B43E1FD}" type="pres">
      <dgm:prSet presAssocID="{A772A267-43B8-1645-8FB3-4F949F8C68F5}" presName="cycle" presStyleCnt="0">
        <dgm:presLayoutVars>
          <dgm:dir/>
          <dgm:resizeHandles val="exact"/>
        </dgm:presLayoutVars>
      </dgm:prSet>
      <dgm:spPr/>
    </dgm:pt>
    <dgm:pt modelId="{81AC50C1-9F7E-4A42-8222-E53195595368}" type="pres">
      <dgm:prSet presAssocID="{A5EA0A31-350F-DD43-85C8-7F2632F24E4C}" presName="node" presStyleLbl="node1" presStyleIdx="0" presStyleCnt="5" custRadScaleRad="90032" custRadScaleInc="-1714">
        <dgm:presLayoutVars>
          <dgm:bulletEnabled val="1"/>
        </dgm:presLayoutVars>
      </dgm:prSet>
      <dgm:spPr/>
    </dgm:pt>
    <dgm:pt modelId="{657569B9-A44E-7B4E-8C2E-FFF252E7E248}" type="pres">
      <dgm:prSet presAssocID="{F52D1FE1-034F-234D-8131-F6ED0B6324B8}" presName="sibTrans" presStyleLbl="sibTrans2D1" presStyleIdx="0" presStyleCnt="5"/>
      <dgm:spPr/>
    </dgm:pt>
    <dgm:pt modelId="{B144778D-3656-9F4E-86D5-C1E146E56DAD}" type="pres">
      <dgm:prSet presAssocID="{F52D1FE1-034F-234D-8131-F6ED0B6324B8}" presName="connectorText" presStyleLbl="sibTrans2D1" presStyleIdx="0" presStyleCnt="5"/>
      <dgm:spPr/>
    </dgm:pt>
    <dgm:pt modelId="{7D5BC461-49D9-4347-A413-01C6735B3FE2}" type="pres">
      <dgm:prSet presAssocID="{D2E38C7D-61BD-9D41-9336-C56DB9817FA5}" presName="node" presStyleLbl="node1" presStyleIdx="1" presStyleCnt="5">
        <dgm:presLayoutVars>
          <dgm:bulletEnabled val="1"/>
        </dgm:presLayoutVars>
      </dgm:prSet>
      <dgm:spPr/>
    </dgm:pt>
    <dgm:pt modelId="{95DFC18A-9121-CF46-8CB1-CA4612293413}" type="pres">
      <dgm:prSet presAssocID="{D632F04F-E5E6-F247-846C-DA66744138B4}" presName="sibTrans" presStyleLbl="sibTrans2D1" presStyleIdx="1" presStyleCnt="5"/>
      <dgm:spPr/>
    </dgm:pt>
    <dgm:pt modelId="{03C96478-B8B2-FE47-A95C-0866D6D01BF7}" type="pres">
      <dgm:prSet presAssocID="{D632F04F-E5E6-F247-846C-DA66744138B4}" presName="connectorText" presStyleLbl="sibTrans2D1" presStyleIdx="1" presStyleCnt="5"/>
      <dgm:spPr/>
    </dgm:pt>
    <dgm:pt modelId="{708C14E5-C7D9-9649-B9EA-E8FD216992EC}" type="pres">
      <dgm:prSet presAssocID="{A2005BF4-5213-CF41-ACF4-5827251ACD74}" presName="node" presStyleLbl="node1" presStyleIdx="2" presStyleCnt="5">
        <dgm:presLayoutVars>
          <dgm:bulletEnabled val="1"/>
        </dgm:presLayoutVars>
      </dgm:prSet>
      <dgm:spPr/>
    </dgm:pt>
    <dgm:pt modelId="{47ECB39B-F294-304F-A2DA-86FC023EBC61}" type="pres">
      <dgm:prSet presAssocID="{0A4B6E53-6631-4F47-838C-5D7799F18394}" presName="sibTrans" presStyleLbl="sibTrans2D1" presStyleIdx="2" presStyleCnt="5"/>
      <dgm:spPr/>
    </dgm:pt>
    <dgm:pt modelId="{335FA4CD-B84D-804F-A1A5-784C51748E03}" type="pres">
      <dgm:prSet presAssocID="{0A4B6E53-6631-4F47-838C-5D7799F18394}" presName="connectorText" presStyleLbl="sibTrans2D1" presStyleIdx="2" presStyleCnt="5"/>
      <dgm:spPr/>
    </dgm:pt>
    <dgm:pt modelId="{C6C6CF4B-FB79-3F48-A885-0D5B37BE9845}" type="pres">
      <dgm:prSet presAssocID="{494EFD24-3E6B-0D47-9D60-4198D394458B}" presName="node" presStyleLbl="node1" presStyleIdx="3" presStyleCnt="5">
        <dgm:presLayoutVars>
          <dgm:bulletEnabled val="1"/>
        </dgm:presLayoutVars>
      </dgm:prSet>
      <dgm:spPr/>
    </dgm:pt>
    <dgm:pt modelId="{638BB1E5-E3CF-1047-899F-A690117C45FF}" type="pres">
      <dgm:prSet presAssocID="{F6B8E0A3-A520-4640-B070-41725EA4F0C6}" presName="sibTrans" presStyleLbl="sibTrans2D1" presStyleIdx="3" presStyleCnt="5"/>
      <dgm:spPr/>
    </dgm:pt>
    <dgm:pt modelId="{7C231A03-BA71-374D-8857-55293D73B9F7}" type="pres">
      <dgm:prSet presAssocID="{F6B8E0A3-A520-4640-B070-41725EA4F0C6}" presName="connectorText" presStyleLbl="sibTrans2D1" presStyleIdx="3" presStyleCnt="5"/>
      <dgm:spPr/>
    </dgm:pt>
    <dgm:pt modelId="{680A20EC-C3B7-2142-9682-679168B2BF0D}" type="pres">
      <dgm:prSet presAssocID="{6D3CEF33-720F-9C46-8C7C-B22D71ED7CF1}" presName="node" presStyleLbl="node1" presStyleIdx="4" presStyleCnt="5">
        <dgm:presLayoutVars>
          <dgm:bulletEnabled val="1"/>
        </dgm:presLayoutVars>
      </dgm:prSet>
      <dgm:spPr/>
    </dgm:pt>
    <dgm:pt modelId="{3BA2EB70-7188-1842-AAFB-8AEEEEACBBC0}" type="pres">
      <dgm:prSet presAssocID="{E94AA7E5-04DC-1E47-82FA-C276AB4256E7}" presName="sibTrans" presStyleLbl="sibTrans2D1" presStyleIdx="4" presStyleCnt="5"/>
      <dgm:spPr/>
    </dgm:pt>
    <dgm:pt modelId="{610B9B8B-8DA1-F14D-B5AD-3233BC6847E9}" type="pres">
      <dgm:prSet presAssocID="{E94AA7E5-04DC-1E47-82FA-C276AB4256E7}" presName="connectorText" presStyleLbl="sibTrans2D1" presStyleIdx="4" presStyleCnt="5"/>
      <dgm:spPr/>
    </dgm:pt>
  </dgm:ptLst>
  <dgm:cxnLst>
    <dgm:cxn modelId="{3879A902-7753-A145-97B5-F7867F1228B9}" type="presOf" srcId="{F6B8E0A3-A520-4640-B070-41725EA4F0C6}" destId="{638BB1E5-E3CF-1047-899F-A690117C45FF}" srcOrd="0" destOrd="0" presId="urn:microsoft.com/office/officeart/2005/8/layout/cycle2"/>
    <dgm:cxn modelId="{87C2850A-D04E-9D49-933F-327E231B71C5}" srcId="{A772A267-43B8-1645-8FB3-4F949F8C68F5}" destId="{D2E38C7D-61BD-9D41-9336-C56DB9817FA5}" srcOrd="1" destOrd="0" parTransId="{74EE352A-7CC1-2C46-B758-3B062D80B20F}" sibTransId="{D632F04F-E5E6-F247-846C-DA66744138B4}"/>
    <dgm:cxn modelId="{6564D210-6C12-5444-AFB4-F76B6465C2FB}" srcId="{A772A267-43B8-1645-8FB3-4F949F8C68F5}" destId="{6D3CEF33-720F-9C46-8C7C-B22D71ED7CF1}" srcOrd="4" destOrd="0" parTransId="{0BB17B22-F0F0-3040-8288-6AA5C639D00C}" sibTransId="{E94AA7E5-04DC-1E47-82FA-C276AB4256E7}"/>
    <dgm:cxn modelId="{4389162B-D913-BF40-83DC-27F7225EA7D7}" type="presOf" srcId="{A772A267-43B8-1645-8FB3-4F949F8C68F5}" destId="{85036052-A8AC-244F-BCCC-C23F7B43E1FD}" srcOrd="0" destOrd="0" presId="urn:microsoft.com/office/officeart/2005/8/layout/cycle2"/>
    <dgm:cxn modelId="{8C960437-D2A0-604B-9FB1-30B17271CC6D}" srcId="{A772A267-43B8-1645-8FB3-4F949F8C68F5}" destId="{494EFD24-3E6B-0D47-9D60-4198D394458B}" srcOrd="3" destOrd="0" parTransId="{D807C872-F0AF-E64B-8211-A4AD7D0D36B2}" sibTransId="{F6B8E0A3-A520-4640-B070-41725EA4F0C6}"/>
    <dgm:cxn modelId="{0F47E737-2764-5744-9D1E-E5880A54D435}" type="presOf" srcId="{A5EA0A31-350F-DD43-85C8-7F2632F24E4C}" destId="{81AC50C1-9F7E-4A42-8222-E53195595368}" srcOrd="0" destOrd="0" presId="urn:microsoft.com/office/officeart/2005/8/layout/cycle2"/>
    <dgm:cxn modelId="{DF62C14B-A8A5-5948-BE0A-B795E4B66580}" type="presOf" srcId="{6D3CEF33-720F-9C46-8C7C-B22D71ED7CF1}" destId="{680A20EC-C3B7-2142-9682-679168B2BF0D}" srcOrd="0" destOrd="0" presId="urn:microsoft.com/office/officeart/2005/8/layout/cycle2"/>
    <dgm:cxn modelId="{57999A4E-7AC7-7440-A4AD-AA61B49DC618}" type="presOf" srcId="{F52D1FE1-034F-234D-8131-F6ED0B6324B8}" destId="{B144778D-3656-9F4E-86D5-C1E146E56DAD}" srcOrd="1" destOrd="0" presId="urn:microsoft.com/office/officeart/2005/8/layout/cycle2"/>
    <dgm:cxn modelId="{82BA2E76-2250-D249-B401-49436E01D898}" srcId="{A772A267-43B8-1645-8FB3-4F949F8C68F5}" destId="{A5EA0A31-350F-DD43-85C8-7F2632F24E4C}" srcOrd="0" destOrd="0" parTransId="{0EE6B9F5-BE7F-BB4F-B6EB-A203C3E8769E}" sibTransId="{F52D1FE1-034F-234D-8131-F6ED0B6324B8}"/>
    <dgm:cxn modelId="{1F738676-BAE2-F248-BBF9-853E6191AACC}" type="presOf" srcId="{F52D1FE1-034F-234D-8131-F6ED0B6324B8}" destId="{657569B9-A44E-7B4E-8C2E-FFF252E7E248}" srcOrd="0" destOrd="0" presId="urn:microsoft.com/office/officeart/2005/8/layout/cycle2"/>
    <dgm:cxn modelId="{B570DE80-BBA8-4847-B014-5E0514755897}" type="presOf" srcId="{D632F04F-E5E6-F247-846C-DA66744138B4}" destId="{95DFC18A-9121-CF46-8CB1-CA4612293413}" srcOrd="0" destOrd="0" presId="urn:microsoft.com/office/officeart/2005/8/layout/cycle2"/>
    <dgm:cxn modelId="{8E0A3699-9629-6544-A370-298B27037C56}" type="presOf" srcId="{D2E38C7D-61BD-9D41-9336-C56DB9817FA5}" destId="{7D5BC461-49D9-4347-A413-01C6735B3FE2}" srcOrd="0" destOrd="0" presId="urn:microsoft.com/office/officeart/2005/8/layout/cycle2"/>
    <dgm:cxn modelId="{9445CD99-C1BA-B546-A441-563307F28329}" type="presOf" srcId="{0A4B6E53-6631-4F47-838C-5D7799F18394}" destId="{47ECB39B-F294-304F-A2DA-86FC023EBC61}" srcOrd="0" destOrd="0" presId="urn:microsoft.com/office/officeart/2005/8/layout/cycle2"/>
    <dgm:cxn modelId="{1FAE189A-55F9-114B-AE19-3F2A8B2BBDB8}" type="presOf" srcId="{F6B8E0A3-A520-4640-B070-41725EA4F0C6}" destId="{7C231A03-BA71-374D-8857-55293D73B9F7}" srcOrd="1" destOrd="0" presId="urn:microsoft.com/office/officeart/2005/8/layout/cycle2"/>
    <dgm:cxn modelId="{D1E9A6AE-EDBB-9F4E-B584-D004B27134CD}" type="presOf" srcId="{0A4B6E53-6631-4F47-838C-5D7799F18394}" destId="{335FA4CD-B84D-804F-A1A5-784C51748E03}" srcOrd="1" destOrd="0" presId="urn:microsoft.com/office/officeart/2005/8/layout/cycle2"/>
    <dgm:cxn modelId="{C2FF80BE-C822-0F41-AC05-3711FD0563F3}" srcId="{A772A267-43B8-1645-8FB3-4F949F8C68F5}" destId="{A2005BF4-5213-CF41-ACF4-5827251ACD74}" srcOrd="2" destOrd="0" parTransId="{44730851-D01C-2341-9C35-619BC1011E74}" sibTransId="{0A4B6E53-6631-4F47-838C-5D7799F18394}"/>
    <dgm:cxn modelId="{E207FDBE-C025-B44D-95BE-FBD3479BB243}" type="presOf" srcId="{494EFD24-3E6B-0D47-9D60-4198D394458B}" destId="{C6C6CF4B-FB79-3F48-A885-0D5B37BE9845}" srcOrd="0" destOrd="0" presId="urn:microsoft.com/office/officeart/2005/8/layout/cycle2"/>
    <dgm:cxn modelId="{EBF4BFBF-BB31-624E-A80B-639CA319AB69}" type="presOf" srcId="{E94AA7E5-04DC-1E47-82FA-C276AB4256E7}" destId="{3BA2EB70-7188-1842-AAFB-8AEEEEACBBC0}" srcOrd="0" destOrd="0" presId="urn:microsoft.com/office/officeart/2005/8/layout/cycle2"/>
    <dgm:cxn modelId="{044611CA-7C96-2E43-9E69-2DAC7E1B9BC4}" type="presOf" srcId="{D632F04F-E5E6-F247-846C-DA66744138B4}" destId="{03C96478-B8B2-FE47-A95C-0866D6D01BF7}" srcOrd="1" destOrd="0" presId="urn:microsoft.com/office/officeart/2005/8/layout/cycle2"/>
    <dgm:cxn modelId="{ED8AC1EF-BF31-9B45-B6BD-AA4BD09A9B64}" type="presOf" srcId="{E94AA7E5-04DC-1E47-82FA-C276AB4256E7}" destId="{610B9B8B-8DA1-F14D-B5AD-3233BC6847E9}" srcOrd="1" destOrd="0" presId="urn:microsoft.com/office/officeart/2005/8/layout/cycle2"/>
    <dgm:cxn modelId="{08930DFA-72B6-2941-A82C-D1766ACC8B2C}" type="presOf" srcId="{A2005BF4-5213-CF41-ACF4-5827251ACD74}" destId="{708C14E5-C7D9-9649-B9EA-E8FD216992EC}" srcOrd="0" destOrd="0" presId="urn:microsoft.com/office/officeart/2005/8/layout/cycle2"/>
    <dgm:cxn modelId="{C1D4133C-015A-9542-BB9C-9E5FD0D12D46}" type="presParOf" srcId="{85036052-A8AC-244F-BCCC-C23F7B43E1FD}" destId="{81AC50C1-9F7E-4A42-8222-E53195595368}" srcOrd="0" destOrd="0" presId="urn:microsoft.com/office/officeart/2005/8/layout/cycle2"/>
    <dgm:cxn modelId="{41FEE98D-F787-DA44-BCA9-EDE588D833D3}" type="presParOf" srcId="{85036052-A8AC-244F-BCCC-C23F7B43E1FD}" destId="{657569B9-A44E-7B4E-8C2E-FFF252E7E248}" srcOrd="1" destOrd="0" presId="urn:microsoft.com/office/officeart/2005/8/layout/cycle2"/>
    <dgm:cxn modelId="{F7793543-971F-3748-AB1E-CDC83EFD04D4}" type="presParOf" srcId="{657569B9-A44E-7B4E-8C2E-FFF252E7E248}" destId="{B144778D-3656-9F4E-86D5-C1E146E56DAD}" srcOrd="0" destOrd="0" presId="urn:microsoft.com/office/officeart/2005/8/layout/cycle2"/>
    <dgm:cxn modelId="{AFD0CF4A-5383-1D44-9B45-34C003DEF479}" type="presParOf" srcId="{85036052-A8AC-244F-BCCC-C23F7B43E1FD}" destId="{7D5BC461-49D9-4347-A413-01C6735B3FE2}" srcOrd="2" destOrd="0" presId="urn:microsoft.com/office/officeart/2005/8/layout/cycle2"/>
    <dgm:cxn modelId="{0151CAA8-F4F2-0D45-BB53-7076A4088492}" type="presParOf" srcId="{85036052-A8AC-244F-BCCC-C23F7B43E1FD}" destId="{95DFC18A-9121-CF46-8CB1-CA4612293413}" srcOrd="3" destOrd="0" presId="urn:microsoft.com/office/officeart/2005/8/layout/cycle2"/>
    <dgm:cxn modelId="{D4F4AD36-2811-9248-9C4D-42D51E51859B}" type="presParOf" srcId="{95DFC18A-9121-CF46-8CB1-CA4612293413}" destId="{03C96478-B8B2-FE47-A95C-0866D6D01BF7}" srcOrd="0" destOrd="0" presId="urn:microsoft.com/office/officeart/2005/8/layout/cycle2"/>
    <dgm:cxn modelId="{47744AA7-DA56-8544-B507-22C1232ABB1C}" type="presParOf" srcId="{85036052-A8AC-244F-BCCC-C23F7B43E1FD}" destId="{708C14E5-C7D9-9649-B9EA-E8FD216992EC}" srcOrd="4" destOrd="0" presId="urn:microsoft.com/office/officeart/2005/8/layout/cycle2"/>
    <dgm:cxn modelId="{3EE79F7E-0CF6-A44E-B90B-3BA537E9C221}" type="presParOf" srcId="{85036052-A8AC-244F-BCCC-C23F7B43E1FD}" destId="{47ECB39B-F294-304F-A2DA-86FC023EBC61}" srcOrd="5" destOrd="0" presId="urn:microsoft.com/office/officeart/2005/8/layout/cycle2"/>
    <dgm:cxn modelId="{B88B8912-DBCD-AF47-80BD-634C135FF4BA}" type="presParOf" srcId="{47ECB39B-F294-304F-A2DA-86FC023EBC61}" destId="{335FA4CD-B84D-804F-A1A5-784C51748E03}" srcOrd="0" destOrd="0" presId="urn:microsoft.com/office/officeart/2005/8/layout/cycle2"/>
    <dgm:cxn modelId="{4FB8F43D-51E8-5349-8263-918BFF36CD0A}" type="presParOf" srcId="{85036052-A8AC-244F-BCCC-C23F7B43E1FD}" destId="{C6C6CF4B-FB79-3F48-A885-0D5B37BE9845}" srcOrd="6" destOrd="0" presId="urn:microsoft.com/office/officeart/2005/8/layout/cycle2"/>
    <dgm:cxn modelId="{9174C814-99F1-5648-A8B8-3E7E8990B54D}" type="presParOf" srcId="{85036052-A8AC-244F-BCCC-C23F7B43E1FD}" destId="{638BB1E5-E3CF-1047-899F-A690117C45FF}" srcOrd="7" destOrd="0" presId="urn:microsoft.com/office/officeart/2005/8/layout/cycle2"/>
    <dgm:cxn modelId="{17BFCC0E-EE8B-334D-946A-84BBA0D699CF}" type="presParOf" srcId="{638BB1E5-E3CF-1047-899F-A690117C45FF}" destId="{7C231A03-BA71-374D-8857-55293D73B9F7}" srcOrd="0" destOrd="0" presId="urn:microsoft.com/office/officeart/2005/8/layout/cycle2"/>
    <dgm:cxn modelId="{6695795F-CEE1-0944-B491-416A69DE206B}" type="presParOf" srcId="{85036052-A8AC-244F-BCCC-C23F7B43E1FD}" destId="{680A20EC-C3B7-2142-9682-679168B2BF0D}" srcOrd="8" destOrd="0" presId="urn:microsoft.com/office/officeart/2005/8/layout/cycle2"/>
    <dgm:cxn modelId="{0A556172-7F0B-1E42-9A74-854544B304CF}" type="presParOf" srcId="{85036052-A8AC-244F-BCCC-C23F7B43E1FD}" destId="{3BA2EB70-7188-1842-AAFB-8AEEEEACBBC0}" srcOrd="9" destOrd="0" presId="urn:microsoft.com/office/officeart/2005/8/layout/cycle2"/>
    <dgm:cxn modelId="{85CBBC41-3CB0-6246-9AFC-D2788C2D6D8A}" type="presParOf" srcId="{3BA2EB70-7188-1842-AAFB-8AEEEEACBBC0}" destId="{610B9B8B-8DA1-F14D-B5AD-3233BC6847E9}" srcOrd="0" destOrd="0" presId="urn:microsoft.com/office/officeart/2005/8/layout/cycle2"/>
  </dgm:cxnLst>
  <dgm:bg>
    <a:solidFill>
      <a:schemeClr val="accent1">
        <a:lumMod val="75000"/>
      </a:schemeClr>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AED82B-864F-5744-BC15-2B299271F2DC}">
      <dsp:nvSpPr>
        <dsp:cNvPr id="0" name=""/>
        <dsp:cNvSpPr/>
      </dsp:nvSpPr>
      <dsp:spPr>
        <a:xfrm>
          <a:off x="2451" y="1400665"/>
          <a:ext cx="1072006" cy="643204"/>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tr-TR" sz="1600" kern="1200" dirty="0"/>
            <a:t>Konuşmacı</a:t>
          </a:r>
        </a:p>
      </dsp:txBody>
      <dsp:txXfrm>
        <a:off x="21290" y="1419504"/>
        <a:ext cx="1034328" cy="605526"/>
      </dsp:txXfrm>
    </dsp:sp>
    <dsp:sp modelId="{FDF61D50-5C0C-A041-9F7D-B296E223CEB1}">
      <dsp:nvSpPr>
        <dsp:cNvPr id="0" name=""/>
        <dsp:cNvSpPr/>
      </dsp:nvSpPr>
      <dsp:spPr>
        <a:xfrm>
          <a:off x="1181659" y="1589339"/>
          <a:ext cx="227265" cy="265857"/>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tr-TR" sz="1100" kern="1200"/>
        </a:p>
      </dsp:txBody>
      <dsp:txXfrm>
        <a:off x="1181659" y="1642510"/>
        <a:ext cx="159086" cy="159515"/>
      </dsp:txXfrm>
    </dsp:sp>
    <dsp:sp modelId="{BB0E3A6B-B2D1-5A4E-8252-B29D1979EA15}">
      <dsp:nvSpPr>
        <dsp:cNvPr id="0" name=""/>
        <dsp:cNvSpPr/>
      </dsp:nvSpPr>
      <dsp:spPr>
        <a:xfrm>
          <a:off x="1503261" y="1400665"/>
          <a:ext cx="1072006" cy="643204"/>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tr-TR" sz="1600" kern="1200" dirty="0"/>
            <a:t>Söylev</a:t>
          </a:r>
        </a:p>
      </dsp:txBody>
      <dsp:txXfrm>
        <a:off x="1522100" y="1419504"/>
        <a:ext cx="1034328" cy="605526"/>
      </dsp:txXfrm>
    </dsp:sp>
    <dsp:sp modelId="{4DE2A57A-E35C-074A-95CF-9C8C8FC83182}">
      <dsp:nvSpPr>
        <dsp:cNvPr id="0" name=""/>
        <dsp:cNvSpPr/>
      </dsp:nvSpPr>
      <dsp:spPr>
        <a:xfrm>
          <a:off x="2682468" y="1589339"/>
          <a:ext cx="227265" cy="265857"/>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tr-TR" sz="1100" kern="1200"/>
        </a:p>
      </dsp:txBody>
      <dsp:txXfrm>
        <a:off x="2682468" y="1642510"/>
        <a:ext cx="159086" cy="159515"/>
      </dsp:txXfrm>
    </dsp:sp>
    <dsp:sp modelId="{B9431397-8234-FB4E-ABD8-6499EDC9A050}">
      <dsp:nvSpPr>
        <dsp:cNvPr id="0" name=""/>
        <dsp:cNvSpPr/>
      </dsp:nvSpPr>
      <dsp:spPr>
        <a:xfrm>
          <a:off x="3004070" y="1400665"/>
          <a:ext cx="1072006" cy="643204"/>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tr-TR" sz="1600" kern="1200" dirty="0"/>
            <a:t>İzleyici</a:t>
          </a:r>
        </a:p>
      </dsp:txBody>
      <dsp:txXfrm>
        <a:off x="3022909" y="1419504"/>
        <a:ext cx="1034328" cy="605526"/>
      </dsp:txXfrm>
    </dsp:sp>
    <dsp:sp modelId="{146AE440-74BB-B446-91EF-1250885A57CB}">
      <dsp:nvSpPr>
        <dsp:cNvPr id="0" name=""/>
        <dsp:cNvSpPr/>
      </dsp:nvSpPr>
      <dsp:spPr>
        <a:xfrm>
          <a:off x="4183278" y="1589339"/>
          <a:ext cx="227265" cy="265857"/>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tr-TR" sz="1100" kern="1200"/>
        </a:p>
      </dsp:txBody>
      <dsp:txXfrm>
        <a:off x="4183278" y="1642510"/>
        <a:ext cx="159086" cy="159515"/>
      </dsp:txXfrm>
    </dsp:sp>
    <dsp:sp modelId="{674590CA-9250-3741-A426-E6344DBB16C8}">
      <dsp:nvSpPr>
        <dsp:cNvPr id="0" name=""/>
        <dsp:cNvSpPr/>
      </dsp:nvSpPr>
      <dsp:spPr>
        <a:xfrm>
          <a:off x="4504880" y="1400665"/>
          <a:ext cx="1072006" cy="643204"/>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tr-TR" sz="1600" kern="1200" dirty="0"/>
            <a:t>Etki</a:t>
          </a:r>
        </a:p>
      </dsp:txBody>
      <dsp:txXfrm>
        <a:off x="4523719" y="1419504"/>
        <a:ext cx="1034328" cy="60552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F8F23E-4DCD-434C-BDD0-559946C9FEAD}">
      <dsp:nvSpPr>
        <dsp:cNvPr id="0" name=""/>
        <dsp:cNvSpPr/>
      </dsp:nvSpPr>
      <dsp:spPr>
        <a:xfrm>
          <a:off x="152463" y="4"/>
          <a:ext cx="953428" cy="678075"/>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tr-TR" sz="1800" b="1" kern="1200" dirty="0">
              <a:solidFill>
                <a:schemeClr val="tx1"/>
              </a:solidFill>
            </a:rPr>
            <a:t>Kim</a:t>
          </a:r>
          <a:r>
            <a:rPr lang="tr-TR" sz="1500" kern="1200" dirty="0"/>
            <a:t> / </a:t>
          </a:r>
          <a:r>
            <a:rPr lang="tr-TR" sz="1500" kern="1200" dirty="0" err="1"/>
            <a:t>Who</a:t>
          </a:r>
          <a:endParaRPr lang="tr-TR" sz="1500" kern="1200" dirty="0"/>
        </a:p>
      </dsp:txBody>
      <dsp:txXfrm>
        <a:off x="172323" y="19864"/>
        <a:ext cx="913708" cy="638355"/>
      </dsp:txXfrm>
    </dsp:sp>
    <dsp:sp modelId="{091390BB-83FC-2E46-BC32-87034049CF6E}">
      <dsp:nvSpPr>
        <dsp:cNvPr id="0" name=""/>
        <dsp:cNvSpPr/>
      </dsp:nvSpPr>
      <dsp:spPr>
        <a:xfrm rot="45144">
          <a:off x="1321109" y="232900"/>
          <a:ext cx="456342" cy="236450"/>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tr-TR" sz="1000" kern="1200"/>
        </a:p>
      </dsp:txBody>
      <dsp:txXfrm>
        <a:off x="1321112" y="279724"/>
        <a:ext cx="385407" cy="141870"/>
      </dsp:txXfrm>
    </dsp:sp>
    <dsp:sp modelId="{68DB7E88-8782-7943-BF72-F329A113BE0F}">
      <dsp:nvSpPr>
        <dsp:cNvPr id="0" name=""/>
        <dsp:cNvSpPr/>
      </dsp:nvSpPr>
      <dsp:spPr>
        <a:xfrm>
          <a:off x="1966841" y="14455"/>
          <a:ext cx="953428" cy="696830"/>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tr-TR" sz="1800" b="1" kern="1200" dirty="0">
              <a:solidFill>
                <a:srgbClr val="2F2B20"/>
              </a:solidFill>
            </a:rPr>
            <a:t>Ne dedi </a:t>
          </a:r>
          <a:r>
            <a:rPr lang="tr-TR" sz="1500" kern="1200" dirty="0"/>
            <a:t>/ </a:t>
          </a:r>
          <a:r>
            <a:rPr lang="tr-TR" sz="1500" kern="1200" dirty="0" err="1"/>
            <a:t>says</a:t>
          </a:r>
          <a:r>
            <a:rPr lang="tr-TR" sz="1500" kern="1200" dirty="0"/>
            <a:t> </a:t>
          </a:r>
          <a:r>
            <a:rPr lang="tr-TR" sz="1500" kern="1200" dirty="0" err="1"/>
            <a:t>what</a:t>
          </a:r>
          <a:endParaRPr lang="tr-TR" sz="1500" kern="1200" dirty="0"/>
        </a:p>
      </dsp:txBody>
      <dsp:txXfrm>
        <a:off x="1987250" y="34864"/>
        <a:ext cx="912610" cy="656012"/>
      </dsp:txXfrm>
    </dsp:sp>
    <dsp:sp modelId="{86018B44-EB2A-624E-B848-8CBA5B934E86}">
      <dsp:nvSpPr>
        <dsp:cNvPr id="0" name=""/>
        <dsp:cNvSpPr/>
      </dsp:nvSpPr>
      <dsp:spPr>
        <a:xfrm rot="21591860">
          <a:off x="3137617" y="255637"/>
          <a:ext cx="462872" cy="213103"/>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tr-TR" sz="900" kern="1200" dirty="0"/>
        </a:p>
      </dsp:txBody>
      <dsp:txXfrm>
        <a:off x="3137617" y="298334"/>
        <a:ext cx="398941" cy="127861"/>
      </dsp:txXfrm>
    </dsp:sp>
    <dsp:sp modelId="{282F8618-8AFD-BE45-99F1-4ADA5A861382}">
      <dsp:nvSpPr>
        <dsp:cNvPr id="0" name=""/>
        <dsp:cNvSpPr/>
      </dsp:nvSpPr>
      <dsp:spPr>
        <a:xfrm>
          <a:off x="3791694" y="0"/>
          <a:ext cx="2268110" cy="1055466"/>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tr-TR" sz="1800" b="1" kern="1200" dirty="0">
              <a:solidFill>
                <a:srgbClr val="2F2B20"/>
              </a:solidFill>
            </a:rPr>
            <a:t>Hangi kanalı kullanarak </a:t>
          </a:r>
          <a:r>
            <a:rPr lang="tr-TR" sz="1500" kern="1200" dirty="0"/>
            <a:t>/</a:t>
          </a:r>
          <a:r>
            <a:rPr lang="tr-TR" sz="1500" kern="1200" dirty="0" err="1"/>
            <a:t>using</a:t>
          </a:r>
          <a:r>
            <a:rPr lang="tr-TR" sz="1500" kern="1200" dirty="0"/>
            <a:t> </a:t>
          </a:r>
          <a:r>
            <a:rPr lang="tr-TR" sz="1500" kern="1200" dirty="0" err="1"/>
            <a:t>which</a:t>
          </a:r>
          <a:r>
            <a:rPr lang="tr-TR" sz="1500" kern="1200" dirty="0"/>
            <a:t> </a:t>
          </a:r>
          <a:r>
            <a:rPr lang="tr-TR" sz="1500" kern="1200" dirty="0" err="1"/>
            <a:t>channel</a:t>
          </a:r>
          <a:endParaRPr lang="tr-TR" sz="1500" kern="1200" dirty="0"/>
        </a:p>
      </dsp:txBody>
      <dsp:txXfrm>
        <a:off x="3822608" y="30914"/>
        <a:ext cx="2206282" cy="993638"/>
      </dsp:txXfrm>
    </dsp:sp>
    <dsp:sp modelId="{1424F2D0-3BE3-AD4A-B4FE-6F62AFBCD0F1}">
      <dsp:nvSpPr>
        <dsp:cNvPr id="0" name=""/>
        <dsp:cNvSpPr/>
      </dsp:nvSpPr>
      <dsp:spPr>
        <a:xfrm rot="5290572">
          <a:off x="4850935" y="1126934"/>
          <a:ext cx="195317" cy="236450"/>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tr-TR" sz="1000" kern="1200"/>
        </a:p>
      </dsp:txBody>
      <dsp:txXfrm>
        <a:off x="4879300" y="1144941"/>
        <a:ext cx="136722" cy="141870"/>
      </dsp:txXfrm>
    </dsp:sp>
    <dsp:sp modelId="{F8EBACE6-B780-5540-9467-80671CB0DE9D}">
      <dsp:nvSpPr>
        <dsp:cNvPr id="0" name=""/>
        <dsp:cNvSpPr/>
      </dsp:nvSpPr>
      <dsp:spPr>
        <a:xfrm>
          <a:off x="4494466" y="1423802"/>
          <a:ext cx="953428" cy="1061367"/>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tr-TR" sz="2000" b="1" kern="1200" dirty="0">
              <a:solidFill>
                <a:srgbClr val="2F2B20"/>
              </a:solidFill>
            </a:rPr>
            <a:t>Kime</a:t>
          </a:r>
          <a:r>
            <a:rPr lang="tr-TR" sz="2000" kern="1200" dirty="0"/>
            <a:t> / </a:t>
          </a:r>
          <a:r>
            <a:rPr lang="tr-TR" sz="2000" kern="1200" dirty="0" err="1"/>
            <a:t>to</a:t>
          </a:r>
          <a:r>
            <a:rPr lang="tr-TR" sz="2000" kern="1200" dirty="0"/>
            <a:t> </a:t>
          </a:r>
          <a:r>
            <a:rPr lang="tr-TR" sz="2000" kern="1200" dirty="0" err="1"/>
            <a:t>whom</a:t>
          </a:r>
          <a:endParaRPr lang="tr-TR" sz="2000" kern="1200" dirty="0"/>
        </a:p>
      </dsp:txBody>
      <dsp:txXfrm>
        <a:off x="4522391" y="1451727"/>
        <a:ext cx="897578" cy="1005517"/>
      </dsp:txXfrm>
    </dsp:sp>
    <dsp:sp modelId="{18D712CA-D077-F84E-B373-FD4E47897943}">
      <dsp:nvSpPr>
        <dsp:cNvPr id="0" name=""/>
        <dsp:cNvSpPr/>
      </dsp:nvSpPr>
      <dsp:spPr>
        <a:xfrm rot="5391709">
          <a:off x="4901018" y="2506437"/>
          <a:ext cx="143556" cy="236450"/>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tr-TR" sz="1000" kern="1200"/>
        </a:p>
      </dsp:txBody>
      <dsp:txXfrm>
        <a:off x="4922500" y="2532194"/>
        <a:ext cx="100489" cy="141870"/>
      </dsp:txXfrm>
    </dsp:sp>
    <dsp:sp modelId="{D65FE856-BA79-F24D-81FF-F2C3BEF28A92}">
      <dsp:nvSpPr>
        <dsp:cNvPr id="0" name=""/>
        <dsp:cNvSpPr/>
      </dsp:nvSpPr>
      <dsp:spPr>
        <a:xfrm>
          <a:off x="4497679" y="2756029"/>
          <a:ext cx="953428" cy="1061367"/>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tr-TR" sz="1300" b="1" kern="1200" dirty="0">
              <a:solidFill>
                <a:srgbClr val="2F2B20"/>
              </a:solidFill>
            </a:rPr>
            <a:t>Hangi etkiyle </a:t>
          </a:r>
          <a:r>
            <a:rPr lang="tr-TR" sz="1300" kern="1200" dirty="0"/>
            <a:t>/</a:t>
          </a:r>
          <a:r>
            <a:rPr lang="tr-TR" sz="1300" kern="1200" dirty="0" err="1"/>
            <a:t>with</a:t>
          </a:r>
          <a:r>
            <a:rPr lang="tr-TR" sz="1300" kern="1200" dirty="0"/>
            <a:t> </a:t>
          </a:r>
          <a:r>
            <a:rPr lang="tr-TR" sz="1300" kern="1200" dirty="0" err="1"/>
            <a:t>what</a:t>
          </a:r>
          <a:r>
            <a:rPr lang="tr-TR" sz="1300" kern="1200" dirty="0"/>
            <a:t> </a:t>
          </a:r>
          <a:r>
            <a:rPr lang="tr-TR" sz="1300" kern="1200" dirty="0" err="1"/>
            <a:t>effect</a:t>
          </a:r>
          <a:endParaRPr lang="tr-TR" sz="1300" kern="1200" dirty="0"/>
        </a:p>
      </dsp:txBody>
      <dsp:txXfrm>
        <a:off x="4525604" y="2783954"/>
        <a:ext cx="897578" cy="10055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AC50C1-9F7E-4A42-8222-E53195595368}">
      <dsp:nvSpPr>
        <dsp:cNvPr id="0" name=""/>
        <dsp:cNvSpPr/>
      </dsp:nvSpPr>
      <dsp:spPr>
        <a:xfrm>
          <a:off x="2996529" y="152471"/>
          <a:ext cx="1186191" cy="1186191"/>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rtl="0">
            <a:lnSpc>
              <a:spcPct val="90000"/>
            </a:lnSpc>
            <a:spcBef>
              <a:spcPct val="0"/>
            </a:spcBef>
            <a:spcAft>
              <a:spcPct val="35000"/>
            </a:spcAft>
            <a:buNone/>
          </a:pPr>
          <a:r>
            <a:rPr lang="tr-TR" sz="1600" kern="1200" dirty="0"/>
            <a:t>Psikolojik (kişisel) Şartlar </a:t>
          </a:r>
        </a:p>
      </dsp:txBody>
      <dsp:txXfrm>
        <a:off x="3170243" y="326185"/>
        <a:ext cx="838763" cy="838763"/>
      </dsp:txXfrm>
    </dsp:sp>
    <dsp:sp modelId="{657569B9-A44E-7B4E-8C2E-FFF252E7E248}">
      <dsp:nvSpPr>
        <dsp:cNvPr id="0" name=""/>
        <dsp:cNvSpPr/>
      </dsp:nvSpPr>
      <dsp:spPr>
        <a:xfrm rot="1896499">
          <a:off x="4172482" y="989729"/>
          <a:ext cx="278319" cy="400339"/>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tr-TR" sz="1300" kern="1200"/>
        </a:p>
      </dsp:txBody>
      <dsp:txXfrm>
        <a:off x="4178675" y="1047916"/>
        <a:ext cx="194823" cy="240203"/>
      </dsp:txXfrm>
    </dsp:sp>
    <dsp:sp modelId="{7D5BC461-49D9-4347-A413-01C6735B3FE2}">
      <dsp:nvSpPr>
        <dsp:cNvPr id="0" name=""/>
        <dsp:cNvSpPr/>
      </dsp:nvSpPr>
      <dsp:spPr>
        <a:xfrm>
          <a:off x="4453979" y="1049392"/>
          <a:ext cx="1186191" cy="1186191"/>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rtl="0">
            <a:lnSpc>
              <a:spcPct val="90000"/>
            </a:lnSpc>
            <a:spcBef>
              <a:spcPct val="0"/>
            </a:spcBef>
            <a:spcAft>
              <a:spcPct val="35000"/>
            </a:spcAft>
            <a:buNone/>
          </a:pPr>
          <a:r>
            <a:rPr lang="tr-TR" sz="1600" kern="1200"/>
            <a:t>İlişkisel Şartlar</a:t>
          </a:r>
        </a:p>
      </dsp:txBody>
      <dsp:txXfrm>
        <a:off x="4627693" y="1223106"/>
        <a:ext cx="838763" cy="838763"/>
      </dsp:txXfrm>
    </dsp:sp>
    <dsp:sp modelId="{95DFC18A-9121-CF46-8CB1-CA4612293413}">
      <dsp:nvSpPr>
        <dsp:cNvPr id="0" name=""/>
        <dsp:cNvSpPr/>
      </dsp:nvSpPr>
      <dsp:spPr>
        <a:xfrm rot="6480000">
          <a:off x="4616063" y="2281822"/>
          <a:ext cx="316481" cy="400339"/>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tr-TR" sz="1300" kern="1200"/>
        </a:p>
      </dsp:txBody>
      <dsp:txXfrm rot="10800000">
        <a:off x="4678205" y="2316741"/>
        <a:ext cx="221537" cy="240203"/>
      </dsp:txXfrm>
    </dsp:sp>
    <dsp:sp modelId="{708C14E5-C7D9-9649-B9EA-E8FD216992EC}">
      <dsp:nvSpPr>
        <dsp:cNvPr id="0" name=""/>
        <dsp:cNvSpPr/>
      </dsp:nvSpPr>
      <dsp:spPr>
        <a:xfrm>
          <a:off x="3902901" y="2745437"/>
          <a:ext cx="1186191" cy="1186191"/>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rtl="0">
            <a:lnSpc>
              <a:spcPct val="90000"/>
            </a:lnSpc>
            <a:spcBef>
              <a:spcPct val="0"/>
            </a:spcBef>
            <a:spcAft>
              <a:spcPct val="35000"/>
            </a:spcAft>
            <a:buNone/>
          </a:pPr>
          <a:r>
            <a:rPr lang="tr-TR" sz="1600" kern="1200"/>
            <a:t>Çevresel Şartlar</a:t>
          </a:r>
        </a:p>
      </dsp:txBody>
      <dsp:txXfrm>
        <a:off x="4076615" y="2919151"/>
        <a:ext cx="838763" cy="838763"/>
      </dsp:txXfrm>
    </dsp:sp>
    <dsp:sp modelId="{47ECB39B-F294-304F-A2DA-86FC023EBC61}">
      <dsp:nvSpPr>
        <dsp:cNvPr id="0" name=""/>
        <dsp:cNvSpPr/>
      </dsp:nvSpPr>
      <dsp:spPr>
        <a:xfrm rot="10800000">
          <a:off x="3455049" y="3138363"/>
          <a:ext cx="316481" cy="400339"/>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tr-TR" sz="1300" kern="1200"/>
        </a:p>
      </dsp:txBody>
      <dsp:txXfrm rot="10800000">
        <a:off x="3549993" y="3218431"/>
        <a:ext cx="221537" cy="240203"/>
      </dsp:txXfrm>
    </dsp:sp>
    <dsp:sp modelId="{C6C6CF4B-FB79-3F48-A885-0D5B37BE9845}">
      <dsp:nvSpPr>
        <dsp:cNvPr id="0" name=""/>
        <dsp:cNvSpPr/>
      </dsp:nvSpPr>
      <dsp:spPr>
        <a:xfrm>
          <a:off x="2119574" y="2745437"/>
          <a:ext cx="1186191" cy="1186191"/>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rtl="0">
            <a:lnSpc>
              <a:spcPct val="90000"/>
            </a:lnSpc>
            <a:spcBef>
              <a:spcPct val="0"/>
            </a:spcBef>
            <a:spcAft>
              <a:spcPct val="35000"/>
            </a:spcAft>
            <a:buNone/>
          </a:pPr>
          <a:r>
            <a:rPr lang="tr-TR" sz="1600" kern="1200"/>
            <a:t>Durumsal Şartlar</a:t>
          </a:r>
        </a:p>
      </dsp:txBody>
      <dsp:txXfrm>
        <a:off x="2293288" y="2919151"/>
        <a:ext cx="838763" cy="838763"/>
      </dsp:txXfrm>
    </dsp:sp>
    <dsp:sp modelId="{638BB1E5-E3CF-1047-899F-A690117C45FF}">
      <dsp:nvSpPr>
        <dsp:cNvPr id="0" name=""/>
        <dsp:cNvSpPr/>
      </dsp:nvSpPr>
      <dsp:spPr>
        <a:xfrm rot="15120000">
          <a:off x="2281657" y="2298859"/>
          <a:ext cx="316481" cy="400339"/>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tr-TR" sz="1300" kern="1200"/>
        </a:p>
      </dsp:txBody>
      <dsp:txXfrm rot="10800000">
        <a:off x="2343799" y="2424076"/>
        <a:ext cx="221537" cy="240203"/>
      </dsp:txXfrm>
    </dsp:sp>
    <dsp:sp modelId="{680A20EC-C3B7-2142-9682-679168B2BF0D}">
      <dsp:nvSpPr>
        <dsp:cNvPr id="0" name=""/>
        <dsp:cNvSpPr/>
      </dsp:nvSpPr>
      <dsp:spPr>
        <a:xfrm>
          <a:off x="1568495" y="1049392"/>
          <a:ext cx="1186191" cy="1186191"/>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rtl="0">
            <a:lnSpc>
              <a:spcPct val="90000"/>
            </a:lnSpc>
            <a:spcBef>
              <a:spcPct val="0"/>
            </a:spcBef>
            <a:spcAft>
              <a:spcPct val="35000"/>
            </a:spcAft>
            <a:buNone/>
          </a:pPr>
          <a:r>
            <a:rPr lang="tr-TR" sz="1600" kern="1200"/>
            <a:t>Kültürel Şartlar </a:t>
          </a:r>
        </a:p>
      </dsp:txBody>
      <dsp:txXfrm>
        <a:off x="1742209" y="1223106"/>
        <a:ext cx="838763" cy="838763"/>
      </dsp:txXfrm>
    </dsp:sp>
    <dsp:sp modelId="{3BA2EB70-7188-1842-AAFB-8AEEEEACBBC0}">
      <dsp:nvSpPr>
        <dsp:cNvPr id="0" name=""/>
        <dsp:cNvSpPr/>
      </dsp:nvSpPr>
      <dsp:spPr>
        <a:xfrm rot="19672071">
          <a:off x="2736715" y="997848"/>
          <a:ext cx="265079" cy="400339"/>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tr-TR" sz="1300" kern="1200"/>
        </a:p>
      </dsp:txBody>
      <dsp:txXfrm>
        <a:off x="2742806" y="1099064"/>
        <a:ext cx="185555" cy="240203"/>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0.44808</cdr:x>
      <cdr:y>0.23668</cdr:y>
    </cdr:from>
    <cdr:to>
      <cdr:x>0.59808</cdr:x>
      <cdr:y>0.46168</cdr:y>
    </cdr:to>
    <cdr:sp macro="" textlink="">
      <cdr:nvSpPr>
        <cdr:cNvPr id="2" name="TextBox 1"/>
        <cdr:cNvSpPr txBox="1"/>
      </cdr:nvSpPr>
      <cdr:spPr>
        <a:xfrm xmlns:a="http://schemas.openxmlformats.org/drawingml/2006/main">
          <a:off x="2731517" y="961855"/>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tr-TR" sz="1100" dirty="0"/>
        </a:p>
      </cdr:txBody>
    </cdr:sp>
  </cdr:relSizeAnchor>
  <cdr:relSizeAnchor xmlns:cdr="http://schemas.openxmlformats.org/drawingml/2006/chartDrawing">
    <cdr:from>
      <cdr:x>0.44267</cdr:x>
      <cdr:y>0.20421</cdr:y>
    </cdr:from>
    <cdr:to>
      <cdr:x>0.59267</cdr:x>
      <cdr:y>0.42921</cdr:y>
    </cdr:to>
    <cdr:sp macro="" textlink="">
      <cdr:nvSpPr>
        <cdr:cNvPr id="3" name="TextBox 2"/>
        <cdr:cNvSpPr txBox="1"/>
      </cdr:nvSpPr>
      <cdr:spPr>
        <a:xfrm xmlns:a="http://schemas.openxmlformats.org/drawingml/2006/main">
          <a:off x="2698528" y="829891"/>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tr-TR" sz="11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1D42F2-B9F2-4835-BCDD-2521479DC009}" type="datetimeFigureOut">
              <a:rPr lang="en-GB" smtClean="0"/>
              <a:t>22/03/2024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57796F-21C2-43B9-944F-A691BC7DD51D}" type="slidenum">
              <a:rPr lang="en-GB" smtClean="0"/>
              <a:t>‹#›</a:t>
            </a:fld>
            <a:endParaRPr lang="en-GB"/>
          </a:p>
        </p:txBody>
      </p:sp>
    </p:spTree>
    <p:extLst>
      <p:ext uri="{BB962C8B-B14F-4D97-AF65-F5344CB8AC3E}">
        <p14:creationId xmlns:p14="http://schemas.microsoft.com/office/powerpoint/2010/main" val="26328574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Tabii</a:t>
            </a:r>
            <a:r>
              <a:rPr lang="en-US" baseline="0" dirty="0"/>
              <a:t> </a:t>
            </a:r>
            <a:r>
              <a:rPr lang="en-US" baseline="0" dirty="0" err="1"/>
              <a:t>Aristo’nun</a:t>
            </a:r>
            <a:r>
              <a:rPr lang="en-US" baseline="0" dirty="0"/>
              <a:t> </a:t>
            </a:r>
            <a:r>
              <a:rPr lang="en-US" baseline="0" dirty="0" err="1"/>
              <a:t>bu</a:t>
            </a:r>
            <a:r>
              <a:rPr lang="en-US" baseline="0" dirty="0"/>
              <a:t> </a:t>
            </a:r>
            <a:r>
              <a:rPr lang="en-US" baseline="0" dirty="0" err="1"/>
              <a:t>modeli</a:t>
            </a:r>
            <a:r>
              <a:rPr lang="en-US" baseline="0" dirty="0"/>
              <a:t> </a:t>
            </a:r>
            <a:endParaRPr lang="en-US" dirty="0"/>
          </a:p>
        </p:txBody>
      </p:sp>
      <p:sp>
        <p:nvSpPr>
          <p:cNvPr id="4" name="Slide Number Placeholder 3"/>
          <p:cNvSpPr>
            <a:spLocks noGrp="1"/>
          </p:cNvSpPr>
          <p:nvPr>
            <p:ph type="sldNum" sz="quarter" idx="10"/>
          </p:nvPr>
        </p:nvSpPr>
        <p:spPr/>
        <p:txBody>
          <a:bodyPr/>
          <a:lstStyle/>
          <a:p>
            <a:fld id="{B01ED00F-6B60-2946-BB3D-56665B775683}" type="slidenum">
              <a:rPr lang="en-US" smtClean="0"/>
              <a:t>4</a:t>
            </a:fld>
            <a:endParaRPr lang="en-US"/>
          </a:p>
        </p:txBody>
      </p:sp>
    </p:spTree>
    <p:extLst>
      <p:ext uri="{BB962C8B-B14F-4D97-AF65-F5344CB8AC3E}">
        <p14:creationId xmlns:p14="http://schemas.microsoft.com/office/powerpoint/2010/main" val="39556309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İşler</a:t>
            </a:r>
            <a:r>
              <a:rPr lang="tr-TR" baseline="0" dirty="0"/>
              <a:t> biraz daha karıştı mı ??? Öncelikle Gürültü diye bir kavram karşımıza çıktı. Bu iletişim sırasında araya giren ve iletişimi kesen her şeydir. Mesela cep telefonunun </a:t>
            </a:r>
            <a:r>
              <a:rPr lang="en-GB" baseline="0" dirty="0" err="1"/>
              <a:t>çalması</a:t>
            </a:r>
            <a:r>
              <a:rPr lang="tr-TR" baseline="0" dirty="0"/>
              <a:t>, konuştuğumuz yerdeki gürültünün etkisi gibi... Yani gürültü fiziksel, psikolojik – mesela çok endişeli olabilirsin ve hiç bir şekilde konsantre olamayabilirsin, fizyolojik, hastalık, yorgunluk, migren veya anlamsal yani semantik olabilir</a:t>
            </a:r>
            <a:r>
              <a:rPr lang="en-GB" baseline="0" dirty="0"/>
              <a:t> (</a:t>
            </a:r>
            <a:r>
              <a:rPr lang="en-GB" baseline="0" dirty="0" err="1"/>
              <a:t>kelimenin</a:t>
            </a:r>
            <a:r>
              <a:rPr lang="en-GB" baseline="0" dirty="0"/>
              <a:t> </a:t>
            </a:r>
            <a:r>
              <a:rPr lang="en-GB" baseline="0" dirty="0" err="1"/>
              <a:t>anlamını</a:t>
            </a:r>
            <a:r>
              <a:rPr lang="en-GB" baseline="0" dirty="0"/>
              <a:t> </a:t>
            </a:r>
            <a:r>
              <a:rPr lang="en-GB" baseline="0" dirty="0" err="1"/>
              <a:t>bilmemek</a:t>
            </a:r>
            <a:r>
              <a:rPr lang="en-GB" baseline="0" dirty="0"/>
              <a:t>)</a:t>
            </a:r>
            <a:r>
              <a:rPr lang="tr-TR" baseline="0" dirty="0"/>
              <a:t>. Tüm bunlara bir de iletişim sırasındaki şartlar da dahil olduğunda işler iyice karışır.</a:t>
            </a:r>
            <a:r>
              <a:rPr lang="en-GB" baseline="0" dirty="0"/>
              <a:t> </a:t>
            </a:r>
            <a:r>
              <a:rPr lang="en-GB" baseline="0" dirty="0" err="1"/>
              <a:t>İsterseniz</a:t>
            </a:r>
            <a:r>
              <a:rPr lang="en-GB" baseline="0" dirty="0"/>
              <a:t> </a:t>
            </a:r>
            <a:r>
              <a:rPr lang="en-GB" baseline="0" dirty="0" err="1"/>
              <a:t>iletişimi</a:t>
            </a:r>
            <a:r>
              <a:rPr lang="en-GB" baseline="0" dirty="0"/>
              <a:t> </a:t>
            </a:r>
            <a:r>
              <a:rPr lang="en-GB" baseline="0" dirty="0" err="1"/>
              <a:t>etkileyen</a:t>
            </a:r>
            <a:r>
              <a:rPr lang="en-GB" baseline="0" dirty="0"/>
              <a:t> </a:t>
            </a:r>
            <a:r>
              <a:rPr lang="en-GB" baseline="0" dirty="0" err="1"/>
              <a:t>şartlar</a:t>
            </a:r>
            <a:r>
              <a:rPr lang="en-GB" baseline="0" dirty="0"/>
              <a:t> </a:t>
            </a:r>
            <a:r>
              <a:rPr lang="en-GB" baseline="0" dirty="0" err="1"/>
              <a:t>nelerdir</a:t>
            </a:r>
            <a:r>
              <a:rPr lang="en-GB" baseline="0" dirty="0"/>
              <a:t> </a:t>
            </a:r>
            <a:r>
              <a:rPr lang="en-GB" baseline="0" dirty="0" err="1"/>
              <a:t>sizce</a:t>
            </a:r>
            <a:r>
              <a:rPr lang="en-GB" baseline="0" dirty="0"/>
              <a:t>, </a:t>
            </a:r>
            <a:r>
              <a:rPr lang="en-GB" baseline="0" dirty="0" err="1"/>
              <a:t>biraz</a:t>
            </a:r>
            <a:r>
              <a:rPr lang="en-GB" baseline="0" dirty="0"/>
              <a:t> </a:t>
            </a:r>
            <a:r>
              <a:rPr lang="en-GB" baseline="0" dirty="0" err="1"/>
              <a:t>açalım</a:t>
            </a:r>
            <a:r>
              <a:rPr lang="en-GB" baseline="0" dirty="0"/>
              <a:t> </a:t>
            </a:r>
            <a:r>
              <a:rPr lang="en-GB" baseline="0" dirty="0" err="1"/>
              <a:t>mı</a:t>
            </a:r>
            <a:r>
              <a:rPr lang="en-GB" baseline="0" dirty="0"/>
              <a:t>?</a:t>
            </a:r>
            <a:endParaRPr lang="tr-TR" dirty="0"/>
          </a:p>
        </p:txBody>
      </p:sp>
      <p:sp>
        <p:nvSpPr>
          <p:cNvPr id="4" name="Slide Number Placeholder 3"/>
          <p:cNvSpPr>
            <a:spLocks noGrp="1"/>
          </p:cNvSpPr>
          <p:nvPr>
            <p:ph type="sldNum" sz="quarter" idx="10"/>
          </p:nvPr>
        </p:nvSpPr>
        <p:spPr/>
        <p:txBody>
          <a:bodyPr/>
          <a:lstStyle/>
          <a:p>
            <a:fld id="{B01ED00F-6B60-2946-BB3D-56665B775683}" type="slidenum">
              <a:rPr lang="en-US" smtClean="0"/>
              <a:t>14</a:t>
            </a:fld>
            <a:endParaRPr lang="en-US"/>
          </a:p>
        </p:txBody>
      </p:sp>
    </p:spTree>
    <p:extLst>
      <p:ext uri="{BB962C8B-B14F-4D97-AF65-F5344CB8AC3E}">
        <p14:creationId xmlns:p14="http://schemas.microsoft.com/office/powerpoint/2010/main" val="18054056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PSİKOLOJİK ŞARTLAR: kişisel şartlar,</a:t>
            </a:r>
            <a:r>
              <a:rPr lang="tr-TR" baseline="0" dirty="0"/>
              <a:t> hisler, duygular, alışkanlıklar, amaçlar, kendi değerlerinin iletişime taşınması.</a:t>
            </a:r>
          </a:p>
          <a:p>
            <a:r>
              <a:rPr lang="tr-TR" baseline="0" dirty="0"/>
              <a:t>İLİŞKİSEL ŞARTLAR: Rollerin öne çıktığı durum... Öğretmen olarak verdiğim mesaj ile altında çalışan biri olarak verdiğim mesaj alıcı tarafından farklı </a:t>
            </a:r>
            <a:r>
              <a:rPr lang="tr-TR" baseline="0" dirty="0" err="1"/>
              <a:t>deşife</a:t>
            </a:r>
            <a:r>
              <a:rPr lang="tr-TR" baseline="0" dirty="0"/>
              <a:t> olabilir. ‘bu makaleyi hemen oku ve bana anlat’</a:t>
            </a:r>
          </a:p>
          <a:p>
            <a:r>
              <a:rPr lang="tr-TR" baseline="0" dirty="0"/>
              <a:t>ÇEVRESEL ŞARTLAR: Fiziksel olarak iletişim nerede yer alıyor.. Gürültülü. sıcak, saat</a:t>
            </a:r>
          </a:p>
          <a:p>
            <a:r>
              <a:rPr lang="tr-TR" baseline="0" dirty="0"/>
              <a:t>DURUMSAL ŞARTLAR: nerede iletişimde bulunuyorsun? Bar mı, sınıf mı?</a:t>
            </a:r>
          </a:p>
          <a:p>
            <a:r>
              <a:rPr lang="tr-TR" baseline="0" dirty="0"/>
              <a:t>KÜLTÜREL ŞARTLAR: göz göze gelmek, el sıkışmak, vesaire...</a:t>
            </a:r>
            <a:endParaRPr lang="tr-TR" dirty="0"/>
          </a:p>
        </p:txBody>
      </p:sp>
      <p:sp>
        <p:nvSpPr>
          <p:cNvPr id="4" name="Slide Number Placeholder 3"/>
          <p:cNvSpPr>
            <a:spLocks noGrp="1"/>
          </p:cNvSpPr>
          <p:nvPr>
            <p:ph type="sldNum" sz="quarter" idx="10"/>
          </p:nvPr>
        </p:nvSpPr>
        <p:spPr/>
        <p:txBody>
          <a:bodyPr/>
          <a:lstStyle/>
          <a:p>
            <a:fld id="{B01ED00F-6B60-2946-BB3D-56665B775683}" type="slidenum">
              <a:rPr lang="en-US" smtClean="0"/>
              <a:t>15</a:t>
            </a:fld>
            <a:endParaRPr lang="en-US"/>
          </a:p>
        </p:txBody>
      </p:sp>
    </p:spTree>
    <p:extLst>
      <p:ext uri="{BB962C8B-B14F-4D97-AF65-F5344CB8AC3E}">
        <p14:creationId xmlns:p14="http://schemas.microsoft.com/office/powerpoint/2010/main" val="32251754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Eksiği</a:t>
            </a:r>
            <a:r>
              <a:rPr lang="tr-TR" baseline="0" dirty="0"/>
              <a:t> bulabilmek için, iletişim türlerine bir bakalım....</a:t>
            </a:r>
            <a:endParaRPr lang="tr-TR" dirty="0"/>
          </a:p>
        </p:txBody>
      </p:sp>
      <p:sp>
        <p:nvSpPr>
          <p:cNvPr id="4" name="Slide Number Placeholder 3"/>
          <p:cNvSpPr>
            <a:spLocks noGrp="1"/>
          </p:cNvSpPr>
          <p:nvPr>
            <p:ph type="sldNum" sz="quarter" idx="10"/>
          </p:nvPr>
        </p:nvSpPr>
        <p:spPr/>
        <p:txBody>
          <a:bodyPr/>
          <a:lstStyle/>
          <a:p>
            <a:fld id="{B01ED00F-6B60-2946-BB3D-56665B775683}" type="slidenum">
              <a:rPr lang="en-US" smtClean="0"/>
              <a:t>16</a:t>
            </a:fld>
            <a:endParaRPr lang="en-US"/>
          </a:p>
        </p:txBody>
      </p:sp>
    </p:spTree>
    <p:extLst>
      <p:ext uri="{BB962C8B-B14F-4D97-AF65-F5344CB8AC3E}">
        <p14:creationId xmlns:p14="http://schemas.microsoft.com/office/powerpoint/2010/main" val="18054056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tr-TR" dirty="0"/>
              <a:t>Inter aktif: Kodlama yerine artık davranışlarımız ve gürültü devreye girer. İçinde</a:t>
            </a:r>
            <a:r>
              <a:rPr lang="tr-TR" baseline="0" dirty="0"/>
              <a:t> bulunduğumuz durum, şartlar önem taşır, mesajımızı iletirken birden fazla kanal kullanabiliriz....</a:t>
            </a:r>
            <a:endParaRPr lang="tr-TR" dirty="0"/>
          </a:p>
          <a:p>
            <a:endParaRPr lang="tr-TR" dirty="0"/>
          </a:p>
        </p:txBody>
      </p:sp>
      <p:sp>
        <p:nvSpPr>
          <p:cNvPr id="4" name="Slide Number Placeholder 3"/>
          <p:cNvSpPr>
            <a:spLocks noGrp="1"/>
          </p:cNvSpPr>
          <p:nvPr>
            <p:ph type="sldNum" sz="quarter" idx="10"/>
          </p:nvPr>
        </p:nvSpPr>
        <p:spPr/>
        <p:txBody>
          <a:bodyPr/>
          <a:lstStyle/>
          <a:p>
            <a:fld id="{B01ED00F-6B60-2946-BB3D-56665B775683}" type="slidenum">
              <a:rPr lang="en-US" smtClean="0"/>
              <a:t>17</a:t>
            </a:fld>
            <a:endParaRPr lang="en-US"/>
          </a:p>
        </p:txBody>
      </p:sp>
    </p:spTree>
    <p:extLst>
      <p:ext uri="{BB962C8B-B14F-4D97-AF65-F5344CB8AC3E}">
        <p14:creationId xmlns:p14="http://schemas.microsoft.com/office/powerpoint/2010/main" val="28971025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İletişim</a:t>
            </a:r>
            <a:r>
              <a:rPr lang="tr-TR" baseline="0" dirty="0"/>
              <a:t> son derece basit gibi görünen ama doğruluğu ve etkisi çok fazla etkene bağlı olan bir sanattır.</a:t>
            </a:r>
            <a:endParaRPr lang="tr-TR" dirty="0"/>
          </a:p>
        </p:txBody>
      </p:sp>
      <p:sp>
        <p:nvSpPr>
          <p:cNvPr id="4" name="Slide Number Placeholder 3"/>
          <p:cNvSpPr>
            <a:spLocks noGrp="1"/>
          </p:cNvSpPr>
          <p:nvPr>
            <p:ph type="sldNum" sz="quarter" idx="10"/>
          </p:nvPr>
        </p:nvSpPr>
        <p:spPr/>
        <p:txBody>
          <a:bodyPr/>
          <a:lstStyle/>
          <a:p>
            <a:fld id="{B01ED00F-6B60-2946-BB3D-56665B775683}" type="slidenum">
              <a:rPr lang="en-US" smtClean="0"/>
              <a:t>18</a:t>
            </a:fld>
            <a:endParaRPr lang="en-US"/>
          </a:p>
        </p:txBody>
      </p:sp>
    </p:spTree>
    <p:extLst>
      <p:ext uri="{BB962C8B-B14F-4D97-AF65-F5344CB8AC3E}">
        <p14:creationId xmlns:p14="http://schemas.microsoft.com/office/powerpoint/2010/main" val="13692339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4D5156"/>
                </a:solidFill>
                <a:effectLst/>
                <a:latin typeface="arial" panose="020B0604020202020204" pitchFamily="34" charset="0"/>
              </a:rPr>
              <a:t>William </a:t>
            </a:r>
            <a:r>
              <a:rPr lang="en-GB" b="0" i="0" dirty="0" err="1">
                <a:solidFill>
                  <a:srgbClr val="4D5156"/>
                </a:solidFill>
                <a:effectLst/>
                <a:latin typeface="arial" panose="020B0604020202020204" pitchFamily="34" charset="0"/>
              </a:rPr>
              <a:t>Bernbach</a:t>
            </a:r>
            <a:r>
              <a:rPr lang="en-GB" b="0" i="0" dirty="0">
                <a:solidFill>
                  <a:srgbClr val="4D5156"/>
                </a:solidFill>
                <a:effectLst/>
                <a:latin typeface="arial" panose="020B0604020202020204" pitchFamily="34" charset="0"/>
              </a:rPr>
              <a:t>, </a:t>
            </a:r>
            <a:r>
              <a:rPr lang="en-GB" b="0" i="0" dirty="0" err="1">
                <a:solidFill>
                  <a:srgbClr val="4D5156"/>
                </a:solidFill>
                <a:effectLst/>
                <a:latin typeface="arial" panose="020B0604020202020204" pitchFamily="34" charset="0"/>
              </a:rPr>
              <a:t>Amerikalı</a:t>
            </a:r>
            <a:r>
              <a:rPr lang="en-GB" b="0" i="0" dirty="0">
                <a:solidFill>
                  <a:srgbClr val="4D5156"/>
                </a:solidFill>
                <a:effectLst/>
                <a:latin typeface="arial" panose="020B0604020202020204" pitchFamily="34" charset="0"/>
              </a:rPr>
              <a:t> </a:t>
            </a:r>
            <a:r>
              <a:rPr lang="en-GB" b="0" i="0" dirty="0" err="1">
                <a:solidFill>
                  <a:srgbClr val="4D5156"/>
                </a:solidFill>
                <a:effectLst/>
                <a:latin typeface="arial" panose="020B0604020202020204" pitchFamily="34" charset="0"/>
              </a:rPr>
              <a:t>reklamcı</a:t>
            </a:r>
            <a:r>
              <a:rPr lang="en-GB" b="0" i="0" dirty="0">
                <a:solidFill>
                  <a:srgbClr val="4D5156"/>
                </a:solidFill>
                <a:effectLst/>
                <a:latin typeface="arial" panose="020B0604020202020204" pitchFamily="34" charset="0"/>
              </a:rPr>
              <a:t>. 2 </a:t>
            </a:r>
            <a:r>
              <a:rPr lang="en-GB" b="0" i="0" dirty="0" err="1">
                <a:solidFill>
                  <a:srgbClr val="4D5156"/>
                </a:solidFill>
                <a:effectLst/>
                <a:latin typeface="arial" panose="020B0604020202020204" pitchFamily="34" charset="0"/>
              </a:rPr>
              <a:t>Ekim</a:t>
            </a:r>
            <a:r>
              <a:rPr lang="en-GB" b="0" i="0" dirty="0">
                <a:solidFill>
                  <a:srgbClr val="4D5156"/>
                </a:solidFill>
                <a:effectLst/>
                <a:latin typeface="arial" panose="020B0604020202020204" pitchFamily="34" charset="0"/>
              </a:rPr>
              <a:t> 1982 de </a:t>
            </a:r>
            <a:r>
              <a:rPr lang="en-GB" b="0" i="0" dirty="0" err="1">
                <a:solidFill>
                  <a:srgbClr val="4D5156"/>
                </a:solidFill>
                <a:effectLst/>
                <a:latin typeface="arial" panose="020B0604020202020204" pitchFamily="34" charset="0"/>
              </a:rPr>
              <a:t>öldü</a:t>
            </a:r>
            <a:r>
              <a:rPr lang="en-GB" b="0" i="0" dirty="0">
                <a:solidFill>
                  <a:srgbClr val="4D5156"/>
                </a:solidFill>
                <a:effectLst/>
                <a:latin typeface="arial" panose="020B0604020202020204" pitchFamily="34" charset="0"/>
              </a:rPr>
              <a:t>.</a:t>
            </a:r>
          </a:p>
          <a:p>
            <a:endParaRPr lang="en-US" dirty="0"/>
          </a:p>
        </p:txBody>
      </p:sp>
      <p:sp>
        <p:nvSpPr>
          <p:cNvPr id="4" name="Slide Number Placeholder 3"/>
          <p:cNvSpPr>
            <a:spLocks noGrp="1"/>
          </p:cNvSpPr>
          <p:nvPr>
            <p:ph type="sldNum" sz="quarter" idx="10"/>
          </p:nvPr>
        </p:nvSpPr>
        <p:spPr/>
        <p:txBody>
          <a:bodyPr/>
          <a:lstStyle/>
          <a:p>
            <a:fld id="{B01ED00F-6B60-2946-BB3D-56665B775683}" type="slidenum">
              <a:rPr lang="en-US" smtClean="0"/>
              <a:t>19</a:t>
            </a:fld>
            <a:endParaRPr lang="en-US"/>
          </a:p>
        </p:txBody>
      </p:sp>
    </p:spTree>
    <p:extLst>
      <p:ext uri="{BB962C8B-B14F-4D97-AF65-F5344CB8AC3E}">
        <p14:creationId xmlns:p14="http://schemas.microsoft.com/office/powerpoint/2010/main" val="4181540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Türkiye – AB Mali </a:t>
            </a:r>
            <a:r>
              <a:rPr lang="en-GB" dirty="0" err="1"/>
              <a:t>İşbirliği</a:t>
            </a:r>
            <a:r>
              <a:rPr lang="en-GB" dirty="0"/>
              <a:t> </a:t>
            </a:r>
          </a:p>
          <a:p>
            <a:r>
              <a:rPr lang="en-GB" dirty="0"/>
              <a:t>IPA I </a:t>
            </a:r>
            <a:r>
              <a:rPr lang="en-GB" dirty="0" err="1"/>
              <a:t>Dönemi</a:t>
            </a:r>
            <a:r>
              <a:rPr lang="en-GB" dirty="0"/>
              <a:t> (2007-2013)</a:t>
            </a:r>
          </a:p>
          <a:p>
            <a:r>
              <a:rPr lang="en-GB" dirty="0"/>
              <a:t>IPA II </a:t>
            </a:r>
            <a:r>
              <a:rPr lang="en-GB" dirty="0" err="1"/>
              <a:t>Dönemi</a:t>
            </a:r>
            <a:r>
              <a:rPr lang="en-GB" dirty="0"/>
              <a:t> (2014-2020)</a:t>
            </a:r>
          </a:p>
          <a:p>
            <a:r>
              <a:rPr lang="en-GB" dirty="0"/>
              <a:t>IPA III </a:t>
            </a:r>
            <a:r>
              <a:rPr lang="en-GB" dirty="0" err="1"/>
              <a:t>Dönemi</a:t>
            </a:r>
            <a:r>
              <a:rPr lang="en-GB"/>
              <a:t> (2021 – 2027)</a:t>
            </a:r>
            <a:endParaRPr lang="tr-TR" dirty="0"/>
          </a:p>
        </p:txBody>
      </p:sp>
      <p:sp>
        <p:nvSpPr>
          <p:cNvPr id="4" name="Slide Number Placeholder 3"/>
          <p:cNvSpPr>
            <a:spLocks noGrp="1"/>
          </p:cNvSpPr>
          <p:nvPr>
            <p:ph type="sldNum" sz="quarter" idx="5"/>
          </p:nvPr>
        </p:nvSpPr>
        <p:spPr/>
        <p:txBody>
          <a:bodyPr/>
          <a:lstStyle/>
          <a:p>
            <a:fld id="{85AED927-E912-4797-BF78-DE44306FA998}" type="slidenum">
              <a:rPr lang="tr-TR" smtClean="0"/>
              <a:t>21</a:t>
            </a:fld>
            <a:endParaRPr lang="tr-TR"/>
          </a:p>
        </p:txBody>
      </p:sp>
    </p:spTree>
    <p:extLst>
      <p:ext uri="{BB962C8B-B14F-4D97-AF65-F5344CB8AC3E}">
        <p14:creationId xmlns:p14="http://schemas.microsoft.com/office/powerpoint/2010/main" val="29597872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İlgiyi</a:t>
            </a:r>
            <a:r>
              <a:rPr lang="tr-TR" baseline="0" dirty="0"/>
              <a:t> çekebildiniz mi? Kişisel iletişim başta kurabildiniz mi ? Kısa ve net cümleler ile konuyu aktardınız mı? </a:t>
            </a:r>
            <a:endParaRPr lang="tr-TR" dirty="0"/>
          </a:p>
        </p:txBody>
      </p:sp>
      <p:sp>
        <p:nvSpPr>
          <p:cNvPr id="4" name="Slide Number Placeholder 3"/>
          <p:cNvSpPr>
            <a:spLocks noGrp="1"/>
          </p:cNvSpPr>
          <p:nvPr>
            <p:ph type="sldNum" sz="quarter" idx="10"/>
          </p:nvPr>
        </p:nvSpPr>
        <p:spPr/>
        <p:txBody>
          <a:bodyPr/>
          <a:lstStyle/>
          <a:p>
            <a:fld id="{B01ED00F-6B60-2946-BB3D-56665B775683}" type="slidenum">
              <a:rPr lang="en-US" smtClean="0"/>
              <a:t>24</a:t>
            </a:fld>
            <a:endParaRPr lang="en-US"/>
          </a:p>
        </p:txBody>
      </p:sp>
    </p:spTree>
    <p:extLst>
      <p:ext uri="{BB962C8B-B14F-4D97-AF65-F5344CB8AC3E}">
        <p14:creationId xmlns:p14="http://schemas.microsoft.com/office/powerpoint/2010/main" val="17751206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a:p>
        </p:txBody>
      </p:sp>
      <p:sp>
        <p:nvSpPr>
          <p:cNvPr id="4" name="Slide Number Placeholder 3"/>
          <p:cNvSpPr>
            <a:spLocks noGrp="1"/>
          </p:cNvSpPr>
          <p:nvPr>
            <p:ph type="sldNum" sz="quarter" idx="5"/>
          </p:nvPr>
        </p:nvSpPr>
        <p:spPr/>
        <p:txBody>
          <a:bodyPr/>
          <a:lstStyle/>
          <a:p>
            <a:fld id="{85AED927-E912-4797-BF78-DE44306FA998}" type="slidenum">
              <a:rPr lang="tr-TR" smtClean="0"/>
              <a:t>25</a:t>
            </a:fld>
            <a:endParaRPr lang="tr-TR"/>
          </a:p>
        </p:txBody>
      </p:sp>
    </p:spTree>
    <p:extLst>
      <p:ext uri="{BB962C8B-B14F-4D97-AF65-F5344CB8AC3E}">
        <p14:creationId xmlns:p14="http://schemas.microsoft.com/office/powerpoint/2010/main" val="39395263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4D5156"/>
                </a:solidFill>
                <a:effectLst/>
                <a:latin typeface="arial" panose="020B0604020202020204" pitchFamily="34" charset="0"/>
              </a:rPr>
              <a:t>Aristoteles </a:t>
            </a:r>
            <a:r>
              <a:rPr lang="en-GB" b="0" i="0" dirty="0" err="1">
                <a:solidFill>
                  <a:srgbClr val="4D5156"/>
                </a:solidFill>
                <a:effectLst/>
                <a:latin typeface="arial" panose="020B0604020202020204" pitchFamily="34" charset="0"/>
              </a:rPr>
              <a:t>veya</a:t>
            </a:r>
            <a:r>
              <a:rPr lang="en-GB" b="0" i="0" dirty="0">
                <a:solidFill>
                  <a:srgbClr val="4D5156"/>
                </a:solidFill>
                <a:effectLst/>
                <a:latin typeface="arial" panose="020B0604020202020204" pitchFamily="34" charset="0"/>
              </a:rPr>
              <a:t> </a:t>
            </a:r>
            <a:r>
              <a:rPr lang="en-GB" b="0" i="0" dirty="0" err="1">
                <a:solidFill>
                  <a:srgbClr val="4D5156"/>
                </a:solidFill>
                <a:effectLst/>
                <a:latin typeface="arial" panose="020B0604020202020204" pitchFamily="34" charset="0"/>
              </a:rPr>
              <a:t>kısaca</a:t>
            </a:r>
            <a:r>
              <a:rPr lang="en-GB" b="0" i="0" dirty="0">
                <a:solidFill>
                  <a:srgbClr val="4D5156"/>
                </a:solidFill>
                <a:effectLst/>
                <a:latin typeface="arial" panose="020B0604020202020204" pitchFamily="34" charset="0"/>
              </a:rPr>
              <a:t> Aristo, </a:t>
            </a:r>
            <a:r>
              <a:rPr lang="en-GB" b="0" i="0" dirty="0" err="1">
                <a:solidFill>
                  <a:srgbClr val="4D5156"/>
                </a:solidFill>
                <a:effectLst/>
                <a:latin typeface="arial" panose="020B0604020202020204" pitchFamily="34" charset="0"/>
              </a:rPr>
              <a:t>Antik</a:t>
            </a:r>
            <a:r>
              <a:rPr lang="en-GB" b="0" i="0" dirty="0">
                <a:solidFill>
                  <a:srgbClr val="4D5156"/>
                </a:solidFill>
                <a:effectLst/>
                <a:latin typeface="arial" panose="020B0604020202020204" pitchFamily="34" charset="0"/>
              </a:rPr>
              <a:t> </a:t>
            </a:r>
            <a:r>
              <a:rPr lang="en-GB" b="0" i="0" dirty="0" err="1">
                <a:solidFill>
                  <a:srgbClr val="4D5156"/>
                </a:solidFill>
                <a:effectLst/>
                <a:latin typeface="arial" panose="020B0604020202020204" pitchFamily="34" charset="0"/>
              </a:rPr>
              <a:t>Yunanistan'da</a:t>
            </a:r>
            <a:r>
              <a:rPr lang="en-GB" b="0" i="0" dirty="0">
                <a:solidFill>
                  <a:srgbClr val="4D5156"/>
                </a:solidFill>
                <a:effectLst/>
                <a:latin typeface="arial" panose="020B0604020202020204" pitchFamily="34" charset="0"/>
              </a:rPr>
              <a:t> </a:t>
            </a:r>
            <a:r>
              <a:rPr lang="en-GB" b="0" i="0" dirty="0" err="1">
                <a:solidFill>
                  <a:srgbClr val="4D5156"/>
                </a:solidFill>
                <a:effectLst/>
                <a:latin typeface="arial" panose="020B0604020202020204" pitchFamily="34" charset="0"/>
              </a:rPr>
              <a:t>klasik</a:t>
            </a:r>
            <a:r>
              <a:rPr lang="en-GB" b="0" i="0" dirty="0">
                <a:solidFill>
                  <a:srgbClr val="4D5156"/>
                </a:solidFill>
                <a:effectLst/>
                <a:latin typeface="arial" panose="020B0604020202020204" pitchFamily="34" charset="0"/>
              </a:rPr>
              <a:t> </a:t>
            </a:r>
            <a:r>
              <a:rPr lang="en-GB" b="0" i="0" dirty="0" err="1">
                <a:solidFill>
                  <a:srgbClr val="4D5156"/>
                </a:solidFill>
                <a:effectLst/>
                <a:latin typeface="arial" panose="020B0604020202020204" pitchFamily="34" charset="0"/>
              </a:rPr>
              <a:t>dönem</a:t>
            </a:r>
            <a:r>
              <a:rPr lang="en-GB" b="0" i="0" dirty="0">
                <a:solidFill>
                  <a:srgbClr val="4D5156"/>
                </a:solidFill>
                <a:effectLst/>
                <a:latin typeface="arial" panose="020B0604020202020204" pitchFamily="34" charset="0"/>
              </a:rPr>
              <a:t> </a:t>
            </a:r>
            <a:r>
              <a:rPr lang="en-GB" b="0" i="0" dirty="0" err="1">
                <a:solidFill>
                  <a:srgbClr val="4D5156"/>
                </a:solidFill>
                <a:effectLst/>
                <a:latin typeface="arial" panose="020B0604020202020204" pitchFamily="34" charset="0"/>
              </a:rPr>
              <a:t>aralığında</a:t>
            </a:r>
            <a:r>
              <a:rPr lang="en-GB" b="0" i="0" dirty="0">
                <a:solidFill>
                  <a:srgbClr val="4D5156"/>
                </a:solidFill>
                <a:effectLst/>
                <a:latin typeface="arial" panose="020B0604020202020204" pitchFamily="34" charset="0"/>
              </a:rPr>
              <a:t> </a:t>
            </a:r>
            <a:r>
              <a:rPr lang="en-GB" b="0" i="0" dirty="0" err="1">
                <a:solidFill>
                  <a:srgbClr val="4D5156"/>
                </a:solidFill>
                <a:effectLst/>
                <a:latin typeface="arial" panose="020B0604020202020204" pitchFamily="34" charset="0"/>
              </a:rPr>
              <a:t>yaşamını</a:t>
            </a:r>
            <a:r>
              <a:rPr lang="en-GB" b="0" i="0" dirty="0">
                <a:solidFill>
                  <a:srgbClr val="4D5156"/>
                </a:solidFill>
                <a:effectLst/>
                <a:latin typeface="arial" panose="020B0604020202020204" pitchFamily="34" charset="0"/>
              </a:rPr>
              <a:t> </a:t>
            </a:r>
            <a:r>
              <a:rPr lang="en-GB" b="0" i="0" dirty="0" err="1">
                <a:solidFill>
                  <a:srgbClr val="4D5156"/>
                </a:solidFill>
                <a:effectLst/>
                <a:latin typeface="arial" panose="020B0604020202020204" pitchFamily="34" charset="0"/>
              </a:rPr>
              <a:t>sürdürmüş</a:t>
            </a:r>
            <a:r>
              <a:rPr lang="en-GB" b="0" i="0" dirty="0">
                <a:solidFill>
                  <a:srgbClr val="4D5156"/>
                </a:solidFill>
                <a:effectLst/>
                <a:latin typeface="arial" panose="020B0604020202020204" pitchFamily="34" charset="0"/>
              </a:rPr>
              <a:t> </a:t>
            </a:r>
            <a:r>
              <a:rPr lang="en-GB" b="0" i="0" dirty="0" err="1">
                <a:solidFill>
                  <a:srgbClr val="4D5156"/>
                </a:solidFill>
                <a:effectLst/>
                <a:latin typeface="arial" panose="020B0604020202020204" pitchFamily="34" charset="0"/>
              </a:rPr>
              <a:t>olan</a:t>
            </a:r>
            <a:r>
              <a:rPr lang="en-GB" b="0" i="0" dirty="0">
                <a:solidFill>
                  <a:srgbClr val="4D5156"/>
                </a:solidFill>
                <a:effectLst/>
                <a:latin typeface="arial" panose="020B0604020202020204" pitchFamily="34" charset="0"/>
              </a:rPr>
              <a:t> </a:t>
            </a:r>
            <a:r>
              <a:rPr lang="en-GB" b="0" i="0" dirty="0" err="1">
                <a:solidFill>
                  <a:srgbClr val="4D5156"/>
                </a:solidFill>
                <a:effectLst/>
                <a:latin typeface="arial" panose="020B0604020202020204" pitchFamily="34" charset="0"/>
              </a:rPr>
              <a:t>Yunan</a:t>
            </a:r>
            <a:r>
              <a:rPr lang="en-GB" b="0" i="0" dirty="0">
                <a:solidFill>
                  <a:srgbClr val="4D5156"/>
                </a:solidFill>
                <a:effectLst/>
                <a:latin typeface="arial" panose="020B0604020202020204" pitchFamily="34" charset="0"/>
              </a:rPr>
              <a:t> </a:t>
            </a:r>
            <a:r>
              <a:rPr lang="en-GB" b="0" i="0" dirty="0" err="1">
                <a:solidFill>
                  <a:srgbClr val="4D5156"/>
                </a:solidFill>
                <a:effectLst/>
                <a:latin typeface="arial" panose="020B0604020202020204" pitchFamily="34" charset="0"/>
              </a:rPr>
              <a:t>filozof</a:t>
            </a:r>
            <a:r>
              <a:rPr lang="en-GB" b="0" i="0" dirty="0">
                <a:solidFill>
                  <a:srgbClr val="4D5156"/>
                </a:solidFill>
                <a:effectLst/>
                <a:latin typeface="arial" panose="020B0604020202020204" pitchFamily="34" charset="0"/>
              </a:rPr>
              <a:t> </a:t>
            </a:r>
            <a:r>
              <a:rPr lang="en-GB" b="0" i="0" dirty="0" err="1">
                <a:solidFill>
                  <a:srgbClr val="4D5156"/>
                </a:solidFill>
                <a:effectLst/>
                <a:latin typeface="arial" panose="020B0604020202020204" pitchFamily="34" charset="0"/>
              </a:rPr>
              <a:t>ve</a:t>
            </a:r>
            <a:r>
              <a:rPr lang="en-GB" b="0" i="0" dirty="0">
                <a:solidFill>
                  <a:srgbClr val="4D5156"/>
                </a:solidFill>
                <a:effectLst/>
                <a:latin typeface="arial" panose="020B0604020202020204" pitchFamily="34" charset="0"/>
              </a:rPr>
              <a:t> </a:t>
            </a:r>
            <a:r>
              <a:rPr lang="en-GB" b="0" i="0" dirty="0" err="1">
                <a:solidFill>
                  <a:srgbClr val="4D5156"/>
                </a:solidFill>
                <a:effectLst/>
                <a:latin typeface="arial" panose="020B0604020202020204" pitchFamily="34" charset="0"/>
              </a:rPr>
              <a:t>bilgedir</a:t>
            </a:r>
            <a:r>
              <a:rPr lang="en-GB" b="0" i="0" dirty="0">
                <a:solidFill>
                  <a:srgbClr val="4D5156"/>
                </a:solidFill>
                <a:effectLst/>
                <a:latin typeface="arial" panose="020B0604020202020204" pitchFamily="34" charset="0"/>
              </a:rPr>
              <a:t>.</a:t>
            </a:r>
            <a:endParaRPr lang="tr-TR" dirty="0"/>
          </a:p>
        </p:txBody>
      </p:sp>
      <p:sp>
        <p:nvSpPr>
          <p:cNvPr id="4" name="Slide Number Placeholder 3"/>
          <p:cNvSpPr>
            <a:spLocks noGrp="1"/>
          </p:cNvSpPr>
          <p:nvPr>
            <p:ph type="sldNum" sz="quarter" idx="10"/>
          </p:nvPr>
        </p:nvSpPr>
        <p:spPr/>
        <p:txBody>
          <a:bodyPr/>
          <a:lstStyle/>
          <a:p>
            <a:fld id="{B01ED00F-6B60-2946-BB3D-56665B775683}" type="slidenum">
              <a:rPr lang="en-US" smtClean="0"/>
              <a:t>5</a:t>
            </a:fld>
            <a:endParaRPr lang="en-US"/>
          </a:p>
        </p:txBody>
      </p:sp>
    </p:spTree>
    <p:extLst>
      <p:ext uri="{BB962C8B-B14F-4D97-AF65-F5344CB8AC3E}">
        <p14:creationId xmlns:p14="http://schemas.microsoft.com/office/powerpoint/2010/main" val="21951207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Amerikalı siyaset</a:t>
            </a:r>
            <a:r>
              <a:rPr lang="tr-TR" baseline="0" dirty="0"/>
              <a:t> bilim adamı </a:t>
            </a:r>
            <a:r>
              <a:rPr lang="tr-TR" baseline="0" dirty="0" err="1"/>
              <a:t>Howard</a:t>
            </a:r>
            <a:r>
              <a:rPr lang="tr-TR" baseline="0" dirty="0"/>
              <a:t> </a:t>
            </a:r>
            <a:r>
              <a:rPr lang="tr-TR" baseline="0" dirty="0" err="1"/>
              <a:t>Lasswell</a:t>
            </a:r>
            <a:r>
              <a:rPr lang="tr-TR" baseline="0" dirty="0"/>
              <a:t> iletişim sürecini tanımlarken 5 sorudan yola çıktı. </a:t>
            </a:r>
            <a:endParaRPr lang="tr-TR" dirty="0"/>
          </a:p>
        </p:txBody>
      </p:sp>
      <p:sp>
        <p:nvSpPr>
          <p:cNvPr id="4" name="Slide Number Placeholder 3"/>
          <p:cNvSpPr>
            <a:spLocks noGrp="1"/>
          </p:cNvSpPr>
          <p:nvPr>
            <p:ph type="sldNum" sz="quarter" idx="10"/>
          </p:nvPr>
        </p:nvSpPr>
        <p:spPr/>
        <p:txBody>
          <a:bodyPr/>
          <a:lstStyle/>
          <a:p>
            <a:fld id="{B01ED00F-6B60-2946-BB3D-56665B775683}" type="slidenum">
              <a:rPr lang="en-US" smtClean="0"/>
              <a:t>6</a:t>
            </a:fld>
            <a:endParaRPr lang="en-US"/>
          </a:p>
        </p:txBody>
      </p:sp>
    </p:spTree>
    <p:extLst>
      <p:ext uri="{BB962C8B-B14F-4D97-AF65-F5344CB8AC3E}">
        <p14:creationId xmlns:p14="http://schemas.microsoft.com/office/powerpoint/2010/main" val="2965606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4D5156"/>
                </a:solidFill>
                <a:effectLst/>
                <a:latin typeface="arial" panose="020B0604020202020204" pitchFamily="34" charset="0"/>
              </a:rPr>
              <a:t>David </a:t>
            </a:r>
            <a:r>
              <a:rPr lang="en-GB" b="0" i="0" dirty="0" err="1">
                <a:solidFill>
                  <a:srgbClr val="4D5156"/>
                </a:solidFill>
                <a:effectLst/>
                <a:latin typeface="arial" panose="020B0604020202020204" pitchFamily="34" charset="0"/>
              </a:rPr>
              <a:t>Berlo</a:t>
            </a:r>
            <a:r>
              <a:rPr lang="en-GB" b="0" i="0" dirty="0">
                <a:solidFill>
                  <a:srgbClr val="4D5156"/>
                </a:solidFill>
                <a:effectLst/>
                <a:latin typeface="arial" panose="020B0604020202020204" pitchFamily="34" charset="0"/>
              </a:rPr>
              <a:t> </a:t>
            </a:r>
            <a:r>
              <a:rPr lang="en-GB" b="0" i="0" dirty="0" err="1">
                <a:solidFill>
                  <a:srgbClr val="4D5156"/>
                </a:solidFill>
                <a:effectLst/>
                <a:latin typeface="arial" panose="020B0604020202020204" pitchFamily="34" charset="0"/>
              </a:rPr>
              <a:t>Amerikalı</a:t>
            </a:r>
            <a:r>
              <a:rPr lang="en-GB" b="0" i="0" dirty="0">
                <a:solidFill>
                  <a:srgbClr val="4D5156"/>
                </a:solidFill>
                <a:effectLst/>
                <a:latin typeface="arial" panose="020B0604020202020204" pitchFamily="34" charset="0"/>
              </a:rPr>
              <a:t> </a:t>
            </a:r>
            <a:r>
              <a:rPr lang="en-GB" b="0" i="0" dirty="0" err="1">
                <a:solidFill>
                  <a:srgbClr val="4D5156"/>
                </a:solidFill>
                <a:effectLst/>
                <a:latin typeface="arial" panose="020B0604020202020204" pitchFamily="34" charset="0"/>
              </a:rPr>
              <a:t>bir</a:t>
            </a:r>
            <a:r>
              <a:rPr lang="en-GB" b="0" i="0" dirty="0">
                <a:solidFill>
                  <a:srgbClr val="4D5156"/>
                </a:solidFill>
                <a:effectLst/>
                <a:latin typeface="arial" panose="020B0604020202020204" pitchFamily="34" charset="0"/>
              </a:rPr>
              <a:t> </a:t>
            </a:r>
            <a:r>
              <a:rPr lang="en-GB" b="0" i="0" dirty="0" err="1">
                <a:solidFill>
                  <a:srgbClr val="4D5156"/>
                </a:solidFill>
                <a:effectLst/>
                <a:latin typeface="arial" panose="020B0604020202020204" pitchFamily="34" charset="0"/>
              </a:rPr>
              <a:t>iletişim</a:t>
            </a:r>
            <a:r>
              <a:rPr lang="en-GB" b="0" i="0" dirty="0">
                <a:solidFill>
                  <a:srgbClr val="4D5156"/>
                </a:solidFill>
                <a:effectLst/>
                <a:latin typeface="arial" panose="020B0604020202020204" pitchFamily="34" charset="0"/>
              </a:rPr>
              <a:t> </a:t>
            </a:r>
            <a:r>
              <a:rPr lang="en-GB" b="0" i="0" dirty="0" err="1">
                <a:solidFill>
                  <a:srgbClr val="4D5156"/>
                </a:solidFill>
                <a:effectLst/>
                <a:latin typeface="arial" panose="020B0604020202020204" pitchFamily="34" charset="0"/>
              </a:rPr>
              <a:t>teorisyeniydi</a:t>
            </a:r>
            <a:r>
              <a:rPr lang="en-GB" b="0" i="0" dirty="0">
                <a:solidFill>
                  <a:srgbClr val="4D5156"/>
                </a:solidFill>
                <a:effectLst/>
                <a:latin typeface="arial" panose="020B0604020202020204" pitchFamily="34" charset="0"/>
              </a:rPr>
              <a:t>. </a:t>
            </a:r>
            <a:r>
              <a:rPr lang="tr-TR" dirty="0" err="1"/>
              <a:t>Berlo’nun</a:t>
            </a:r>
            <a:r>
              <a:rPr lang="tr-TR" dirty="0"/>
              <a:t> modelinde mesaj</a:t>
            </a:r>
            <a:r>
              <a:rPr lang="tr-TR" baseline="0" dirty="0"/>
              <a:t> kaynaktan geliyor. Uygun kanalın kullanımıyla alıcıya ulaşıyor. Kullanılan kanal kaynaktan çıkan mesajın alıcıya varmasını sağlayacak yoldur. Kimlerine göre bu kanal ses, görüntü veya hem ses ve görüntülü </a:t>
            </a:r>
            <a:r>
              <a:rPr lang="tr-TR" baseline="0" dirty="0" err="1"/>
              <a:t>olabiir</a:t>
            </a:r>
            <a:r>
              <a:rPr lang="tr-TR" baseline="0" dirty="0"/>
              <a:t>. Hiç şüphesiz daha başka kanallarda var. Mesela </a:t>
            </a:r>
            <a:r>
              <a:rPr lang="en-GB" baseline="0" dirty="0"/>
              <a:t>ilk </a:t>
            </a:r>
            <a:r>
              <a:rPr lang="en-GB" baseline="0" dirty="0" err="1"/>
              <a:t>Geçmiş</a:t>
            </a:r>
            <a:r>
              <a:rPr lang="en-GB" baseline="0" dirty="0"/>
              <a:t> </a:t>
            </a:r>
            <a:r>
              <a:rPr lang="en-GB" baseline="0" dirty="0" err="1"/>
              <a:t>zamanlarda</a:t>
            </a:r>
            <a:r>
              <a:rPr lang="en-GB" baseline="0" dirty="0"/>
              <a:t> </a:t>
            </a:r>
            <a:r>
              <a:rPr lang="en-GB" baseline="0" dirty="0" err="1"/>
              <a:t>duman</a:t>
            </a:r>
            <a:r>
              <a:rPr lang="en-GB" baseline="0" dirty="0"/>
              <a:t>, davul, </a:t>
            </a:r>
            <a:r>
              <a:rPr lang="en-GB" baseline="0" dirty="0" err="1"/>
              <a:t>posta</a:t>
            </a:r>
            <a:r>
              <a:rPr lang="en-GB" baseline="0" dirty="0"/>
              <a:t> </a:t>
            </a:r>
            <a:r>
              <a:rPr lang="en-GB" baseline="0" dirty="0" err="1"/>
              <a:t>güverçinleri</a:t>
            </a:r>
            <a:r>
              <a:rPr lang="en-GB" baseline="0" dirty="0"/>
              <a:t>, </a:t>
            </a:r>
            <a:r>
              <a:rPr lang="en-GB" baseline="0" dirty="0" err="1"/>
              <a:t>ulaklar</a:t>
            </a:r>
            <a:r>
              <a:rPr lang="en-GB" baseline="0" dirty="0"/>
              <a:t>, </a:t>
            </a:r>
            <a:r>
              <a:rPr lang="en-GB" baseline="0" dirty="0" err="1"/>
              <a:t>mektup</a:t>
            </a:r>
            <a:r>
              <a:rPr lang="en-GB" baseline="0" dirty="0"/>
              <a:t>, </a:t>
            </a:r>
            <a:r>
              <a:rPr lang="en-GB" baseline="0" dirty="0" err="1"/>
              <a:t>telgraf</a:t>
            </a:r>
            <a:r>
              <a:rPr lang="en-GB" baseline="0" dirty="0"/>
              <a:t>, </a:t>
            </a:r>
            <a:r>
              <a:rPr lang="en-GB" baseline="0" dirty="0" err="1"/>
              <a:t>Gramofon</a:t>
            </a:r>
            <a:r>
              <a:rPr lang="en-GB" baseline="0" dirty="0"/>
              <a:t> </a:t>
            </a:r>
            <a:r>
              <a:rPr lang="en-GB" baseline="0" dirty="0" err="1"/>
              <a:t>gibi</a:t>
            </a:r>
            <a:r>
              <a:rPr lang="en-GB" baseline="0" dirty="0"/>
              <a:t>, </a:t>
            </a:r>
            <a:r>
              <a:rPr lang="en-GB" baseline="0" dirty="0" err="1"/>
              <a:t>Günümüzde</a:t>
            </a:r>
            <a:r>
              <a:rPr lang="en-GB" baseline="0" dirty="0"/>
              <a:t> </a:t>
            </a:r>
            <a:r>
              <a:rPr lang="en-GB" baseline="0" dirty="0" err="1"/>
              <a:t>ise</a:t>
            </a:r>
            <a:r>
              <a:rPr lang="en-GB" baseline="0" dirty="0"/>
              <a:t> </a:t>
            </a:r>
            <a:r>
              <a:rPr lang="tr-TR" baseline="0" dirty="0" err="1"/>
              <a:t>yüzyüze</a:t>
            </a:r>
            <a:r>
              <a:rPr lang="tr-TR" baseline="0" dirty="0"/>
              <a:t> iletişim, radyo kanalı, </a:t>
            </a:r>
            <a:r>
              <a:rPr lang="tr-TR" baseline="0" dirty="0" err="1"/>
              <a:t>tv</a:t>
            </a:r>
            <a:r>
              <a:rPr lang="tr-TR" baseline="0" dirty="0"/>
              <a:t>, internet, ve günümüzde sosyal medya kanallarının kullanılması gibi. </a:t>
            </a:r>
            <a:endParaRPr lang="tr-TR" dirty="0"/>
          </a:p>
        </p:txBody>
      </p:sp>
      <p:sp>
        <p:nvSpPr>
          <p:cNvPr id="4" name="Slide Number Placeholder 3"/>
          <p:cNvSpPr>
            <a:spLocks noGrp="1"/>
          </p:cNvSpPr>
          <p:nvPr>
            <p:ph type="sldNum" sz="quarter" idx="10"/>
          </p:nvPr>
        </p:nvSpPr>
        <p:spPr/>
        <p:txBody>
          <a:bodyPr/>
          <a:lstStyle/>
          <a:p>
            <a:fld id="{B01ED00F-6B60-2946-BB3D-56665B775683}" type="slidenum">
              <a:rPr lang="en-US" smtClean="0"/>
              <a:t>7</a:t>
            </a:fld>
            <a:endParaRPr lang="en-US"/>
          </a:p>
        </p:txBody>
      </p:sp>
    </p:spTree>
    <p:extLst>
      <p:ext uri="{BB962C8B-B14F-4D97-AF65-F5344CB8AC3E}">
        <p14:creationId xmlns:p14="http://schemas.microsoft.com/office/powerpoint/2010/main" val="18054056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baseline="0" dirty="0"/>
              <a:t>Ama burada bir yenilik var</a:t>
            </a:r>
            <a:r>
              <a:rPr lang="tr-TR" b="1" baseline="0" dirty="0"/>
              <a:t>. Kodlama ve deşifre</a:t>
            </a:r>
            <a:r>
              <a:rPr lang="tr-TR" baseline="0" dirty="0"/>
              <a:t>... Ama bu model hala TEK YÖNLÜ BİR İLETİŞİM MODELİDİR... Mesajları nasıl kodlayabiliriz ? Mesela ben kelimelerle kodlarım... Sizler hangi formlarla kodlarsınız??? </a:t>
            </a: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i="0" dirty="0" err="1">
                <a:solidFill>
                  <a:srgbClr val="FFFFFF"/>
                </a:solidFill>
                <a:effectLst/>
                <a:latin typeface="Montserrat" panose="00000500000000000000" pitchFamily="2" charset="0"/>
              </a:rPr>
              <a:t>İletişimde</a:t>
            </a:r>
            <a:r>
              <a:rPr lang="en-GB" b="1" i="0" dirty="0">
                <a:solidFill>
                  <a:srgbClr val="FFFFFF"/>
                </a:solidFill>
                <a:effectLst/>
                <a:latin typeface="Montserrat" panose="00000500000000000000" pitchFamily="2" charset="0"/>
              </a:rPr>
              <a:t> </a:t>
            </a:r>
            <a:r>
              <a:rPr lang="en-GB" b="1" i="0" dirty="0" err="1">
                <a:solidFill>
                  <a:srgbClr val="FFFFFF"/>
                </a:solidFill>
                <a:effectLst/>
                <a:latin typeface="Montserrat" panose="00000500000000000000" pitchFamily="2" charset="0"/>
              </a:rPr>
              <a:t>kodlama</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belirli</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bir</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mesajı</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fikri</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veya</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bilgiyi</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aktarırken</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belirli</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bir</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kodlama</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sistemini</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kullanarak</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ifade</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etme</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işlemidir</a:t>
            </a:r>
            <a:r>
              <a:rPr lang="en-GB" b="0" i="0" dirty="0">
                <a:solidFill>
                  <a:srgbClr val="FFFFFF"/>
                </a:solidFill>
                <a:effectLst/>
                <a:latin typeface="Montserrat" panose="00000500000000000000" pitchFamily="2" charset="0"/>
              </a:rPr>
              <a:t>.</a:t>
            </a:r>
          </a:p>
          <a:p>
            <a:r>
              <a:rPr lang="en-GB" b="1" i="0" dirty="0" err="1">
                <a:solidFill>
                  <a:srgbClr val="FFFFFF"/>
                </a:solidFill>
                <a:effectLst/>
                <a:latin typeface="Montserrat" panose="00000500000000000000" pitchFamily="2" charset="0"/>
              </a:rPr>
              <a:t>İletişimde</a:t>
            </a:r>
            <a:r>
              <a:rPr lang="en-GB" b="1" i="0" dirty="0">
                <a:solidFill>
                  <a:srgbClr val="FFFFFF"/>
                </a:solidFill>
                <a:effectLst/>
                <a:latin typeface="Montserrat" panose="00000500000000000000" pitchFamily="2" charset="0"/>
              </a:rPr>
              <a:t> </a:t>
            </a:r>
            <a:r>
              <a:rPr lang="en-GB" b="1" i="0" dirty="0" err="1">
                <a:solidFill>
                  <a:srgbClr val="FFFFFF"/>
                </a:solidFill>
                <a:effectLst/>
                <a:latin typeface="Montserrat" panose="00000500000000000000" pitchFamily="2" charset="0"/>
              </a:rPr>
              <a:t>deşifre</a:t>
            </a:r>
            <a:r>
              <a:rPr lang="en-GB" b="1" i="0" dirty="0">
                <a:solidFill>
                  <a:srgbClr val="FFFFFF"/>
                </a:solidFill>
                <a:effectLst/>
                <a:latin typeface="Montserrat" panose="00000500000000000000" pitchFamily="2" charset="0"/>
              </a:rPr>
              <a:t> </a:t>
            </a:r>
            <a:r>
              <a:rPr lang="en-GB" b="1" i="0" dirty="0" err="1">
                <a:solidFill>
                  <a:srgbClr val="FFFFFF"/>
                </a:solidFill>
                <a:effectLst/>
                <a:latin typeface="Montserrat" panose="00000500000000000000" pitchFamily="2" charset="0"/>
              </a:rPr>
              <a:t>durumu</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ise</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bir</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konunun</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veya</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bilginin</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açığa</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çıkarılması</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anlaşılması</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veya</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çözülmesi</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olarak</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tanımlanabilir</a:t>
            </a:r>
            <a:r>
              <a:rPr lang="en-GB" b="0" i="0" dirty="0">
                <a:solidFill>
                  <a:srgbClr val="FFFFFF"/>
                </a:solidFill>
                <a:effectLst/>
                <a:latin typeface="Montserrat" panose="00000500000000000000" pitchFamily="2" charset="0"/>
              </a:rPr>
              <a:t>.</a:t>
            </a:r>
          </a:p>
          <a:p>
            <a:r>
              <a:rPr lang="en-GB" b="1" i="0" dirty="0">
                <a:solidFill>
                  <a:srgbClr val="FFFFFF"/>
                </a:solidFill>
                <a:effectLst/>
                <a:latin typeface="Montserrat" panose="00000500000000000000" pitchFamily="2" charset="0"/>
              </a:rPr>
              <a:t>Geri </a:t>
            </a:r>
            <a:r>
              <a:rPr lang="en-GB" b="1" i="0" dirty="0" err="1">
                <a:solidFill>
                  <a:srgbClr val="FFFFFF"/>
                </a:solidFill>
                <a:effectLst/>
                <a:latin typeface="Montserrat" panose="00000500000000000000" pitchFamily="2" charset="0"/>
              </a:rPr>
              <a:t>besleme</a:t>
            </a:r>
            <a:r>
              <a:rPr lang="en-GB" b="1" i="0" dirty="0">
                <a:solidFill>
                  <a:srgbClr val="FFFFFF"/>
                </a:solidFill>
                <a:effectLst/>
                <a:latin typeface="Montserrat" panose="00000500000000000000" pitchFamily="2" charset="0"/>
              </a:rPr>
              <a:t>/</a:t>
            </a:r>
            <a:r>
              <a:rPr lang="en-GB" b="1" i="0" dirty="0" err="1">
                <a:solidFill>
                  <a:srgbClr val="FFFFFF"/>
                </a:solidFill>
                <a:effectLst/>
                <a:latin typeface="Montserrat" panose="00000500000000000000" pitchFamily="2" charset="0"/>
              </a:rPr>
              <a:t>geri</a:t>
            </a:r>
            <a:r>
              <a:rPr lang="en-GB" b="1"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bildirim</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iletişim</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sürecinde</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karşı</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tarafa</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iletilen</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mesajın</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anlaşıldığını</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veya</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anlaşılmadığını</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belirtmek</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amacıyla</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verilen</a:t>
            </a:r>
            <a:r>
              <a:rPr lang="en-GB" b="0" i="0" dirty="0">
                <a:solidFill>
                  <a:srgbClr val="FFFFFF"/>
                </a:solidFill>
                <a:effectLst/>
                <a:latin typeface="Montserrat" panose="00000500000000000000" pitchFamily="2" charset="0"/>
              </a:rPr>
              <a:t> </a:t>
            </a:r>
            <a:r>
              <a:rPr lang="en-GB" b="0" i="0" dirty="0" err="1">
                <a:solidFill>
                  <a:srgbClr val="FFFFFF"/>
                </a:solidFill>
                <a:effectLst/>
                <a:latin typeface="Montserrat" panose="00000500000000000000" pitchFamily="2" charset="0"/>
              </a:rPr>
              <a:t>tepkidir</a:t>
            </a:r>
            <a:r>
              <a:rPr lang="en-GB" b="0" i="0" dirty="0">
                <a:solidFill>
                  <a:srgbClr val="FFFFFF"/>
                </a:solidFill>
                <a:effectLst/>
                <a:latin typeface="Montserrat" panose="00000500000000000000" pitchFamily="2" charset="0"/>
              </a:rPr>
              <a:t>. </a:t>
            </a:r>
            <a:endParaRPr lang="tr-TR" dirty="0"/>
          </a:p>
        </p:txBody>
      </p:sp>
      <p:sp>
        <p:nvSpPr>
          <p:cNvPr id="4" name="Slide Number Placeholder 3"/>
          <p:cNvSpPr>
            <a:spLocks noGrp="1"/>
          </p:cNvSpPr>
          <p:nvPr>
            <p:ph type="sldNum" sz="quarter" idx="10"/>
          </p:nvPr>
        </p:nvSpPr>
        <p:spPr/>
        <p:txBody>
          <a:bodyPr/>
          <a:lstStyle/>
          <a:p>
            <a:fld id="{B01ED00F-6B60-2946-BB3D-56665B775683}" type="slidenum">
              <a:rPr lang="en-US" smtClean="0"/>
              <a:t>8</a:t>
            </a:fld>
            <a:endParaRPr lang="en-US"/>
          </a:p>
        </p:txBody>
      </p:sp>
    </p:spTree>
    <p:extLst>
      <p:ext uri="{BB962C8B-B14F-4D97-AF65-F5344CB8AC3E}">
        <p14:creationId xmlns:p14="http://schemas.microsoft.com/office/powerpoint/2010/main" val="18054056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Şimdi</a:t>
            </a:r>
            <a:r>
              <a:rPr lang="tr-TR" baseline="0" dirty="0"/>
              <a:t> biz hep bir kaynaktan bahsettik. Ama artık kaynak bir kişi olabileceği gibi birden fazla kişi, kurum, kuruluş, </a:t>
            </a:r>
            <a:r>
              <a:rPr lang="tr-TR" baseline="0" dirty="0" err="1"/>
              <a:t>stk</a:t>
            </a:r>
            <a:r>
              <a:rPr lang="tr-TR" baseline="0" dirty="0"/>
              <a:t> olabilir...Dolayısıyla birden fazla kaynaktan bahsediyoruz. Birden fazla kaynak varsa birden fazla da alıcı olabilir. İşte burada iletişim işi biraz daha karmaşıklaşıyor. Mesela  en tepedeki patronunuz, sizin bir üstünüzü aracı olarak kullanarak size mesaj gönderebilir. Siz de bu mesajı alıp yayabilirsiniz. Dolayısıyla ilk mesaj e-mail ile gelebilir, </a:t>
            </a:r>
            <a:r>
              <a:rPr lang="tr-TR" baseline="0" dirty="0" err="1"/>
              <a:t>yüzyüze</a:t>
            </a:r>
            <a:r>
              <a:rPr lang="tr-TR" baseline="0" dirty="0"/>
              <a:t> iletişim ile size çıkabilir. Siz de aldığınız bilgiyi çevrenize yayabilirsiniz. Bu duruma kim </a:t>
            </a:r>
            <a:r>
              <a:rPr lang="en-GB" baseline="0" dirty="0" err="1"/>
              <a:t>başka</a:t>
            </a:r>
            <a:r>
              <a:rPr lang="en-GB" baseline="0" dirty="0"/>
              <a:t> </a:t>
            </a:r>
            <a:r>
              <a:rPr lang="tr-TR" baseline="0" dirty="0"/>
              <a:t>örnek verebilir ??? </a:t>
            </a:r>
            <a:endParaRPr lang="tr-TR" dirty="0"/>
          </a:p>
        </p:txBody>
      </p:sp>
      <p:sp>
        <p:nvSpPr>
          <p:cNvPr id="4" name="Slide Number Placeholder 3"/>
          <p:cNvSpPr>
            <a:spLocks noGrp="1"/>
          </p:cNvSpPr>
          <p:nvPr>
            <p:ph type="sldNum" sz="quarter" idx="10"/>
          </p:nvPr>
        </p:nvSpPr>
        <p:spPr/>
        <p:txBody>
          <a:bodyPr/>
          <a:lstStyle/>
          <a:p>
            <a:fld id="{B01ED00F-6B60-2946-BB3D-56665B775683}" type="slidenum">
              <a:rPr lang="en-US" smtClean="0"/>
              <a:t>9</a:t>
            </a:fld>
            <a:endParaRPr lang="en-US"/>
          </a:p>
        </p:txBody>
      </p:sp>
    </p:spTree>
    <p:extLst>
      <p:ext uri="{BB962C8B-B14F-4D97-AF65-F5344CB8AC3E}">
        <p14:creationId xmlns:p14="http://schemas.microsoft.com/office/powerpoint/2010/main" val="18054056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Eksiği</a:t>
            </a:r>
            <a:r>
              <a:rPr lang="tr-TR" baseline="0" dirty="0"/>
              <a:t> bulabilmek için, iletişim türlerine bir bakalım.... Sözlü, yazılı ve sözsüz iletişim. Burada dikkatinizi öncelikle sözsüz iletişime çekmek istiyorum. Zira sözsüz iletişim aslında bizim en çok etkilendiğimiz ve bilinçli olmadan en fazla kullandığımız iletişim türüdür. İletişim türünün mesaj üzerindeki etkisini mesaj kısmında inceleyeceğiz.  </a:t>
            </a:r>
            <a:endParaRPr lang="tr-TR" dirty="0"/>
          </a:p>
        </p:txBody>
      </p:sp>
      <p:sp>
        <p:nvSpPr>
          <p:cNvPr id="4" name="Slide Number Placeholder 3"/>
          <p:cNvSpPr>
            <a:spLocks noGrp="1"/>
          </p:cNvSpPr>
          <p:nvPr>
            <p:ph type="sldNum" sz="quarter" idx="10"/>
          </p:nvPr>
        </p:nvSpPr>
        <p:spPr/>
        <p:txBody>
          <a:bodyPr/>
          <a:lstStyle/>
          <a:p>
            <a:fld id="{B01ED00F-6B60-2946-BB3D-56665B775683}" type="slidenum">
              <a:rPr lang="en-US" smtClean="0"/>
              <a:t>10</a:t>
            </a:fld>
            <a:endParaRPr lang="en-US"/>
          </a:p>
        </p:txBody>
      </p:sp>
    </p:spTree>
    <p:extLst>
      <p:ext uri="{BB962C8B-B14F-4D97-AF65-F5344CB8AC3E}">
        <p14:creationId xmlns:p14="http://schemas.microsoft.com/office/powerpoint/2010/main" val="18054056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İdeal</a:t>
            </a:r>
            <a:r>
              <a:rPr lang="tr-TR" baseline="0" dirty="0"/>
              <a:t> bir iletişimde kaynak veya kaynaklar, gönderdikleri mesajları karşısındaki alıcının zihinsel algı yeteneğine göre kodlayarak göndermeleri gerekir. Ama acaba bunu yapabiliyor muyuz? İşte bu sorunun yanıtı bizim iletişim modelimizi bir kere daha revize etmemize neden oldu. Alıcı gelen mesajı neye göre </a:t>
            </a:r>
            <a:r>
              <a:rPr lang="tr-TR" baseline="0" dirty="0" err="1"/>
              <a:t>deşife</a:t>
            </a:r>
            <a:r>
              <a:rPr lang="tr-TR" baseline="0" dirty="0"/>
              <a:t> eder? Yani algılama, düşünme ve değerlendirme süreci iletişim modelinin hangi noktasında nasıl başlar. Kodlar nasıl anlamlandırılır ? Unutmayalım alıcının algılamadığı bir mesaj sadece gürültüdür. Bakın şemamıza neler ekliyoruz. </a:t>
            </a:r>
            <a:endParaRPr lang="tr-TR" dirty="0"/>
          </a:p>
        </p:txBody>
      </p:sp>
      <p:sp>
        <p:nvSpPr>
          <p:cNvPr id="4" name="Slide Number Placeholder 3"/>
          <p:cNvSpPr>
            <a:spLocks noGrp="1"/>
          </p:cNvSpPr>
          <p:nvPr>
            <p:ph type="sldNum" sz="quarter" idx="10"/>
          </p:nvPr>
        </p:nvSpPr>
        <p:spPr/>
        <p:txBody>
          <a:bodyPr/>
          <a:lstStyle/>
          <a:p>
            <a:fld id="{B01ED00F-6B60-2946-BB3D-56665B775683}" type="slidenum">
              <a:rPr lang="en-US" smtClean="0"/>
              <a:t>12</a:t>
            </a:fld>
            <a:endParaRPr lang="en-US"/>
          </a:p>
        </p:txBody>
      </p:sp>
    </p:spTree>
    <p:extLst>
      <p:ext uri="{BB962C8B-B14F-4D97-AF65-F5344CB8AC3E}">
        <p14:creationId xmlns:p14="http://schemas.microsoft.com/office/powerpoint/2010/main" val="18054056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t>Çoğu</a:t>
            </a:r>
            <a:r>
              <a:rPr lang="tr-TR" baseline="0" dirty="0"/>
              <a:t> zaman mesajları farkına varmadan kodluyoruz. Özellikle kişiler arasındaki iletişim davranışsaldır. Mesajın bir kişiden diğerine tam, doğru ve anlaşılır gitmesinde davranışılar büyük önem oynar. Davranışsal iletişim aslında sözsüz iletişimdir de... Dolayısıyla bizim kodlamamız yerini davranışsal kodlamalara bırakır. Mesajı verirken işaret </a:t>
            </a:r>
            <a:r>
              <a:rPr lang="tr-TR" baseline="0" dirty="0" err="1"/>
              <a:t>parmagımızı</a:t>
            </a:r>
            <a:r>
              <a:rPr lang="tr-TR" baseline="0" dirty="0"/>
              <a:t> sallamamız davranışsaldır... Niyetiniz üstünlük sağlamak, azarlamak olmayabilir, istem dışı yapıyor olabilirsiniz, ama tıpkı diğer kodlamalarınız gibi bu da kanal yardımı ile karşınızdakine iletilir. </a:t>
            </a:r>
            <a:r>
              <a:rPr lang="en-GB" baseline="0" dirty="0" err="1"/>
              <a:t>Örnek</a:t>
            </a:r>
            <a:r>
              <a:rPr lang="en-GB" baseline="0" dirty="0"/>
              <a:t> </a:t>
            </a:r>
            <a:r>
              <a:rPr lang="en-GB" baseline="0" dirty="0" err="1"/>
              <a:t>çucuk</a:t>
            </a:r>
            <a:r>
              <a:rPr lang="en-GB" baseline="0" dirty="0"/>
              <a:t> </a:t>
            </a:r>
            <a:r>
              <a:rPr lang="en-GB" baseline="0" dirty="0" err="1"/>
              <a:t>azarlamak</a:t>
            </a:r>
            <a:r>
              <a:rPr lang="en-GB" baseline="0" dirty="0"/>
              <a:t>, </a:t>
            </a:r>
            <a:r>
              <a:rPr lang="en-GB" baseline="0" dirty="0" err="1"/>
              <a:t>özleminizi</a:t>
            </a:r>
            <a:r>
              <a:rPr lang="en-GB" baseline="0" dirty="0"/>
              <a:t> </a:t>
            </a:r>
            <a:r>
              <a:rPr lang="en-GB" baseline="0" dirty="0" err="1"/>
              <a:t>ifade</a:t>
            </a:r>
            <a:r>
              <a:rPr lang="en-GB" baseline="0" dirty="0"/>
              <a:t> </a:t>
            </a:r>
            <a:r>
              <a:rPr lang="en-GB" baseline="0" dirty="0" err="1"/>
              <a:t>etmek</a:t>
            </a:r>
            <a:r>
              <a:rPr lang="en-GB" baseline="0" dirty="0"/>
              <a:t>. </a:t>
            </a:r>
            <a:r>
              <a:rPr lang="en-GB" baseline="0" dirty="0" err="1"/>
              <a:t>Politikalcılarda</a:t>
            </a:r>
            <a:r>
              <a:rPr lang="en-GB" baseline="0" dirty="0"/>
              <a:t> Üstün </a:t>
            </a:r>
            <a:r>
              <a:rPr lang="en-GB" baseline="0" dirty="0" err="1"/>
              <a:t>olamk</a:t>
            </a:r>
            <a:r>
              <a:rPr lang="en-GB" baseline="0" dirty="0"/>
              <a:t> </a:t>
            </a:r>
            <a:r>
              <a:rPr lang="en-GB" baseline="0" dirty="0" err="1"/>
              <a:t>el</a:t>
            </a:r>
            <a:r>
              <a:rPr lang="en-GB" baseline="0" dirty="0"/>
              <a:t> </a:t>
            </a:r>
            <a:r>
              <a:rPr lang="en-GB" baseline="0" dirty="0" err="1"/>
              <a:t>sıkışırken</a:t>
            </a:r>
            <a:r>
              <a:rPr lang="en-GB" baseline="0" dirty="0"/>
              <a:t> </a:t>
            </a:r>
            <a:r>
              <a:rPr lang="en-GB" baseline="0" dirty="0" err="1"/>
              <a:t>veya</a:t>
            </a:r>
            <a:r>
              <a:rPr lang="en-GB" baseline="0" dirty="0"/>
              <a:t> </a:t>
            </a:r>
            <a:r>
              <a:rPr lang="en-GB" baseline="0" dirty="0" err="1"/>
              <a:t>omıza</a:t>
            </a:r>
            <a:r>
              <a:rPr lang="en-GB" baseline="0" dirty="0"/>
              <a:t> </a:t>
            </a:r>
            <a:r>
              <a:rPr lang="en-GB" baseline="0" dirty="0" err="1"/>
              <a:t>dokumöa</a:t>
            </a:r>
            <a:r>
              <a:rPr lang="en-GB" baseline="0" dirty="0"/>
              <a:t>, </a:t>
            </a:r>
            <a:r>
              <a:rPr lang="en-GB" baseline="0" dirty="0" err="1"/>
              <a:t>kendisine</a:t>
            </a:r>
            <a:r>
              <a:rPr lang="en-GB" baseline="0" dirty="0"/>
              <a:t> </a:t>
            </a:r>
            <a:r>
              <a:rPr lang="en-GB" baseline="0" dirty="0" err="1"/>
              <a:t>çekmek</a:t>
            </a:r>
            <a:r>
              <a:rPr lang="en-GB" baseline="0" dirty="0"/>
              <a:t> </a:t>
            </a:r>
            <a:r>
              <a:rPr lang="en-GB" baseline="0" dirty="0" err="1"/>
              <a:t>gibi</a:t>
            </a:r>
            <a:endParaRPr lang="tr-TR" dirty="0"/>
          </a:p>
        </p:txBody>
      </p:sp>
      <p:sp>
        <p:nvSpPr>
          <p:cNvPr id="4" name="Slide Number Placeholder 3"/>
          <p:cNvSpPr>
            <a:spLocks noGrp="1"/>
          </p:cNvSpPr>
          <p:nvPr>
            <p:ph type="sldNum" sz="quarter" idx="10"/>
          </p:nvPr>
        </p:nvSpPr>
        <p:spPr/>
        <p:txBody>
          <a:bodyPr/>
          <a:lstStyle/>
          <a:p>
            <a:fld id="{B01ED00F-6B60-2946-BB3D-56665B775683}" type="slidenum">
              <a:rPr lang="en-US" smtClean="0"/>
              <a:t>13</a:t>
            </a:fld>
            <a:endParaRPr lang="en-US"/>
          </a:p>
        </p:txBody>
      </p:sp>
    </p:spTree>
    <p:extLst>
      <p:ext uri="{BB962C8B-B14F-4D97-AF65-F5344CB8AC3E}">
        <p14:creationId xmlns:p14="http://schemas.microsoft.com/office/powerpoint/2010/main" val="18054056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56207-9F84-6228-7979-4F158075436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E1773AD-771E-F89C-5BB2-976FA5F85B6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AD983C6-BD6A-9080-94E3-C3BB7F6505DD}"/>
              </a:ext>
            </a:extLst>
          </p:cNvPr>
          <p:cNvSpPr>
            <a:spLocks noGrp="1"/>
          </p:cNvSpPr>
          <p:nvPr>
            <p:ph type="dt" sz="half" idx="10"/>
          </p:nvPr>
        </p:nvSpPr>
        <p:spPr/>
        <p:txBody>
          <a:bodyPr/>
          <a:lstStyle/>
          <a:p>
            <a:fld id="{EDCF5D82-CF3D-422E-9152-F1B8EF841F21}" type="datetimeFigureOut">
              <a:rPr lang="en-GB" smtClean="0"/>
              <a:t>22/03/2024</a:t>
            </a:fld>
            <a:endParaRPr lang="en-GB"/>
          </a:p>
        </p:txBody>
      </p:sp>
      <p:sp>
        <p:nvSpPr>
          <p:cNvPr id="5" name="Footer Placeholder 4">
            <a:extLst>
              <a:ext uri="{FF2B5EF4-FFF2-40B4-BE49-F238E27FC236}">
                <a16:creationId xmlns:a16="http://schemas.microsoft.com/office/drawing/2014/main" id="{6C877135-BBDF-7144-A0EA-C5955B5E31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072E096-EE03-471C-E622-564A92902D78}"/>
              </a:ext>
            </a:extLst>
          </p:cNvPr>
          <p:cNvSpPr>
            <a:spLocks noGrp="1"/>
          </p:cNvSpPr>
          <p:nvPr>
            <p:ph type="sldNum" sz="quarter" idx="12"/>
          </p:nvPr>
        </p:nvSpPr>
        <p:spPr/>
        <p:txBody>
          <a:bodyPr/>
          <a:lstStyle/>
          <a:p>
            <a:fld id="{569C0BE8-202E-4C92-93E1-9D5F02441002}" type="slidenum">
              <a:rPr lang="en-GB" smtClean="0"/>
              <a:t>‹#›</a:t>
            </a:fld>
            <a:endParaRPr lang="en-GB"/>
          </a:p>
        </p:txBody>
      </p:sp>
    </p:spTree>
    <p:extLst>
      <p:ext uri="{BB962C8B-B14F-4D97-AF65-F5344CB8AC3E}">
        <p14:creationId xmlns:p14="http://schemas.microsoft.com/office/powerpoint/2010/main" val="2081871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BD1C2-5BC4-D622-13D2-878243101F8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6CB9926-D9E6-29E0-BAE2-6326E166ECE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37DFC2C-50FB-040D-9C33-C33601F5560E}"/>
              </a:ext>
            </a:extLst>
          </p:cNvPr>
          <p:cNvSpPr>
            <a:spLocks noGrp="1"/>
          </p:cNvSpPr>
          <p:nvPr>
            <p:ph type="dt" sz="half" idx="10"/>
          </p:nvPr>
        </p:nvSpPr>
        <p:spPr/>
        <p:txBody>
          <a:bodyPr/>
          <a:lstStyle/>
          <a:p>
            <a:fld id="{EDCF5D82-CF3D-422E-9152-F1B8EF841F21}" type="datetimeFigureOut">
              <a:rPr lang="en-GB" smtClean="0"/>
              <a:t>22/03/2024</a:t>
            </a:fld>
            <a:endParaRPr lang="en-GB"/>
          </a:p>
        </p:txBody>
      </p:sp>
      <p:sp>
        <p:nvSpPr>
          <p:cNvPr id="5" name="Footer Placeholder 4">
            <a:extLst>
              <a:ext uri="{FF2B5EF4-FFF2-40B4-BE49-F238E27FC236}">
                <a16:creationId xmlns:a16="http://schemas.microsoft.com/office/drawing/2014/main" id="{49C144D1-93D8-3DD1-257C-4D1580FEA7A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2E250FE-CEB2-522C-EF43-B7D9062A3C51}"/>
              </a:ext>
            </a:extLst>
          </p:cNvPr>
          <p:cNvSpPr>
            <a:spLocks noGrp="1"/>
          </p:cNvSpPr>
          <p:nvPr>
            <p:ph type="sldNum" sz="quarter" idx="12"/>
          </p:nvPr>
        </p:nvSpPr>
        <p:spPr/>
        <p:txBody>
          <a:bodyPr/>
          <a:lstStyle/>
          <a:p>
            <a:fld id="{569C0BE8-202E-4C92-93E1-9D5F02441002}" type="slidenum">
              <a:rPr lang="en-GB" smtClean="0"/>
              <a:t>‹#›</a:t>
            </a:fld>
            <a:endParaRPr lang="en-GB"/>
          </a:p>
        </p:txBody>
      </p:sp>
    </p:spTree>
    <p:extLst>
      <p:ext uri="{BB962C8B-B14F-4D97-AF65-F5344CB8AC3E}">
        <p14:creationId xmlns:p14="http://schemas.microsoft.com/office/powerpoint/2010/main" val="1600992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5C80081-7AA4-9612-1881-A6A908F47D8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2B5665D-F8F2-6BAF-6EED-58E74893BDF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55D5E9C-0B01-7D26-5570-E0B10032F7AE}"/>
              </a:ext>
            </a:extLst>
          </p:cNvPr>
          <p:cNvSpPr>
            <a:spLocks noGrp="1"/>
          </p:cNvSpPr>
          <p:nvPr>
            <p:ph type="dt" sz="half" idx="10"/>
          </p:nvPr>
        </p:nvSpPr>
        <p:spPr/>
        <p:txBody>
          <a:bodyPr/>
          <a:lstStyle/>
          <a:p>
            <a:fld id="{EDCF5D82-CF3D-422E-9152-F1B8EF841F21}" type="datetimeFigureOut">
              <a:rPr lang="en-GB" smtClean="0"/>
              <a:t>22/03/2024</a:t>
            </a:fld>
            <a:endParaRPr lang="en-GB"/>
          </a:p>
        </p:txBody>
      </p:sp>
      <p:sp>
        <p:nvSpPr>
          <p:cNvPr id="5" name="Footer Placeholder 4">
            <a:extLst>
              <a:ext uri="{FF2B5EF4-FFF2-40B4-BE49-F238E27FC236}">
                <a16:creationId xmlns:a16="http://schemas.microsoft.com/office/drawing/2014/main" id="{71504E2E-22D8-195B-E79D-38B920BADE1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2E6485E-AD59-82A4-F34B-21A2B40D48E8}"/>
              </a:ext>
            </a:extLst>
          </p:cNvPr>
          <p:cNvSpPr>
            <a:spLocks noGrp="1"/>
          </p:cNvSpPr>
          <p:nvPr>
            <p:ph type="sldNum" sz="quarter" idx="12"/>
          </p:nvPr>
        </p:nvSpPr>
        <p:spPr/>
        <p:txBody>
          <a:bodyPr/>
          <a:lstStyle/>
          <a:p>
            <a:fld id="{569C0BE8-202E-4C92-93E1-9D5F02441002}" type="slidenum">
              <a:rPr lang="en-GB" smtClean="0"/>
              <a:t>‹#›</a:t>
            </a:fld>
            <a:endParaRPr lang="en-GB"/>
          </a:p>
        </p:txBody>
      </p:sp>
    </p:spTree>
    <p:extLst>
      <p:ext uri="{BB962C8B-B14F-4D97-AF65-F5344CB8AC3E}">
        <p14:creationId xmlns:p14="http://schemas.microsoft.com/office/powerpoint/2010/main" val="3124620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5068D-7BF9-291C-1BDE-4775F25641C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80CA380-06F3-5680-B97D-AE724D49892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6C555B9-7EA3-4868-4570-7EA623CAAF99}"/>
              </a:ext>
            </a:extLst>
          </p:cNvPr>
          <p:cNvSpPr>
            <a:spLocks noGrp="1"/>
          </p:cNvSpPr>
          <p:nvPr>
            <p:ph type="dt" sz="half" idx="10"/>
          </p:nvPr>
        </p:nvSpPr>
        <p:spPr/>
        <p:txBody>
          <a:bodyPr/>
          <a:lstStyle/>
          <a:p>
            <a:fld id="{EDCF5D82-CF3D-422E-9152-F1B8EF841F21}" type="datetimeFigureOut">
              <a:rPr lang="en-GB" smtClean="0"/>
              <a:t>22/03/2024</a:t>
            </a:fld>
            <a:endParaRPr lang="en-GB"/>
          </a:p>
        </p:txBody>
      </p:sp>
      <p:sp>
        <p:nvSpPr>
          <p:cNvPr id="5" name="Footer Placeholder 4">
            <a:extLst>
              <a:ext uri="{FF2B5EF4-FFF2-40B4-BE49-F238E27FC236}">
                <a16:creationId xmlns:a16="http://schemas.microsoft.com/office/drawing/2014/main" id="{55981800-41F0-72F4-2932-123CCF14E95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D8EB75A-8BCA-140F-A7EC-0FC667E00FE8}"/>
              </a:ext>
            </a:extLst>
          </p:cNvPr>
          <p:cNvSpPr>
            <a:spLocks noGrp="1"/>
          </p:cNvSpPr>
          <p:nvPr>
            <p:ph type="sldNum" sz="quarter" idx="12"/>
          </p:nvPr>
        </p:nvSpPr>
        <p:spPr/>
        <p:txBody>
          <a:bodyPr/>
          <a:lstStyle/>
          <a:p>
            <a:fld id="{569C0BE8-202E-4C92-93E1-9D5F02441002}" type="slidenum">
              <a:rPr lang="en-GB" smtClean="0"/>
              <a:t>‹#›</a:t>
            </a:fld>
            <a:endParaRPr lang="en-GB"/>
          </a:p>
        </p:txBody>
      </p:sp>
    </p:spTree>
    <p:extLst>
      <p:ext uri="{BB962C8B-B14F-4D97-AF65-F5344CB8AC3E}">
        <p14:creationId xmlns:p14="http://schemas.microsoft.com/office/powerpoint/2010/main" val="1072564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87318-D450-7A95-15B5-631F39AB39A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58B078A-425C-70C2-EB9A-9906CB59F23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53E2720-D603-CFDC-4C3B-A5941509E165}"/>
              </a:ext>
            </a:extLst>
          </p:cNvPr>
          <p:cNvSpPr>
            <a:spLocks noGrp="1"/>
          </p:cNvSpPr>
          <p:nvPr>
            <p:ph type="dt" sz="half" idx="10"/>
          </p:nvPr>
        </p:nvSpPr>
        <p:spPr/>
        <p:txBody>
          <a:bodyPr/>
          <a:lstStyle/>
          <a:p>
            <a:fld id="{EDCF5D82-CF3D-422E-9152-F1B8EF841F21}" type="datetimeFigureOut">
              <a:rPr lang="en-GB" smtClean="0"/>
              <a:t>22/03/2024</a:t>
            </a:fld>
            <a:endParaRPr lang="en-GB"/>
          </a:p>
        </p:txBody>
      </p:sp>
      <p:sp>
        <p:nvSpPr>
          <p:cNvPr id="5" name="Footer Placeholder 4">
            <a:extLst>
              <a:ext uri="{FF2B5EF4-FFF2-40B4-BE49-F238E27FC236}">
                <a16:creationId xmlns:a16="http://schemas.microsoft.com/office/drawing/2014/main" id="{31907D71-24C8-316E-BD4C-9A8DB16268B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2FD0B7F-6333-C6AA-8CEE-DDCF159E1E97}"/>
              </a:ext>
            </a:extLst>
          </p:cNvPr>
          <p:cNvSpPr>
            <a:spLocks noGrp="1"/>
          </p:cNvSpPr>
          <p:nvPr>
            <p:ph type="sldNum" sz="quarter" idx="12"/>
          </p:nvPr>
        </p:nvSpPr>
        <p:spPr/>
        <p:txBody>
          <a:bodyPr/>
          <a:lstStyle/>
          <a:p>
            <a:fld id="{569C0BE8-202E-4C92-93E1-9D5F02441002}" type="slidenum">
              <a:rPr lang="en-GB" smtClean="0"/>
              <a:t>‹#›</a:t>
            </a:fld>
            <a:endParaRPr lang="en-GB"/>
          </a:p>
        </p:txBody>
      </p:sp>
    </p:spTree>
    <p:extLst>
      <p:ext uri="{BB962C8B-B14F-4D97-AF65-F5344CB8AC3E}">
        <p14:creationId xmlns:p14="http://schemas.microsoft.com/office/powerpoint/2010/main" val="20287249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E82A6-AF64-BB2F-258F-1D6823FD1DC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2DA9686-6656-2DE6-95E7-C0BF2B0B163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9280823-71C5-1C48-0D73-63DFC4FA179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B2B95D5-5A12-4150-5052-DE6390147099}"/>
              </a:ext>
            </a:extLst>
          </p:cNvPr>
          <p:cNvSpPr>
            <a:spLocks noGrp="1"/>
          </p:cNvSpPr>
          <p:nvPr>
            <p:ph type="dt" sz="half" idx="10"/>
          </p:nvPr>
        </p:nvSpPr>
        <p:spPr/>
        <p:txBody>
          <a:bodyPr/>
          <a:lstStyle/>
          <a:p>
            <a:fld id="{EDCF5D82-CF3D-422E-9152-F1B8EF841F21}" type="datetimeFigureOut">
              <a:rPr lang="en-GB" smtClean="0"/>
              <a:t>22/03/2024</a:t>
            </a:fld>
            <a:endParaRPr lang="en-GB"/>
          </a:p>
        </p:txBody>
      </p:sp>
      <p:sp>
        <p:nvSpPr>
          <p:cNvPr id="6" name="Footer Placeholder 5">
            <a:extLst>
              <a:ext uri="{FF2B5EF4-FFF2-40B4-BE49-F238E27FC236}">
                <a16:creationId xmlns:a16="http://schemas.microsoft.com/office/drawing/2014/main" id="{6286BCE8-9843-90BF-874A-16F1A1D31A2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EE6C990-0896-FCEF-0D65-15D11E008720}"/>
              </a:ext>
            </a:extLst>
          </p:cNvPr>
          <p:cNvSpPr>
            <a:spLocks noGrp="1"/>
          </p:cNvSpPr>
          <p:nvPr>
            <p:ph type="sldNum" sz="quarter" idx="12"/>
          </p:nvPr>
        </p:nvSpPr>
        <p:spPr/>
        <p:txBody>
          <a:bodyPr/>
          <a:lstStyle/>
          <a:p>
            <a:fld id="{569C0BE8-202E-4C92-93E1-9D5F02441002}" type="slidenum">
              <a:rPr lang="en-GB" smtClean="0"/>
              <a:t>‹#›</a:t>
            </a:fld>
            <a:endParaRPr lang="en-GB"/>
          </a:p>
        </p:txBody>
      </p:sp>
    </p:spTree>
    <p:extLst>
      <p:ext uri="{BB962C8B-B14F-4D97-AF65-F5344CB8AC3E}">
        <p14:creationId xmlns:p14="http://schemas.microsoft.com/office/powerpoint/2010/main" val="977420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315ADB-26E0-8922-1C82-43B6957F9EB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3C3357C-D3CA-1FED-3B9C-0107679501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93C4B5A-6B2B-96E2-74B2-CF60904A2A2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ED8179A-A731-10F1-72B2-EF8D6687B6A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A0ACF41-F5DE-3D53-E2CF-7035DBDCA12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411AC79-7AF0-5C0D-77B5-C99B77A7F325}"/>
              </a:ext>
            </a:extLst>
          </p:cNvPr>
          <p:cNvSpPr>
            <a:spLocks noGrp="1"/>
          </p:cNvSpPr>
          <p:nvPr>
            <p:ph type="dt" sz="half" idx="10"/>
          </p:nvPr>
        </p:nvSpPr>
        <p:spPr/>
        <p:txBody>
          <a:bodyPr/>
          <a:lstStyle/>
          <a:p>
            <a:fld id="{EDCF5D82-CF3D-422E-9152-F1B8EF841F21}" type="datetimeFigureOut">
              <a:rPr lang="en-GB" smtClean="0"/>
              <a:t>22/03/2024</a:t>
            </a:fld>
            <a:endParaRPr lang="en-GB"/>
          </a:p>
        </p:txBody>
      </p:sp>
      <p:sp>
        <p:nvSpPr>
          <p:cNvPr id="8" name="Footer Placeholder 7">
            <a:extLst>
              <a:ext uri="{FF2B5EF4-FFF2-40B4-BE49-F238E27FC236}">
                <a16:creationId xmlns:a16="http://schemas.microsoft.com/office/drawing/2014/main" id="{B386D62F-1054-949F-47D4-055234A1AD33}"/>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04956A1-3BC6-7168-67F5-DC17C5939A70}"/>
              </a:ext>
            </a:extLst>
          </p:cNvPr>
          <p:cNvSpPr>
            <a:spLocks noGrp="1"/>
          </p:cNvSpPr>
          <p:nvPr>
            <p:ph type="sldNum" sz="quarter" idx="12"/>
          </p:nvPr>
        </p:nvSpPr>
        <p:spPr/>
        <p:txBody>
          <a:bodyPr/>
          <a:lstStyle/>
          <a:p>
            <a:fld id="{569C0BE8-202E-4C92-93E1-9D5F02441002}" type="slidenum">
              <a:rPr lang="en-GB" smtClean="0"/>
              <a:t>‹#›</a:t>
            </a:fld>
            <a:endParaRPr lang="en-GB"/>
          </a:p>
        </p:txBody>
      </p:sp>
    </p:spTree>
    <p:extLst>
      <p:ext uri="{BB962C8B-B14F-4D97-AF65-F5344CB8AC3E}">
        <p14:creationId xmlns:p14="http://schemas.microsoft.com/office/powerpoint/2010/main" val="6975937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69A042-374E-CC33-3DDF-16ACF25BFAB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DC2EFD7-2E7A-EC7F-F24E-4318AAC46037}"/>
              </a:ext>
            </a:extLst>
          </p:cNvPr>
          <p:cNvSpPr>
            <a:spLocks noGrp="1"/>
          </p:cNvSpPr>
          <p:nvPr>
            <p:ph type="dt" sz="half" idx="10"/>
          </p:nvPr>
        </p:nvSpPr>
        <p:spPr/>
        <p:txBody>
          <a:bodyPr/>
          <a:lstStyle/>
          <a:p>
            <a:fld id="{EDCF5D82-CF3D-422E-9152-F1B8EF841F21}" type="datetimeFigureOut">
              <a:rPr lang="en-GB" smtClean="0"/>
              <a:t>22/03/2024</a:t>
            </a:fld>
            <a:endParaRPr lang="en-GB"/>
          </a:p>
        </p:txBody>
      </p:sp>
      <p:sp>
        <p:nvSpPr>
          <p:cNvPr id="4" name="Footer Placeholder 3">
            <a:extLst>
              <a:ext uri="{FF2B5EF4-FFF2-40B4-BE49-F238E27FC236}">
                <a16:creationId xmlns:a16="http://schemas.microsoft.com/office/drawing/2014/main" id="{9212A461-AF1D-2D30-0AE3-CF15CDC8712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611D9F3-0EDE-1BB4-1557-FDC3B9DE5B78}"/>
              </a:ext>
            </a:extLst>
          </p:cNvPr>
          <p:cNvSpPr>
            <a:spLocks noGrp="1"/>
          </p:cNvSpPr>
          <p:nvPr>
            <p:ph type="sldNum" sz="quarter" idx="12"/>
          </p:nvPr>
        </p:nvSpPr>
        <p:spPr/>
        <p:txBody>
          <a:bodyPr/>
          <a:lstStyle/>
          <a:p>
            <a:fld id="{569C0BE8-202E-4C92-93E1-9D5F02441002}" type="slidenum">
              <a:rPr lang="en-GB" smtClean="0"/>
              <a:t>‹#›</a:t>
            </a:fld>
            <a:endParaRPr lang="en-GB"/>
          </a:p>
        </p:txBody>
      </p:sp>
    </p:spTree>
    <p:extLst>
      <p:ext uri="{BB962C8B-B14F-4D97-AF65-F5344CB8AC3E}">
        <p14:creationId xmlns:p14="http://schemas.microsoft.com/office/powerpoint/2010/main" val="21693201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31CBB6-A7BE-D88B-7D42-4332657317D3}"/>
              </a:ext>
            </a:extLst>
          </p:cNvPr>
          <p:cNvSpPr>
            <a:spLocks noGrp="1"/>
          </p:cNvSpPr>
          <p:nvPr>
            <p:ph type="dt" sz="half" idx="10"/>
          </p:nvPr>
        </p:nvSpPr>
        <p:spPr/>
        <p:txBody>
          <a:bodyPr/>
          <a:lstStyle/>
          <a:p>
            <a:fld id="{EDCF5D82-CF3D-422E-9152-F1B8EF841F21}" type="datetimeFigureOut">
              <a:rPr lang="en-GB" smtClean="0"/>
              <a:t>22/03/2024</a:t>
            </a:fld>
            <a:endParaRPr lang="en-GB"/>
          </a:p>
        </p:txBody>
      </p:sp>
      <p:sp>
        <p:nvSpPr>
          <p:cNvPr id="3" name="Footer Placeholder 2">
            <a:extLst>
              <a:ext uri="{FF2B5EF4-FFF2-40B4-BE49-F238E27FC236}">
                <a16:creationId xmlns:a16="http://schemas.microsoft.com/office/drawing/2014/main" id="{C474AD1A-1B11-77FB-144F-4F719CCEF97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14C016B-284F-A25F-CD45-965B115EFD66}"/>
              </a:ext>
            </a:extLst>
          </p:cNvPr>
          <p:cNvSpPr>
            <a:spLocks noGrp="1"/>
          </p:cNvSpPr>
          <p:nvPr>
            <p:ph type="sldNum" sz="quarter" idx="12"/>
          </p:nvPr>
        </p:nvSpPr>
        <p:spPr/>
        <p:txBody>
          <a:bodyPr/>
          <a:lstStyle/>
          <a:p>
            <a:fld id="{569C0BE8-202E-4C92-93E1-9D5F02441002}" type="slidenum">
              <a:rPr lang="en-GB" smtClean="0"/>
              <a:t>‹#›</a:t>
            </a:fld>
            <a:endParaRPr lang="en-GB"/>
          </a:p>
        </p:txBody>
      </p:sp>
    </p:spTree>
    <p:extLst>
      <p:ext uri="{BB962C8B-B14F-4D97-AF65-F5344CB8AC3E}">
        <p14:creationId xmlns:p14="http://schemas.microsoft.com/office/powerpoint/2010/main" val="14567374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8922C-BA85-395A-18D7-86E4D75BCC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256A085-C381-BA15-C65A-CDFA98DA32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C743650-5BAF-937A-6C62-6BC8A17918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31E89CC-B83C-E11C-9AD4-96EB0109C505}"/>
              </a:ext>
            </a:extLst>
          </p:cNvPr>
          <p:cNvSpPr>
            <a:spLocks noGrp="1"/>
          </p:cNvSpPr>
          <p:nvPr>
            <p:ph type="dt" sz="half" idx="10"/>
          </p:nvPr>
        </p:nvSpPr>
        <p:spPr/>
        <p:txBody>
          <a:bodyPr/>
          <a:lstStyle/>
          <a:p>
            <a:fld id="{EDCF5D82-CF3D-422E-9152-F1B8EF841F21}" type="datetimeFigureOut">
              <a:rPr lang="en-GB" smtClean="0"/>
              <a:t>22/03/2024</a:t>
            </a:fld>
            <a:endParaRPr lang="en-GB"/>
          </a:p>
        </p:txBody>
      </p:sp>
      <p:sp>
        <p:nvSpPr>
          <p:cNvPr id="6" name="Footer Placeholder 5">
            <a:extLst>
              <a:ext uri="{FF2B5EF4-FFF2-40B4-BE49-F238E27FC236}">
                <a16:creationId xmlns:a16="http://schemas.microsoft.com/office/drawing/2014/main" id="{D21DBC76-4E74-BF9D-3F6E-E361320FCEB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CCE046D-D7F2-B8D4-1C11-5DAA79EDD664}"/>
              </a:ext>
            </a:extLst>
          </p:cNvPr>
          <p:cNvSpPr>
            <a:spLocks noGrp="1"/>
          </p:cNvSpPr>
          <p:nvPr>
            <p:ph type="sldNum" sz="quarter" idx="12"/>
          </p:nvPr>
        </p:nvSpPr>
        <p:spPr/>
        <p:txBody>
          <a:bodyPr/>
          <a:lstStyle/>
          <a:p>
            <a:fld id="{569C0BE8-202E-4C92-93E1-9D5F02441002}" type="slidenum">
              <a:rPr lang="en-GB" smtClean="0"/>
              <a:t>‹#›</a:t>
            </a:fld>
            <a:endParaRPr lang="en-GB"/>
          </a:p>
        </p:txBody>
      </p:sp>
    </p:spTree>
    <p:extLst>
      <p:ext uri="{BB962C8B-B14F-4D97-AF65-F5344CB8AC3E}">
        <p14:creationId xmlns:p14="http://schemas.microsoft.com/office/powerpoint/2010/main" val="2203664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96F54-8635-591C-2FA8-962000EC3EF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6C16149-8FFF-7CC8-1723-30B31F7717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BC7A1B2-F114-0CA3-AAE9-9F486C1FB1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5D86512-4FA8-241B-D472-7EB565FBD2F2}"/>
              </a:ext>
            </a:extLst>
          </p:cNvPr>
          <p:cNvSpPr>
            <a:spLocks noGrp="1"/>
          </p:cNvSpPr>
          <p:nvPr>
            <p:ph type="dt" sz="half" idx="10"/>
          </p:nvPr>
        </p:nvSpPr>
        <p:spPr/>
        <p:txBody>
          <a:bodyPr/>
          <a:lstStyle/>
          <a:p>
            <a:fld id="{EDCF5D82-CF3D-422E-9152-F1B8EF841F21}" type="datetimeFigureOut">
              <a:rPr lang="en-GB" smtClean="0"/>
              <a:t>22/03/2024</a:t>
            </a:fld>
            <a:endParaRPr lang="en-GB"/>
          </a:p>
        </p:txBody>
      </p:sp>
      <p:sp>
        <p:nvSpPr>
          <p:cNvPr id="6" name="Footer Placeholder 5">
            <a:extLst>
              <a:ext uri="{FF2B5EF4-FFF2-40B4-BE49-F238E27FC236}">
                <a16:creationId xmlns:a16="http://schemas.microsoft.com/office/drawing/2014/main" id="{8A06966B-FFC1-3FEB-DC24-AE9C0C4D1C2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B468975-1560-E3EF-15CF-3421BCD17919}"/>
              </a:ext>
            </a:extLst>
          </p:cNvPr>
          <p:cNvSpPr>
            <a:spLocks noGrp="1"/>
          </p:cNvSpPr>
          <p:nvPr>
            <p:ph type="sldNum" sz="quarter" idx="12"/>
          </p:nvPr>
        </p:nvSpPr>
        <p:spPr/>
        <p:txBody>
          <a:bodyPr/>
          <a:lstStyle/>
          <a:p>
            <a:fld id="{569C0BE8-202E-4C92-93E1-9D5F02441002}" type="slidenum">
              <a:rPr lang="en-GB" smtClean="0"/>
              <a:t>‹#›</a:t>
            </a:fld>
            <a:endParaRPr lang="en-GB"/>
          </a:p>
        </p:txBody>
      </p:sp>
    </p:spTree>
    <p:extLst>
      <p:ext uri="{BB962C8B-B14F-4D97-AF65-F5344CB8AC3E}">
        <p14:creationId xmlns:p14="http://schemas.microsoft.com/office/powerpoint/2010/main" val="19572114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E8B7B4F-632C-F807-F277-9173562425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C6D96C1-6EB1-62F3-274C-1EDE7D621C6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0EE7F57-FE76-FF1F-8D95-3EB76A8327F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CF5D82-CF3D-422E-9152-F1B8EF841F21}" type="datetimeFigureOut">
              <a:rPr lang="en-GB" smtClean="0"/>
              <a:t>22/03/2024</a:t>
            </a:fld>
            <a:endParaRPr lang="en-GB"/>
          </a:p>
        </p:txBody>
      </p:sp>
      <p:sp>
        <p:nvSpPr>
          <p:cNvPr id="5" name="Footer Placeholder 4">
            <a:extLst>
              <a:ext uri="{FF2B5EF4-FFF2-40B4-BE49-F238E27FC236}">
                <a16:creationId xmlns:a16="http://schemas.microsoft.com/office/drawing/2014/main" id="{7EABDE73-E840-4A7C-F7DE-6D40EC46A4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E135B9C-2AD0-E3DB-A4A5-009A5F522BB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9C0BE8-202E-4C92-93E1-9D5F02441002}" type="slidenum">
              <a:rPr lang="en-GB" smtClean="0"/>
              <a:t>‹#›</a:t>
            </a:fld>
            <a:endParaRPr lang="en-GB"/>
          </a:p>
        </p:txBody>
      </p:sp>
    </p:spTree>
    <p:extLst>
      <p:ext uri="{BB962C8B-B14F-4D97-AF65-F5344CB8AC3E}">
        <p14:creationId xmlns:p14="http://schemas.microsoft.com/office/powerpoint/2010/main" val="664247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DF3D6F5-3D04-D48A-C3A0-1B7EA788ACEA}"/>
              </a:ext>
            </a:extLst>
          </p:cNvPr>
          <p:cNvSpPr>
            <a:spLocks noGrp="1"/>
          </p:cNvSpPr>
          <p:nvPr>
            <p:ph type="ctrTitle"/>
          </p:nvPr>
        </p:nvSpPr>
        <p:spPr>
          <a:xfrm>
            <a:off x="-19346" y="1844824"/>
            <a:ext cx="12211346" cy="2160239"/>
          </a:xfrm>
          <a:solidFill>
            <a:srgbClr val="00445C"/>
          </a:solidFill>
        </p:spPr>
        <p:txBody>
          <a:bodyPr anchor="ctr">
            <a:normAutofit fontScale="90000"/>
          </a:bodyPr>
          <a:lstStyle/>
          <a:p>
            <a:pPr>
              <a:spcBef>
                <a:spcPts val="600"/>
              </a:spcBef>
              <a:spcAft>
                <a:spcPts val="1200"/>
              </a:spcAft>
            </a:pPr>
            <a:br>
              <a:rPr lang="tr-TR" sz="3600" b="1" dirty="0">
                <a:solidFill>
                  <a:schemeClr val="bg1">
                    <a:lumMod val="95000"/>
                  </a:schemeClr>
                </a:solidFill>
                <a:effectLst/>
                <a:latin typeface="Myriad Pro"/>
                <a:ea typeface="MS Mincho"/>
                <a:cs typeface="Calibri"/>
              </a:rPr>
            </a:br>
            <a:br>
              <a:rPr lang="tr-TR" sz="3600" b="1" dirty="0">
                <a:solidFill>
                  <a:schemeClr val="bg1">
                    <a:lumMod val="95000"/>
                  </a:schemeClr>
                </a:solidFill>
                <a:effectLst/>
                <a:latin typeface="Myriad Pro"/>
                <a:ea typeface="MS Mincho"/>
                <a:cs typeface="Calibri"/>
              </a:rPr>
            </a:br>
            <a:r>
              <a:rPr lang="en-US" sz="3600" b="1" dirty="0" err="1">
                <a:solidFill>
                  <a:schemeClr val="bg1">
                    <a:lumMod val="95000"/>
                  </a:schemeClr>
                </a:solidFill>
                <a:effectLst/>
                <a:latin typeface="Myriad Pro"/>
                <a:ea typeface="MS Mincho"/>
                <a:cs typeface="Calibri"/>
              </a:rPr>
              <a:t>İletişimin</a:t>
            </a:r>
            <a:r>
              <a:rPr lang="en-US" sz="3600" b="1" dirty="0">
                <a:solidFill>
                  <a:schemeClr val="bg1">
                    <a:lumMod val="95000"/>
                  </a:schemeClr>
                </a:solidFill>
                <a:effectLst/>
                <a:latin typeface="Myriad Pro"/>
                <a:ea typeface="MS Mincho"/>
                <a:cs typeface="Calibri"/>
              </a:rPr>
              <a:t> </a:t>
            </a:r>
            <a:r>
              <a:rPr lang="en-US" sz="3600" b="1" dirty="0" err="1">
                <a:solidFill>
                  <a:schemeClr val="bg1">
                    <a:lumMod val="95000"/>
                  </a:schemeClr>
                </a:solidFill>
                <a:effectLst/>
                <a:latin typeface="Myriad Pro"/>
                <a:ea typeface="MS Mincho"/>
                <a:cs typeface="Calibri"/>
              </a:rPr>
              <a:t>Temel</a:t>
            </a:r>
            <a:r>
              <a:rPr lang="en-US" sz="3600" b="1" dirty="0">
                <a:solidFill>
                  <a:schemeClr val="bg1">
                    <a:lumMod val="95000"/>
                  </a:schemeClr>
                </a:solidFill>
                <a:effectLst/>
                <a:latin typeface="Myriad Pro"/>
                <a:ea typeface="MS Mincho"/>
                <a:cs typeface="Calibri"/>
              </a:rPr>
              <a:t> </a:t>
            </a:r>
            <a:r>
              <a:rPr lang="en-US" sz="3600" b="1" dirty="0" err="1">
                <a:solidFill>
                  <a:schemeClr val="bg1">
                    <a:lumMod val="95000"/>
                  </a:schemeClr>
                </a:solidFill>
                <a:effectLst/>
                <a:latin typeface="Myriad Pro"/>
                <a:ea typeface="MS Mincho"/>
                <a:cs typeface="Calibri"/>
              </a:rPr>
              <a:t>İlkeleri</a:t>
            </a:r>
            <a:r>
              <a:rPr lang="en-US" sz="3600" b="1" dirty="0">
                <a:solidFill>
                  <a:schemeClr val="bg1">
                    <a:lumMod val="95000"/>
                  </a:schemeClr>
                </a:solidFill>
                <a:effectLst/>
                <a:latin typeface="Myriad Pro"/>
                <a:ea typeface="MS Mincho"/>
                <a:cs typeface="Calibri"/>
              </a:rPr>
              <a:t> </a:t>
            </a:r>
            <a:r>
              <a:rPr lang="tr-TR" sz="3600" b="1" dirty="0">
                <a:solidFill>
                  <a:schemeClr val="bg1">
                    <a:lumMod val="95000"/>
                  </a:schemeClr>
                </a:solidFill>
                <a:effectLst/>
                <a:latin typeface="Myriad Pro"/>
                <a:ea typeface="MS Mincho"/>
                <a:cs typeface="Calibri"/>
              </a:rPr>
              <a:t>ve</a:t>
            </a:r>
            <a:r>
              <a:rPr lang="en-US" sz="3600" b="1" dirty="0">
                <a:solidFill>
                  <a:schemeClr val="bg1">
                    <a:lumMod val="95000"/>
                  </a:schemeClr>
                </a:solidFill>
                <a:effectLst/>
                <a:latin typeface="Myriad Pro"/>
                <a:ea typeface="MS Mincho"/>
                <a:cs typeface="Calibri"/>
              </a:rPr>
              <a:t> </a:t>
            </a:r>
            <a:r>
              <a:rPr lang="en-US" sz="3600" b="1" dirty="0" err="1">
                <a:solidFill>
                  <a:schemeClr val="bg1">
                    <a:lumMod val="95000"/>
                  </a:schemeClr>
                </a:solidFill>
                <a:effectLst/>
                <a:latin typeface="Myriad Pro"/>
                <a:ea typeface="MS Mincho"/>
                <a:cs typeface="Calibri"/>
              </a:rPr>
              <a:t>İletişim</a:t>
            </a:r>
            <a:r>
              <a:rPr lang="en-US" sz="3600" b="1" dirty="0">
                <a:solidFill>
                  <a:schemeClr val="bg1">
                    <a:lumMod val="95000"/>
                  </a:schemeClr>
                </a:solidFill>
                <a:effectLst/>
                <a:latin typeface="Myriad Pro"/>
                <a:ea typeface="MS Mincho"/>
                <a:cs typeface="Calibri"/>
              </a:rPr>
              <a:t> </a:t>
            </a:r>
            <a:r>
              <a:rPr lang="en-US" sz="3600" b="1" dirty="0" err="1">
                <a:solidFill>
                  <a:schemeClr val="bg1">
                    <a:lumMod val="95000"/>
                  </a:schemeClr>
                </a:solidFill>
                <a:effectLst/>
                <a:latin typeface="Myriad Pro"/>
                <a:ea typeface="MS Mincho"/>
                <a:cs typeface="Calibri"/>
              </a:rPr>
              <a:t>Becerileri</a:t>
            </a:r>
            <a:br>
              <a:rPr lang="tr-TR" sz="3600" b="1" dirty="0">
                <a:solidFill>
                  <a:schemeClr val="bg1">
                    <a:lumMod val="95000"/>
                  </a:schemeClr>
                </a:solidFill>
                <a:effectLst/>
                <a:latin typeface="Myriad Pro"/>
                <a:ea typeface="MS Mincho"/>
                <a:cs typeface="Calibri"/>
              </a:rPr>
            </a:br>
            <a:r>
              <a:rPr lang="tr-TR" sz="2000" b="1" dirty="0">
                <a:solidFill>
                  <a:schemeClr val="bg1">
                    <a:lumMod val="95000"/>
                  </a:schemeClr>
                </a:solidFill>
                <a:effectLst/>
                <a:latin typeface="Myriad Pro"/>
                <a:ea typeface="MS Mincho"/>
                <a:cs typeface="Calibri"/>
              </a:rPr>
              <a:t>Eğitim Modülü 11</a:t>
            </a:r>
            <a:br>
              <a:rPr lang="tr-TR" sz="2000" b="1" dirty="0">
                <a:solidFill>
                  <a:schemeClr val="bg1">
                    <a:lumMod val="95000"/>
                  </a:schemeClr>
                </a:solidFill>
                <a:effectLst/>
                <a:latin typeface="Myriad Pro"/>
                <a:ea typeface="MS Mincho"/>
                <a:cs typeface="Calibri"/>
              </a:rPr>
            </a:br>
            <a:r>
              <a:rPr lang="en-GB" sz="2000" b="1" dirty="0">
                <a:solidFill>
                  <a:schemeClr val="bg1">
                    <a:lumMod val="95000"/>
                  </a:schemeClr>
                </a:solidFill>
                <a:effectLst/>
                <a:latin typeface="Myriad Pro"/>
                <a:ea typeface="MS Mincho"/>
                <a:cs typeface="Calibri"/>
              </a:rPr>
              <a:t>20</a:t>
            </a:r>
            <a:r>
              <a:rPr lang="tr-TR" sz="2000" b="1" dirty="0">
                <a:solidFill>
                  <a:schemeClr val="bg1">
                    <a:lumMod val="95000"/>
                  </a:schemeClr>
                </a:solidFill>
                <a:effectLst/>
                <a:latin typeface="Myriad Pro"/>
                <a:ea typeface="MS Mincho"/>
                <a:cs typeface="Calibri"/>
              </a:rPr>
              <a:t> Mart 2024, Ankara</a:t>
            </a:r>
            <a:br>
              <a:rPr lang="hr-HR" sz="3600" dirty="0">
                <a:effectLst/>
                <a:latin typeface="Myriad Pro" panose="020B0503030403020204" pitchFamily="34" charset="0"/>
                <a:ea typeface="MS Mincho" panose="02020609040205080304" pitchFamily="49" charset="-128"/>
                <a:cs typeface="Microsoft Uighur" panose="02000000000000000000" pitchFamily="2" charset="-78"/>
              </a:rPr>
            </a:br>
            <a:endParaRPr lang="en-GB" dirty="0">
              <a:solidFill>
                <a:schemeClr val="bg1">
                  <a:lumMod val="95000"/>
                </a:schemeClr>
              </a:solidFill>
              <a:cs typeface="Calibri Light"/>
            </a:endParaRPr>
          </a:p>
        </p:txBody>
      </p:sp>
    </p:spTree>
    <p:extLst>
      <p:ext uri="{BB962C8B-B14F-4D97-AF65-F5344CB8AC3E}">
        <p14:creationId xmlns:p14="http://schemas.microsoft.com/office/powerpoint/2010/main" val="24810541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32156"/>
            <a:ext cx="3298794" cy="816745"/>
          </a:xfrm>
        </p:spPr>
        <p:txBody>
          <a:bodyPr>
            <a:noAutofit/>
          </a:bodyPr>
          <a:lstStyle/>
          <a:p>
            <a:r>
              <a:rPr lang="tr-TR" sz="4000" b="1" dirty="0"/>
              <a:t>İletişim Türleri</a:t>
            </a:r>
          </a:p>
        </p:txBody>
      </p:sp>
      <p:sp>
        <p:nvSpPr>
          <p:cNvPr id="3" name="Content Placeholder 2"/>
          <p:cNvSpPr>
            <a:spLocks noGrp="1"/>
          </p:cNvSpPr>
          <p:nvPr>
            <p:ph idx="1"/>
          </p:nvPr>
        </p:nvSpPr>
        <p:spPr>
          <a:xfrm>
            <a:off x="1541756" y="1811045"/>
            <a:ext cx="8382000" cy="4048217"/>
          </a:xfrm>
        </p:spPr>
        <p:txBody>
          <a:bodyPr>
            <a:normAutofit fontScale="85000" lnSpcReduction="20000"/>
          </a:bodyPr>
          <a:lstStyle/>
          <a:p>
            <a:pPr marL="114300" indent="0">
              <a:buNone/>
            </a:pPr>
            <a:r>
              <a:rPr lang="tr-TR" sz="2400" b="1" dirty="0"/>
              <a:t>Basit iletişim modelinde- mesajları üç türlü kodluyoruz. </a:t>
            </a:r>
          </a:p>
          <a:p>
            <a:pPr>
              <a:buFont typeface="Wingdings" charset="2"/>
              <a:buChar char="v"/>
            </a:pPr>
            <a:r>
              <a:rPr lang="tr-TR" sz="2400" b="1" dirty="0"/>
              <a:t> Sözlü iletişim</a:t>
            </a:r>
          </a:p>
          <a:p>
            <a:pPr>
              <a:buFont typeface="Wingdings" charset="2"/>
              <a:buChar char="v"/>
            </a:pPr>
            <a:r>
              <a:rPr lang="tr-TR" sz="2400" b="1" dirty="0"/>
              <a:t> Yazılı iletişim</a:t>
            </a:r>
          </a:p>
          <a:p>
            <a:pPr>
              <a:buFont typeface="Wingdings" charset="2"/>
              <a:buChar char="v"/>
            </a:pPr>
            <a:r>
              <a:rPr lang="tr-TR" sz="2400" b="1" dirty="0"/>
              <a:t>Sözsüz iletişim</a:t>
            </a:r>
          </a:p>
          <a:p>
            <a:pPr lvl="1">
              <a:buFont typeface="Wingdings" charset="2"/>
              <a:buChar char="Ø"/>
            </a:pPr>
            <a:r>
              <a:rPr lang="tr-TR" b="1" dirty="0"/>
              <a:t>Vücut dili</a:t>
            </a:r>
          </a:p>
          <a:p>
            <a:pPr lvl="1">
              <a:buFont typeface="Wingdings" charset="2"/>
              <a:buChar char="Ø"/>
            </a:pPr>
            <a:r>
              <a:rPr lang="tr-TR" b="1" dirty="0"/>
              <a:t>El hareketleri</a:t>
            </a:r>
          </a:p>
          <a:p>
            <a:pPr lvl="1">
              <a:buFont typeface="Wingdings" charset="2"/>
              <a:buChar char="Ø"/>
            </a:pPr>
            <a:r>
              <a:rPr lang="tr-TR" b="1" dirty="0"/>
              <a:t>Göz teması</a:t>
            </a:r>
          </a:p>
          <a:p>
            <a:pPr lvl="1">
              <a:buFont typeface="Wingdings" charset="2"/>
              <a:buChar char="Ø"/>
            </a:pPr>
            <a:r>
              <a:rPr lang="tr-TR" b="1" dirty="0"/>
              <a:t> Ses tonu</a:t>
            </a:r>
          </a:p>
          <a:p>
            <a:pPr lvl="1">
              <a:buFont typeface="Wingdings" charset="2"/>
              <a:buChar char="Ø"/>
            </a:pPr>
            <a:r>
              <a:rPr lang="tr-TR" b="1" dirty="0"/>
              <a:t> İşaretler yapmak</a:t>
            </a:r>
          </a:p>
          <a:p>
            <a:pPr lvl="1">
              <a:buFont typeface="Wingdings" charset="2"/>
              <a:buChar char="Ø"/>
            </a:pPr>
            <a:r>
              <a:rPr lang="tr-TR" b="1" dirty="0"/>
              <a:t> Dokunmak</a:t>
            </a:r>
          </a:p>
          <a:p>
            <a:pPr lvl="1">
              <a:buFont typeface="Wingdings" charset="2"/>
              <a:buChar char="Ø"/>
            </a:pPr>
            <a:r>
              <a:rPr lang="tr-TR" b="1" dirty="0"/>
              <a:t> Susmak</a:t>
            </a:r>
          </a:p>
          <a:p>
            <a:pPr lvl="1">
              <a:buFont typeface="Wingdings" charset="2"/>
              <a:buChar char="Ø"/>
            </a:pPr>
            <a:r>
              <a:rPr lang="tr-TR" b="1" dirty="0"/>
              <a:t> Baş ile onaylamak veya reddetmek</a:t>
            </a:r>
          </a:p>
          <a:p>
            <a:pPr lvl="1">
              <a:buFont typeface="Wingdings" charset="2"/>
              <a:buChar char="Ø"/>
            </a:pPr>
            <a:r>
              <a:rPr lang="tr-TR" b="1" dirty="0"/>
              <a:t> ...</a:t>
            </a:r>
          </a:p>
          <a:p>
            <a:pPr lvl="1">
              <a:buFont typeface="Arial"/>
              <a:buChar char="•"/>
            </a:pPr>
            <a:endParaRPr lang="tr-TR" b="1" dirty="0"/>
          </a:p>
          <a:p>
            <a:pPr>
              <a:buFont typeface="Wingdings" charset="2"/>
              <a:buChar char="v"/>
            </a:pPr>
            <a:endParaRPr lang="tr-TR" sz="2400" b="1" dirty="0"/>
          </a:p>
          <a:p>
            <a:pPr>
              <a:buFont typeface="Wingdings" charset="2"/>
              <a:buChar char="v"/>
            </a:pPr>
            <a:endParaRPr lang="tr-TR" sz="2400" b="1" dirty="0"/>
          </a:p>
          <a:p>
            <a:pPr marL="114300" indent="0">
              <a:buNone/>
            </a:pPr>
            <a:endParaRPr lang="tr-TR" sz="2400" b="1" dirty="0"/>
          </a:p>
          <a:p>
            <a:pPr marL="114300" indent="0">
              <a:buNone/>
            </a:pPr>
            <a:endParaRPr lang="tr-TR" dirty="0"/>
          </a:p>
        </p:txBody>
      </p:sp>
    </p:spTree>
    <p:extLst>
      <p:ext uri="{BB962C8B-B14F-4D97-AF65-F5344CB8AC3E}">
        <p14:creationId xmlns:p14="http://schemas.microsoft.com/office/powerpoint/2010/main" val="13563062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65320"/>
            <a:ext cx="4106662" cy="625368"/>
          </a:xfrm>
        </p:spPr>
        <p:txBody>
          <a:bodyPr>
            <a:normAutofit fontScale="90000"/>
          </a:bodyPr>
          <a:lstStyle/>
          <a:p>
            <a:r>
              <a:rPr lang="tr-TR" b="1" dirty="0"/>
              <a:t>İletişim Türleri</a:t>
            </a:r>
          </a:p>
        </p:txBody>
      </p:sp>
      <p:sp>
        <p:nvSpPr>
          <p:cNvPr id="3" name="Content Placeholder 2"/>
          <p:cNvSpPr>
            <a:spLocks noGrp="1"/>
          </p:cNvSpPr>
          <p:nvPr>
            <p:ph idx="1"/>
          </p:nvPr>
        </p:nvSpPr>
        <p:spPr/>
        <p:txBody>
          <a:bodyPr/>
          <a:lstStyle/>
          <a:p>
            <a:r>
              <a:rPr lang="tr-TR" dirty="0"/>
              <a:t>Kişiler arasındaki iletişimde % 5-10 sözlü iletişim kullanılırken, </a:t>
            </a:r>
          </a:p>
          <a:p>
            <a:r>
              <a:rPr lang="tr-TR" dirty="0"/>
              <a:t> % 90-95 sözsüz iletişim kullanılır</a:t>
            </a:r>
          </a:p>
          <a:p>
            <a:endParaRPr lang="tr-TR" dirty="0"/>
          </a:p>
          <a:p>
            <a:endParaRPr lang="tr-TR" dirty="0"/>
          </a:p>
          <a:p>
            <a:endParaRPr lang="tr-TR" dirty="0"/>
          </a:p>
          <a:p>
            <a:endParaRPr lang="tr-TR" dirty="0"/>
          </a:p>
        </p:txBody>
      </p:sp>
      <p:graphicFrame>
        <p:nvGraphicFramePr>
          <p:cNvPr id="6" name="Chart 5"/>
          <p:cNvGraphicFramePr/>
          <p:nvPr>
            <p:extLst>
              <p:ext uri="{D42A27DB-BD31-4B8C-83A1-F6EECF244321}">
                <p14:modId xmlns:p14="http://schemas.microsoft.com/office/powerpoint/2010/main" val="2689561716"/>
              </p:ext>
            </p:extLst>
          </p:nvPr>
        </p:nvGraphicFramePr>
        <p:xfrm>
          <a:off x="2800588" y="2947386"/>
          <a:ext cx="5683987" cy="261003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559445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841" y="624318"/>
            <a:ext cx="4563121" cy="1170695"/>
          </a:xfrm>
        </p:spPr>
        <p:txBody>
          <a:bodyPr>
            <a:normAutofit fontScale="90000"/>
          </a:bodyPr>
          <a:lstStyle/>
          <a:p>
            <a:r>
              <a:rPr lang="tr-TR" sz="4000" b="1" dirty="0" err="1"/>
              <a:t>Berlo’yu</a:t>
            </a:r>
            <a:r>
              <a:rPr lang="tr-TR" sz="4000" b="1" dirty="0"/>
              <a:t> geri çağıralım...</a:t>
            </a:r>
          </a:p>
        </p:txBody>
      </p:sp>
      <p:sp>
        <p:nvSpPr>
          <p:cNvPr id="3" name="Content Placeholder 2"/>
          <p:cNvSpPr>
            <a:spLocks noGrp="1"/>
          </p:cNvSpPr>
          <p:nvPr>
            <p:ph idx="1"/>
          </p:nvPr>
        </p:nvSpPr>
        <p:spPr>
          <a:xfrm>
            <a:off x="1524000" y="1417638"/>
            <a:ext cx="8382000" cy="5440362"/>
          </a:xfrm>
        </p:spPr>
        <p:txBody>
          <a:bodyPr/>
          <a:lstStyle/>
          <a:p>
            <a:pPr marL="114300" indent="0">
              <a:buNone/>
            </a:pPr>
            <a:endParaRPr lang="tr-TR" sz="2400" b="1" dirty="0"/>
          </a:p>
          <a:p>
            <a:pPr marL="114300" indent="0">
              <a:buNone/>
            </a:pPr>
            <a:endParaRPr lang="tr-TR" dirty="0"/>
          </a:p>
        </p:txBody>
      </p:sp>
      <p:sp>
        <p:nvSpPr>
          <p:cNvPr id="6" name="TextBox 5"/>
          <p:cNvSpPr txBox="1"/>
          <p:nvPr/>
        </p:nvSpPr>
        <p:spPr>
          <a:xfrm>
            <a:off x="1859324" y="5057138"/>
            <a:ext cx="1704822" cy="400110"/>
          </a:xfrm>
          <a:prstGeom prst="rect">
            <a:avLst/>
          </a:prstGeom>
          <a:noFill/>
        </p:spPr>
        <p:txBody>
          <a:bodyPr wrap="square" rtlCol="0">
            <a:spAutoFit/>
          </a:bodyPr>
          <a:lstStyle/>
          <a:p>
            <a:r>
              <a:rPr lang="tr-TR" sz="2000" b="1" dirty="0"/>
              <a:t>KAYNAK(LAR)</a:t>
            </a:r>
          </a:p>
        </p:txBody>
      </p:sp>
      <p:sp>
        <p:nvSpPr>
          <p:cNvPr id="8" name="TextBox 7"/>
          <p:cNvSpPr txBox="1"/>
          <p:nvPr/>
        </p:nvSpPr>
        <p:spPr>
          <a:xfrm>
            <a:off x="7816626" y="4920699"/>
            <a:ext cx="1316779" cy="400110"/>
          </a:xfrm>
          <a:prstGeom prst="rect">
            <a:avLst/>
          </a:prstGeom>
          <a:noFill/>
        </p:spPr>
        <p:txBody>
          <a:bodyPr wrap="square" rtlCol="0">
            <a:spAutoFit/>
          </a:bodyPr>
          <a:lstStyle/>
          <a:p>
            <a:r>
              <a:rPr lang="tr-TR" sz="2000" b="1" dirty="0"/>
              <a:t>ALICI(LAR)</a:t>
            </a:r>
          </a:p>
        </p:txBody>
      </p:sp>
      <p:sp>
        <p:nvSpPr>
          <p:cNvPr id="9" name="Right Arrow 8"/>
          <p:cNvSpPr/>
          <p:nvPr/>
        </p:nvSpPr>
        <p:spPr>
          <a:xfrm>
            <a:off x="2912219" y="3180313"/>
            <a:ext cx="822960" cy="82296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11" name="TextBox 10"/>
          <p:cNvSpPr txBox="1"/>
          <p:nvPr/>
        </p:nvSpPr>
        <p:spPr>
          <a:xfrm>
            <a:off x="3686022" y="3391738"/>
            <a:ext cx="1634691" cy="400110"/>
          </a:xfrm>
          <a:prstGeom prst="rect">
            <a:avLst/>
          </a:prstGeom>
          <a:noFill/>
        </p:spPr>
        <p:txBody>
          <a:bodyPr wrap="square" rtlCol="0">
            <a:spAutoFit/>
          </a:bodyPr>
          <a:lstStyle/>
          <a:p>
            <a:r>
              <a:rPr lang="tr-TR" sz="2000" b="1" dirty="0"/>
              <a:t>MESAJ(LAR)</a:t>
            </a:r>
          </a:p>
        </p:txBody>
      </p:sp>
      <p:sp>
        <p:nvSpPr>
          <p:cNvPr id="12" name="Right Arrow 11"/>
          <p:cNvSpPr/>
          <p:nvPr/>
        </p:nvSpPr>
        <p:spPr>
          <a:xfrm>
            <a:off x="5069541" y="3162555"/>
            <a:ext cx="822960" cy="82296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16" name="Right Arrow 15"/>
          <p:cNvSpPr/>
          <p:nvPr/>
        </p:nvSpPr>
        <p:spPr>
          <a:xfrm>
            <a:off x="7345684" y="3162555"/>
            <a:ext cx="822960" cy="82296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19" name="TextBox 18"/>
          <p:cNvSpPr txBox="1"/>
          <p:nvPr/>
        </p:nvSpPr>
        <p:spPr>
          <a:xfrm>
            <a:off x="5736816" y="3391738"/>
            <a:ext cx="1755170" cy="400110"/>
          </a:xfrm>
          <a:prstGeom prst="rect">
            <a:avLst/>
          </a:prstGeom>
          <a:noFill/>
        </p:spPr>
        <p:txBody>
          <a:bodyPr wrap="square" rtlCol="0">
            <a:spAutoFit/>
          </a:bodyPr>
          <a:lstStyle/>
          <a:p>
            <a:pPr marL="114300"/>
            <a:r>
              <a:rPr lang="tr-TR" sz="2000" b="1" dirty="0"/>
              <a:t>KANAL(LAR)</a:t>
            </a:r>
          </a:p>
        </p:txBody>
      </p:sp>
      <p:sp>
        <p:nvSpPr>
          <p:cNvPr id="32" name="Oval Callout 31"/>
          <p:cNvSpPr/>
          <p:nvPr/>
        </p:nvSpPr>
        <p:spPr>
          <a:xfrm>
            <a:off x="2377030" y="1882823"/>
            <a:ext cx="1537761" cy="876356"/>
          </a:xfrm>
          <a:prstGeom prst="wedgeEllipseCallout">
            <a:avLst/>
          </a:prstGeom>
          <a:ln/>
        </p:spPr>
        <p:style>
          <a:lnRef idx="1">
            <a:schemeClr val="accent1"/>
          </a:lnRef>
          <a:fillRef idx="3">
            <a:schemeClr val="accent1"/>
          </a:fillRef>
          <a:effectRef idx="2">
            <a:schemeClr val="accent1"/>
          </a:effectRef>
          <a:fontRef idx="minor">
            <a:schemeClr val="lt1"/>
          </a:fontRef>
        </p:style>
        <p:txBody>
          <a:bodyPr/>
          <a:lstStyle/>
          <a:p>
            <a:r>
              <a:rPr lang="tr-TR" dirty="0"/>
              <a:t>Kodlama</a:t>
            </a:r>
          </a:p>
        </p:txBody>
      </p:sp>
      <p:sp>
        <p:nvSpPr>
          <p:cNvPr id="34" name="Oval Callout 33"/>
          <p:cNvSpPr/>
          <p:nvPr/>
        </p:nvSpPr>
        <p:spPr>
          <a:xfrm>
            <a:off x="6638094" y="1602399"/>
            <a:ext cx="1621178" cy="888420"/>
          </a:xfrm>
          <a:prstGeom prst="wedgeEllipseCallout">
            <a:avLst/>
          </a:prstGeom>
          <a:ln/>
        </p:spPr>
        <p:style>
          <a:lnRef idx="1">
            <a:schemeClr val="accent1"/>
          </a:lnRef>
          <a:fillRef idx="3">
            <a:schemeClr val="accent1"/>
          </a:fillRef>
          <a:effectRef idx="2">
            <a:schemeClr val="accent1"/>
          </a:effectRef>
          <a:fontRef idx="minor">
            <a:schemeClr val="lt1"/>
          </a:fontRef>
        </p:style>
        <p:txBody>
          <a:bodyPr/>
          <a:lstStyle/>
          <a:p>
            <a:r>
              <a:rPr lang="tr-TR" dirty="0"/>
              <a:t>Deşifre</a:t>
            </a:r>
          </a:p>
        </p:txBody>
      </p:sp>
      <p:pic>
        <p:nvPicPr>
          <p:cNvPr id="14" name="Graphic 13" descr="Man with solid fill">
            <a:extLst>
              <a:ext uri="{FF2B5EF4-FFF2-40B4-BE49-F238E27FC236}">
                <a16:creationId xmlns:a16="http://schemas.microsoft.com/office/drawing/2014/main" id="{6E55247D-D768-F8BE-CD9D-B8279337A38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50218" y="4283984"/>
            <a:ext cx="778619" cy="778619"/>
          </a:xfrm>
          <a:prstGeom prst="rect">
            <a:avLst/>
          </a:prstGeom>
        </p:spPr>
      </p:pic>
      <p:pic>
        <p:nvPicPr>
          <p:cNvPr id="15" name="Graphic 14" descr="Man with solid fill">
            <a:extLst>
              <a:ext uri="{FF2B5EF4-FFF2-40B4-BE49-F238E27FC236}">
                <a16:creationId xmlns:a16="http://schemas.microsoft.com/office/drawing/2014/main" id="{CF472FB9-1857-591C-85C7-E21BB26420C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085030" y="3180312"/>
            <a:ext cx="845867" cy="845867"/>
          </a:xfrm>
          <a:prstGeom prst="rect">
            <a:avLst/>
          </a:prstGeom>
        </p:spPr>
      </p:pic>
      <p:pic>
        <p:nvPicPr>
          <p:cNvPr id="17" name="Graphic 16" descr="Man with solid fill">
            <a:extLst>
              <a:ext uri="{FF2B5EF4-FFF2-40B4-BE49-F238E27FC236}">
                <a16:creationId xmlns:a16="http://schemas.microsoft.com/office/drawing/2014/main" id="{93B21E76-583A-4E15-F895-49C5FFAB188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56819" y="2468403"/>
            <a:ext cx="822961" cy="822961"/>
          </a:xfrm>
          <a:prstGeom prst="rect">
            <a:avLst/>
          </a:prstGeom>
        </p:spPr>
      </p:pic>
      <p:pic>
        <p:nvPicPr>
          <p:cNvPr id="18" name="Graphic 17" descr="Man with solid fill">
            <a:extLst>
              <a:ext uri="{FF2B5EF4-FFF2-40B4-BE49-F238E27FC236}">
                <a16:creationId xmlns:a16="http://schemas.microsoft.com/office/drawing/2014/main" id="{759A0E16-D578-654C-7809-9FA8A916A7E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866254" y="2785975"/>
            <a:ext cx="805818" cy="805818"/>
          </a:xfrm>
          <a:prstGeom prst="rect">
            <a:avLst/>
          </a:prstGeom>
        </p:spPr>
      </p:pic>
      <p:pic>
        <p:nvPicPr>
          <p:cNvPr id="20" name="Graphic 19" descr="Man and woman with solid fill">
            <a:extLst>
              <a:ext uri="{FF2B5EF4-FFF2-40B4-BE49-F238E27FC236}">
                <a16:creationId xmlns:a16="http://schemas.microsoft.com/office/drawing/2014/main" id="{6C728E72-CF2D-9E8E-E88C-FB33557C588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697087" y="4339058"/>
            <a:ext cx="778619" cy="778619"/>
          </a:xfrm>
          <a:prstGeom prst="rect">
            <a:avLst/>
          </a:prstGeom>
        </p:spPr>
      </p:pic>
      <p:pic>
        <p:nvPicPr>
          <p:cNvPr id="21" name="Graphic 20" descr="Man with solid fill">
            <a:extLst>
              <a:ext uri="{FF2B5EF4-FFF2-40B4-BE49-F238E27FC236}">
                <a16:creationId xmlns:a16="http://schemas.microsoft.com/office/drawing/2014/main" id="{416F1B63-FB70-D431-75DE-67548029543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71043" y="3237677"/>
            <a:ext cx="893575" cy="893575"/>
          </a:xfrm>
          <a:prstGeom prst="rect">
            <a:avLst/>
          </a:prstGeom>
        </p:spPr>
      </p:pic>
      <p:pic>
        <p:nvPicPr>
          <p:cNvPr id="22" name="Graphic 21" descr="Man with solid fill">
            <a:extLst>
              <a:ext uri="{FF2B5EF4-FFF2-40B4-BE49-F238E27FC236}">
                <a16:creationId xmlns:a16="http://schemas.microsoft.com/office/drawing/2014/main" id="{673B55F1-7455-401D-CE21-72138E557F8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503296" y="3391704"/>
            <a:ext cx="845867" cy="845867"/>
          </a:xfrm>
          <a:prstGeom prst="rect">
            <a:avLst/>
          </a:prstGeom>
        </p:spPr>
      </p:pic>
    </p:spTree>
    <p:extLst>
      <p:ext uri="{BB962C8B-B14F-4D97-AF65-F5344CB8AC3E}">
        <p14:creationId xmlns:p14="http://schemas.microsoft.com/office/powerpoint/2010/main" val="24756293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41996"/>
            <a:ext cx="4045025" cy="1164768"/>
          </a:xfrm>
        </p:spPr>
        <p:txBody>
          <a:bodyPr>
            <a:normAutofit/>
          </a:bodyPr>
          <a:lstStyle/>
          <a:p>
            <a:r>
              <a:rPr lang="tr-TR" sz="4000" b="1" dirty="0"/>
              <a:t>Davranışsal kodlar</a:t>
            </a:r>
          </a:p>
        </p:txBody>
      </p:sp>
      <p:sp>
        <p:nvSpPr>
          <p:cNvPr id="6" name="TextBox 5"/>
          <p:cNvSpPr txBox="1"/>
          <p:nvPr/>
        </p:nvSpPr>
        <p:spPr>
          <a:xfrm>
            <a:off x="1897786" y="3854543"/>
            <a:ext cx="1096468" cy="400110"/>
          </a:xfrm>
          <a:prstGeom prst="rect">
            <a:avLst/>
          </a:prstGeom>
          <a:noFill/>
        </p:spPr>
        <p:txBody>
          <a:bodyPr wrap="square" rtlCol="0">
            <a:spAutoFit/>
          </a:bodyPr>
          <a:lstStyle/>
          <a:p>
            <a:r>
              <a:rPr lang="tr-TR" sz="2000" b="1" dirty="0"/>
              <a:t>KAYNAK</a:t>
            </a:r>
          </a:p>
        </p:txBody>
      </p:sp>
      <p:sp>
        <p:nvSpPr>
          <p:cNvPr id="8" name="TextBox 7"/>
          <p:cNvSpPr txBox="1"/>
          <p:nvPr/>
        </p:nvSpPr>
        <p:spPr>
          <a:xfrm>
            <a:off x="8288311" y="3854543"/>
            <a:ext cx="898904" cy="400110"/>
          </a:xfrm>
          <a:prstGeom prst="rect">
            <a:avLst/>
          </a:prstGeom>
          <a:noFill/>
        </p:spPr>
        <p:txBody>
          <a:bodyPr wrap="square" rtlCol="0">
            <a:spAutoFit/>
          </a:bodyPr>
          <a:lstStyle/>
          <a:p>
            <a:r>
              <a:rPr lang="tr-TR" sz="2000" b="1" dirty="0"/>
              <a:t>ALICI</a:t>
            </a:r>
          </a:p>
        </p:txBody>
      </p:sp>
      <p:sp>
        <p:nvSpPr>
          <p:cNvPr id="9" name="Right Arrow 8"/>
          <p:cNvSpPr/>
          <p:nvPr/>
        </p:nvSpPr>
        <p:spPr>
          <a:xfrm>
            <a:off x="2857500" y="3174274"/>
            <a:ext cx="822960" cy="82296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11" name="TextBox 10"/>
          <p:cNvSpPr txBox="1"/>
          <p:nvPr/>
        </p:nvSpPr>
        <p:spPr>
          <a:xfrm>
            <a:off x="3686022" y="3391738"/>
            <a:ext cx="1634691" cy="400110"/>
          </a:xfrm>
          <a:prstGeom prst="rect">
            <a:avLst/>
          </a:prstGeom>
          <a:noFill/>
        </p:spPr>
        <p:txBody>
          <a:bodyPr wrap="square" rtlCol="0">
            <a:spAutoFit/>
          </a:bodyPr>
          <a:lstStyle/>
          <a:p>
            <a:r>
              <a:rPr lang="tr-TR" sz="2000" b="1" dirty="0"/>
              <a:t>MESAJ(LAR)</a:t>
            </a:r>
          </a:p>
        </p:txBody>
      </p:sp>
      <p:sp>
        <p:nvSpPr>
          <p:cNvPr id="12" name="Right Arrow 11"/>
          <p:cNvSpPr/>
          <p:nvPr/>
        </p:nvSpPr>
        <p:spPr>
          <a:xfrm>
            <a:off x="5055325" y="3174274"/>
            <a:ext cx="822960" cy="82296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16" name="Right Arrow 15"/>
          <p:cNvSpPr/>
          <p:nvPr/>
        </p:nvSpPr>
        <p:spPr>
          <a:xfrm>
            <a:off x="7436312" y="3056698"/>
            <a:ext cx="822960" cy="82296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19" name="TextBox 18"/>
          <p:cNvSpPr txBox="1"/>
          <p:nvPr/>
        </p:nvSpPr>
        <p:spPr>
          <a:xfrm>
            <a:off x="5878285" y="3391738"/>
            <a:ext cx="1755170" cy="400110"/>
          </a:xfrm>
          <a:prstGeom prst="rect">
            <a:avLst/>
          </a:prstGeom>
          <a:noFill/>
        </p:spPr>
        <p:txBody>
          <a:bodyPr wrap="square" rtlCol="0">
            <a:spAutoFit/>
          </a:bodyPr>
          <a:lstStyle/>
          <a:p>
            <a:pPr marL="114300"/>
            <a:r>
              <a:rPr lang="tr-TR" sz="2000" b="1" dirty="0"/>
              <a:t>KANAL(LAR)</a:t>
            </a:r>
          </a:p>
        </p:txBody>
      </p:sp>
      <p:sp>
        <p:nvSpPr>
          <p:cNvPr id="27" name="Left Arrow 26"/>
          <p:cNvSpPr/>
          <p:nvPr/>
        </p:nvSpPr>
        <p:spPr>
          <a:xfrm>
            <a:off x="4131927" y="5224561"/>
            <a:ext cx="2989610" cy="822960"/>
          </a:xfrm>
          <a:prstGeom prst="leftArrow">
            <a:avLst/>
          </a:prstGeom>
          <a:ln/>
        </p:spPr>
        <p:style>
          <a:lnRef idx="1">
            <a:schemeClr val="accent1"/>
          </a:lnRef>
          <a:fillRef idx="3">
            <a:schemeClr val="accent1"/>
          </a:fillRef>
          <a:effectRef idx="2">
            <a:schemeClr val="accent1"/>
          </a:effectRef>
          <a:fontRef idx="minor">
            <a:schemeClr val="lt1"/>
          </a:fontRef>
        </p:style>
        <p:txBody>
          <a:bodyPr/>
          <a:lstStyle/>
          <a:p>
            <a:r>
              <a:rPr lang="tr-TR" sz="2000" b="1" dirty="0">
                <a:solidFill>
                  <a:schemeClr val="tx1"/>
                </a:solidFill>
              </a:rPr>
              <a:t>Geri Bildirim</a:t>
            </a:r>
          </a:p>
        </p:txBody>
      </p:sp>
      <p:sp>
        <p:nvSpPr>
          <p:cNvPr id="32" name="Oval Callout 31"/>
          <p:cNvSpPr/>
          <p:nvPr/>
        </p:nvSpPr>
        <p:spPr>
          <a:xfrm>
            <a:off x="2377030" y="1882823"/>
            <a:ext cx="1537761" cy="876356"/>
          </a:xfrm>
          <a:prstGeom prst="wedgeEllipseCallout">
            <a:avLst/>
          </a:prstGeom>
          <a:ln/>
        </p:spPr>
        <p:style>
          <a:lnRef idx="1">
            <a:schemeClr val="accent1"/>
          </a:lnRef>
          <a:fillRef idx="3">
            <a:schemeClr val="accent1"/>
          </a:fillRef>
          <a:effectRef idx="2">
            <a:schemeClr val="accent1"/>
          </a:effectRef>
          <a:fontRef idx="minor">
            <a:schemeClr val="lt1"/>
          </a:fontRef>
        </p:style>
        <p:txBody>
          <a:bodyPr/>
          <a:lstStyle/>
          <a:p>
            <a:r>
              <a:rPr lang="tr-TR" dirty="0"/>
              <a:t>Kodlama</a:t>
            </a:r>
          </a:p>
        </p:txBody>
      </p:sp>
      <p:sp>
        <p:nvSpPr>
          <p:cNvPr id="34" name="Oval Callout 33"/>
          <p:cNvSpPr/>
          <p:nvPr/>
        </p:nvSpPr>
        <p:spPr>
          <a:xfrm>
            <a:off x="6638094" y="1602399"/>
            <a:ext cx="1621178" cy="888420"/>
          </a:xfrm>
          <a:prstGeom prst="wedgeEllipseCallout">
            <a:avLst/>
          </a:prstGeom>
          <a:ln/>
        </p:spPr>
        <p:style>
          <a:lnRef idx="1">
            <a:schemeClr val="accent1"/>
          </a:lnRef>
          <a:fillRef idx="3">
            <a:schemeClr val="accent1"/>
          </a:fillRef>
          <a:effectRef idx="2">
            <a:schemeClr val="accent1"/>
          </a:effectRef>
          <a:fontRef idx="minor">
            <a:schemeClr val="lt1"/>
          </a:fontRef>
        </p:style>
        <p:txBody>
          <a:bodyPr/>
          <a:lstStyle/>
          <a:p>
            <a:r>
              <a:rPr lang="tr-TR" dirty="0"/>
              <a:t>Deşifre</a:t>
            </a:r>
          </a:p>
        </p:txBody>
      </p:sp>
      <p:sp>
        <p:nvSpPr>
          <p:cNvPr id="15" name="TextBox 14"/>
          <p:cNvSpPr txBox="1"/>
          <p:nvPr/>
        </p:nvSpPr>
        <p:spPr>
          <a:xfrm rot="18911179">
            <a:off x="3676140" y="2311270"/>
            <a:ext cx="1703372" cy="461665"/>
          </a:xfrm>
          <a:prstGeom prst="rect">
            <a:avLst/>
          </a:prstGeom>
          <a:noFill/>
        </p:spPr>
        <p:txBody>
          <a:bodyPr wrap="square" rtlCol="0">
            <a:spAutoFit/>
          </a:bodyPr>
          <a:lstStyle/>
          <a:p>
            <a:r>
              <a:rPr lang="tr-TR" sz="2400" b="1" dirty="0">
                <a:solidFill>
                  <a:srgbClr val="FF0000"/>
                </a:solidFill>
              </a:rPr>
              <a:t>Davranışsal</a:t>
            </a:r>
          </a:p>
        </p:txBody>
      </p:sp>
      <p:sp>
        <p:nvSpPr>
          <p:cNvPr id="18" name="Rectangle 17"/>
          <p:cNvSpPr/>
          <p:nvPr/>
        </p:nvSpPr>
        <p:spPr>
          <a:xfrm rot="19750822">
            <a:off x="7549721" y="5341078"/>
            <a:ext cx="1651414" cy="461665"/>
          </a:xfrm>
          <a:prstGeom prst="rect">
            <a:avLst/>
          </a:prstGeom>
        </p:spPr>
        <p:txBody>
          <a:bodyPr wrap="none">
            <a:spAutoFit/>
          </a:bodyPr>
          <a:lstStyle/>
          <a:p>
            <a:r>
              <a:rPr lang="tr-TR" sz="2400" b="1" dirty="0">
                <a:solidFill>
                  <a:srgbClr val="FF0000"/>
                </a:solidFill>
              </a:rPr>
              <a:t>Davranışsal</a:t>
            </a:r>
          </a:p>
        </p:txBody>
      </p:sp>
      <p:sp>
        <p:nvSpPr>
          <p:cNvPr id="22" name="TextBox 21"/>
          <p:cNvSpPr txBox="1"/>
          <p:nvPr/>
        </p:nvSpPr>
        <p:spPr>
          <a:xfrm rot="19583908">
            <a:off x="2017570" y="5369563"/>
            <a:ext cx="1093719" cy="461665"/>
          </a:xfrm>
          <a:prstGeom prst="rect">
            <a:avLst/>
          </a:prstGeom>
          <a:noFill/>
        </p:spPr>
        <p:txBody>
          <a:bodyPr wrap="none" rtlCol="0">
            <a:spAutoFit/>
          </a:bodyPr>
          <a:lstStyle/>
          <a:p>
            <a:r>
              <a:rPr lang="tr-TR" sz="2400" b="1" dirty="0">
                <a:solidFill>
                  <a:srgbClr val="FF0000"/>
                </a:solidFill>
              </a:rPr>
              <a:t>Deşifre</a:t>
            </a:r>
          </a:p>
        </p:txBody>
      </p:sp>
      <p:sp>
        <p:nvSpPr>
          <p:cNvPr id="21" name="Chevron 20"/>
          <p:cNvSpPr/>
          <p:nvPr/>
        </p:nvSpPr>
        <p:spPr>
          <a:xfrm rot="10800000">
            <a:off x="6810495" y="3959825"/>
            <a:ext cx="822960" cy="822960"/>
          </a:xfrm>
          <a:prstGeom prst="chevron">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23" name="Chevron 22"/>
          <p:cNvSpPr/>
          <p:nvPr/>
        </p:nvSpPr>
        <p:spPr>
          <a:xfrm rot="10800000">
            <a:off x="4883226" y="4029785"/>
            <a:ext cx="822960" cy="822960"/>
          </a:xfrm>
          <a:prstGeom prst="chevron">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24" name="TextBox 23"/>
          <p:cNvSpPr txBox="1"/>
          <p:nvPr/>
        </p:nvSpPr>
        <p:spPr>
          <a:xfrm>
            <a:off x="5706187" y="4207281"/>
            <a:ext cx="1018401" cy="400110"/>
          </a:xfrm>
          <a:prstGeom prst="rect">
            <a:avLst/>
          </a:prstGeom>
          <a:solidFill>
            <a:srgbClr val="FFFF00"/>
          </a:solidFill>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tr-TR" sz="2000" b="1" dirty="0">
                <a:solidFill>
                  <a:srgbClr val="2F2B20"/>
                </a:solidFill>
              </a:rPr>
              <a:t>MESAJ</a:t>
            </a:r>
          </a:p>
        </p:txBody>
      </p:sp>
      <p:sp>
        <p:nvSpPr>
          <p:cNvPr id="25" name="TextBox 24"/>
          <p:cNvSpPr txBox="1"/>
          <p:nvPr/>
        </p:nvSpPr>
        <p:spPr>
          <a:xfrm>
            <a:off x="3477505" y="4207281"/>
            <a:ext cx="1308845" cy="400110"/>
          </a:xfrm>
          <a:prstGeom prst="rect">
            <a:avLst/>
          </a:prstGeom>
          <a:solidFill>
            <a:srgbClr val="FFFF00"/>
          </a:solidFill>
        </p:spPr>
        <p:style>
          <a:lnRef idx="1">
            <a:schemeClr val="accent2"/>
          </a:lnRef>
          <a:fillRef idx="3">
            <a:schemeClr val="accent2"/>
          </a:fillRef>
          <a:effectRef idx="2">
            <a:schemeClr val="accent2"/>
          </a:effectRef>
          <a:fontRef idx="minor">
            <a:schemeClr val="lt1"/>
          </a:fontRef>
        </p:style>
        <p:txBody>
          <a:bodyPr wrap="square" rtlCol="0">
            <a:spAutoFit/>
          </a:bodyPr>
          <a:lstStyle/>
          <a:p>
            <a:pPr marL="114300"/>
            <a:r>
              <a:rPr lang="tr-TR" sz="2000" b="1" dirty="0">
                <a:solidFill>
                  <a:schemeClr val="tx1"/>
                </a:solidFill>
              </a:rPr>
              <a:t>KANAL</a:t>
            </a:r>
          </a:p>
        </p:txBody>
      </p:sp>
      <p:sp>
        <p:nvSpPr>
          <p:cNvPr id="26" name="TextBox 25"/>
          <p:cNvSpPr txBox="1"/>
          <p:nvPr/>
        </p:nvSpPr>
        <p:spPr>
          <a:xfrm>
            <a:off x="1718640" y="4721606"/>
            <a:ext cx="1316779" cy="400110"/>
          </a:xfrm>
          <a:prstGeom prst="rect">
            <a:avLst/>
          </a:prstGeom>
          <a:solidFill>
            <a:srgbClr val="FFFF00"/>
          </a:solidFill>
        </p:spPr>
        <p:txBody>
          <a:bodyPr wrap="square" rtlCol="0">
            <a:spAutoFit/>
          </a:bodyPr>
          <a:lstStyle/>
          <a:p>
            <a:r>
              <a:rPr lang="tr-TR" sz="2000" b="1" dirty="0"/>
              <a:t>ALICI</a:t>
            </a:r>
          </a:p>
        </p:txBody>
      </p:sp>
      <p:sp>
        <p:nvSpPr>
          <p:cNvPr id="10" name="TextBox 9"/>
          <p:cNvSpPr txBox="1"/>
          <p:nvPr/>
        </p:nvSpPr>
        <p:spPr>
          <a:xfrm>
            <a:off x="8375428" y="4653470"/>
            <a:ext cx="988860" cy="369332"/>
          </a:xfrm>
          <a:prstGeom prst="rect">
            <a:avLst/>
          </a:prstGeom>
          <a:solidFill>
            <a:srgbClr val="FFFF00"/>
          </a:solidFill>
        </p:spPr>
        <p:txBody>
          <a:bodyPr wrap="none" rtlCol="0">
            <a:spAutoFit/>
          </a:bodyPr>
          <a:lstStyle/>
          <a:p>
            <a:r>
              <a:rPr lang="tr-TR" b="1" dirty="0"/>
              <a:t>KAYNAK</a:t>
            </a:r>
          </a:p>
        </p:txBody>
      </p:sp>
      <p:sp>
        <p:nvSpPr>
          <p:cNvPr id="13" name="TextBox 12"/>
          <p:cNvSpPr txBox="1"/>
          <p:nvPr/>
        </p:nvSpPr>
        <p:spPr>
          <a:xfrm>
            <a:off x="454774" y="5021384"/>
            <a:ext cx="3844509" cy="369332"/>
          </a:xfrm>
          <a:prstGeom prst="rect">
            <a:avLst/>
          </a:prstGeom>
          <a:noFill/>
        </p:spPr>
        <p:txBody>
          <a:bodyPr wrap="none" rtlCol="0">
            <a:spAutoFit/>
          </a:bodyPr>
          <a:lstStyle/>
          <a:p>
            <a:r>
              <a:rPr lang="tr-TR" b="1" dirty="0">
                <a:solidFill>
                  <a:srgbClr val="FF0000"/>
                </a:solidFill>
              </a:rPr>
              <a:t>İLETİŞİMİ GERÇEKLEŞTİREN/KATILIMCI</a:t>
            </a:r>
          </a:p>
        </p:txBody>
      </p:sp>
      <p:sp>
        <p:nvSpPr>
          <p:cNvPr id="29" name="TextBox 28"/>
          <p:cNvSpPr txBox="1"/>
          <p:nvPr/>
        </p:nvSpPr>
        <p:spPr>
          <a:xfrm>
            <a:off x="7121537" y="4886269"/>
            <a:ext cx="3844509" cy="369332"/>
          </a:xfrm>
          <a:prstGeom prst="rect">
            <a:avLst/>
          </a:prstGeom>
          <a:noFill/>
        </p:spPr>
        <p:txBody>
          <a:bodyPr wrap="none" rtlCol="0">
            <a:spAutoFit/>
          </a:bodyPr>
          <a:lstStyle/>
          <a:p>
            <a:r>
              <a:rPr lang="tr-TR" b="1" dirty="0">
                <a:solidFill>
                  <a:srgbClr val="FF0000"/>
                </a:solidFill>
              </a:rPr>
              <a:t>İLETİŞİMİ GERÇEKLEŞTİREN/KATILIMCI</a:t>
            </a:r>
          </a:p>
        </p:txBody>
      </p:sp>
      <p:pic>
        <p:nvPicPr>
          <p:cNvPr id="3" name="Graphic 2" descr="Man with solid fill">
            <a:extLst>
              <a:ext uri="{FF2B5EF4-FFF2-40B4-BE49-F238E27FC236}">
                <a16:creationId xmlns:a16="http://schemas.microsoft.com/office/drawing/2014/main" id="{3EDC94C3-5DBB-431B-632F-E955E6BC0F9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76994" y="3002697"/>
            <a:ext cx="845867" cy="845867"/>
          </a:xfrm>
          <a:prstGeom prst="rect">
            <a:avLst/>
          </a:prstGeom>
        </p:spPr>
      </p:pic>
      <p:pic>
        <p:nvPicPr>
          <p:cNvPr id="4" name="Graphic 3" descr="Man with solid fill">
            <a:extLst>
              <a:ext uri="{FF2B5EF4-FFF2-40B4-BE49-F238E27FC236}">
                <a16:creationId xmlns:a16="http://schemas.microsoft.com/office/drawing/2014/main" id="{B090022A-B652-099E-E890-C47B0512925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59272" y="3102252"/>
            <a:ext cx="845867" cy="845867"/>
          </a:xfrm>
          <a:prstGeom prst="rect">
            <a:avLst/>
          </a:prstGeom>
        </p:spPr>
      </p:pic>
    </p:spTree>
    <p:extLst>
      <p:ext uri="{BB962C8B-B14F-4D97-AF65-F5344CB8AC3E}">
        <p14:creationId xmlns:p14="http://schemas.microsoft.com/office/powerpoint/2010/main" val="9586498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9771" y="1105100"/>
            <a:ext cx="3680287" cy="745026"/>
          </a:xfrm>
        </p:spPr>
        <p:txBody>
          <a:bodyPr>
            <a:normAutofit/>
          </a:bodyPr>
          <a:lstStyle/>
          <a:p>
            <a:r>
              <a:rPr lang="tr-TR" sz="4000" b="1" dirty="0"/>
              <a:t>YENİ  EKLER...</a:t>
            </a:r>
          </a:p>
        </p:txBody>
      </p:sp>
      <p:sp>
        <p:nvSpPr>
          <p:cNvPr id="3" name="Content Placeholder 2"/>
          <p:cNvSpPr>
            <a:spLocks noGrp="1"/>
          </p:cNvSpPr>
          <p:nvPr>
            <p:ph idx="1"/>
          </p:nvPr>
        </p:nvSpPr>
        <p:spPr>
          <a:xfrm>
            <a:off x="1540990" y="1800252"/>
            <a:ext cx="8382000" cy="4247297"/>
          </a:xfrm>
        </p:spPr>
        <p:txBody>
          <a:bodyPr/>
          <a:lstStyle/>
          <a:p>
            <a:pPr marL="114300" indent="0">
              <a:buNone/>
            </a:pPr>
            <a:r>
              <a:rPr lang="tr-TR" sz="2400" b="1" dirty="0"/>
              <a:t>İLETİŞİM SIRASINDAKİ ŞARTLAR</a:t>
            </a:r>
          </a:p>
          <a:p>
            <a:pPr marL="114300" indent="0">
              <a:buNone/>
            </a:pPr>
            <a:endParaRPr lang="tr-TR" dirty="0"/>
          </a:p>
        </p:txBody>
      </p:sp>
      <p:pic>
        <p:nvPicPr>
          <p:cNvPr id="4" name="Picture 3"/>
          <p:cNvPicPr>
            <a:picLocks noChangeAspect="1"/>
          </p:cNvPicPr>
          <p:nvPr/>
        </p:nvPicPr>
        <p:blipFill>
          <a:blip r:embed="rId3">
            <a:duotone>
              <a:schemeClr val="bg2">
                <a:shade val="45000"/>
                <a:satMod val="135000"/>
              </a:schemeClr>
              <a:prstClr val="white"/>
            </a:duotone>
            <a:alphaModFix amt="59000"/>
          </a:blip>
          <a:stretch>
            <a:fillRect/>
          </a:stretch>
        </p:blipFill>
        <p:spPr>
          <a:xfrm>
            <a:off x="3199802" y="2390531"/>
            <a:ext cx="5023558" cy="3186595"/>
          </a:xfrm>
          <a:prstGeom prst="ellipse">
            <a:avLst/>
          </a:prstGeom>
          <a:ln w="28575" cap="rnd" cmpd="sng">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TextBox 5"/>
          <p:cNvSpPr txBox="1"/>
          <p:nvPr/>
        </p:nvSpPr>
        <p:spPr>
          <a:xfrm>
            <a:off x="1708820" y="5029197"/>
            <a:ext cx="1077156" cy="400110"/>
          </a:xfrm>
          <a:prstGeom prst="rect">
            <a:avLst/>
          </a:prstGeom>
          <a:noFill/>
        </p:spPr>
        <p:txBody>
          <a:bodyPr wrap="square" rtlCol="0">
            <a:spAutoFit/>
          </a:bodyPr>
          <a:lstStyle/>
          <a:p>
            <a:r>
              <a:rPr lang="tr-TR" sz="2000" b="1" dirty="0"/>
              <a:t>KAYNAK</a:t>
            </a:r>
          </a:p>
        </p:txBody>
      </p:sp>
      <p:sp>
        <p:nvSpPr>
          <p:cNvPr id="8" name="TextBox 7"/>
          <p:cNvSpPr txBox="1"/>
          <p:nvPr/>
        </p:nvSpPr>
        <p:spPr>
          <a:xfrm>
            <a:off x="8660325" y="5142551"/>
            <a:ext cx="1316779" cy="400110"/>
          </a:xfrm>
          <a:prstGeom prst="rect">
            <a:avLst/>
          </a:prstGeom>
          <a:noFill/>
        </p:spPr>
        <p:txBody>
          <a:bodyPr wrap="square" rtlCol="0">
            <a:spAutoFit/>
          </a:bodyPr>
          <a:lstStyle/>
          <a:p>
            <a:r>
              <a:rPr lang="tr-TR" sz="2000" b="1" dirty="0"/>
              <a:t>ALICI</a:t>
            </a:r>
          </a:p>
        </p:txBody>
      </p:sp>
      <p:sp>
        <p:nvSpPr>
          <p:cNvPr id="9" name="Right Arrow 8"/>
          <p:cNvSpPr/>
          <p:nvPr/>
        </p:nvSpPr>
        <p:spPr>
          <a:xfrm>
            <a:off x="2666973" y="4170015"/>
            <a:ext cx="822960" cy="82296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11" name="TextBox 10"/>
          <p:cNvSpPr txBox="1"/>
          <p:nvPr/>
        </p:nvSpPr>
        <p:spPr>
          <a:xfrm>
            <a:off x="3661542" y="4421360"/>
            <a:ext cx="1634691" cy="400110"/>
          </a:xfrm>
          <a:prstGeom prst="rect">
            <a:avLst/>
          </a:prstGeom>
          <a:noFill/>
        </p:spPr>
        <p:txBody>
          <a:bodyPr wrap="square" rtlCol="0">
            <a:spAutoFit/>
          </a:bodyPr>
          <a:lstStyle/>
          <a:p>
            <a:r>
              <a:rPr lang="tr-TR" sz="2000" b="1" dirty="0"/>
              <a:t>MESAJ(LAR)</a:t>
            </a:r>
          </a:p>
        </p:txBody>
      </p:sp>
      <p:sp>
        <p:nvSpPr>
          <p:cNvPr id="12" name="Right Arrow 11"/>
          <p:cNvSpPr/>
          <p:nvPr/>
        </p:nvSpPr>
        <p:spPr>
          <a:xfrm>
            <a:off x="5104611" y="4213761"/>
            <a:ext cx="822960" cy="82296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16" name="Right Arrow 15"/>
          <p:cNvSpPr/>
          <p:nvPr/>
        </p:nvSpPr>
        <p:spPr>
          <a:xfrm>
            <a:off x="7532322" y="4213761"/>
            <a:ext cx="822960" cy="82296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19" name="TextBox 18"/>
          <p:cNvSpPr txBox="1"/>
          <p:nvPr/>
        </p:nvSpPr>
        <p:spPr>
          <a:xfrm>
            <a:off x="5886826" y="4426680"/>
            <a:ext cx="1755170" cy="400110"/>
          </a:xfrm>
          <a:prstGeom prst="rect">
            <a:avLst/>
          </a:prstGeom>
          <a:noFill/>
        </p:spPr>
        <p:txBody>
          <a:bodyPr wrap="square" rtlCol="0">
            <a:spAutoFit/>
          </a:bodyPr>
          <a:lstStyle/>
          <a:p>
            <a:pPr marL="114300"/>
            <a:r>
              <a:rPr lang="tr-TR" sz="2000" b="1" dirty="0"/>
              <a:t>KANAL(LAR)</a:t>
            </a:r>
          </a:p>
        </p:txBody>
      </p:sp>
      <p:sp>
        <p:nvSpPr>
          <p:cNvPr id="27" name="Left Arrow 26"/>
          <p:cNvSpPr/>
          <p:nvPr/>
        </p:nvSpPr>
        <p:spPr>
          <a:xfrm>
            <a:off x="4150627" y="5268058"/>
            <a:ext cx="2989610" cy="822960"/>
          </a:xfrm>
          <a:prstGeom prst="leftArrow">
            <a:avLst/>
          </a:prstGeom>
          <a:ln/>
        </p:spPr>
        <p:style>
          <a:lnRef idx="1">
            <a:schemeClr val="accent1"/>
          </a:lnRef>
          <a:fillRef idx="3">
            <a:schemeClr val="accent1"/>
          </a:fillRef>
          <a:effectRef idx="2">
            <a:schemeClr val="accent1"/>
          </a:effectRef>
          <a:fontRef idx="minor">
            <a:schemeClr val="lt1"/>
          </a:fontRef>
        </p:style>
        <p:txBody>
          <a:bodyPr/>
          <a:lstStyle/>
          <a:p>
            <a:r>
              <a:rPr lang="tr-TR" sz="2000" b="1" dirty="0">
                <a:solidFill>
                  <a:schemeClr val="tx1"/>
                </a:solidFill>
              </a:rPr>
              <a:t>Geri Bildirim</a:t>
            </a:r>
          </a:p>
        </p:txBody>
      </p:sp>
      <p:sp>
        <p:nvSpPr>
          <p:cNvPr id="32" name="Oval Callout 31"/>
          <p:cNvSpPr/>
          <p:nvPr/>
        </p:nvSpPr>
        <p:spPr>
          <a:xfrm>
            <a:off x="1490683" y="2390531"/>
            <a:ext cx="1819040" cy="876356"/>
          </a:xfrm>
          <a:prstGeom prst="wedgeEllipseCallout">
            <a:avLst/>
          </a:prstGeom>
          <a:ln/>
        </p:spPr>
        <p:style>
          <a:lnRef idx="1">
            <a:schemeClr val="accent1"/>
          </a:lnRef>
          <a:fillRef idx="3">
            <a:schemeClr val="accent1"/>
          </a:fillRef>
          <a:effectRef idx="2">
            <a:schemeClr val="accent1"/>
          </a:effectRef>
          <a:fontRef idx="minor">
            <a:schemeClr val="lt1"/>
          </a:fontRef>
        </p:style>
        <p:txBody>
          <a:bodyPr/>
          <a:lstStyle/>
          <a:p>
            <a:r>
              <a:rPr lang="tr-TR" dirty="0"/>
              <a:t>Davranışsal</a:t>
            </a:r>
          </a:p>
        </p:txBody>
      </p:sp>
      <p:sp>
        <p:nvSpPr>
          <p:cNvPr id="34" name="Oval Callout 33"/>
          <p:cNvSpPr/>
          <p:nvPr/>
        </p:nvSpPr>
        <p:spPr>
          <a:xfrm>
            <a:off x="8205058" y="2460944"/>
            <a:ext cx="1621178" cy="888420"/>
          </a:xfrm>
          <a:prstGeom prst="wedgeEllipseCallout">
            <a:avLst/>
          </a:prstGeom>
          <a:ln/>
        </p:spPr>
        <p:style>
          <a:lnRef idx="1">
            <a:schemeClr val="accent1"/>
          </a:lnRef>
          <a:fillRef idx="3">
            <a:schemeClr val="accent1"/>
          </a:fillRef>
          <a:effectRef idx="2">
            <a:schemeClr val="accent1"/>
          </a:effectRef>
          <a:fontRef idx="minor">
            <a:schemeClr val="lt1"/>
          </a:fontRef>
        </p:style>
        <p:txBody>
          <a:bodyPr/>
          <a:lstStyle/>
          <a:p>
            <a:r>
              <a:rPr lang="tr-TR" dirty="0"/>
              <a:t>Deşifre</a:t>
            </a:r>
          </a:p>
        </p:txBody>
      </p:sp>
      <p:sp>
        <p:nvSpPr>
          <p:cNvPr id="18" name="Rectangle 17"/>
          <p:cNvSpPr/>
          <p:nvPr/>
        </p:nvSpPr>
        <p:spPr>
          <a:xfrm rot="19750822">
            <a:off x="7089785" y="5238909"/>
            <a:ext cx="1651414" cy="461665"/>
          </a:xfrm>
          <a:prstGeom prst="rect">
            <a:avLst/>
          </a:prstGeom>
        </p:spPr>
        <p:txBody>
          <a:bodyPr wrap="none">
            <a:spAutoFit/>
          </a:bodyPr>
          <a:lstStyle/>
          <a:p>
            <a:r>
              <a:rPr lang="tr-TR" sz="2400" b="1" dirty="0">
                <a:solidFill>
                  <a:srgbClr val="FF0000"/>
                </a:solidFill>
              </a:rPr>
              <a:t>Davranışsal</a:t>
            </a:r>
          </a:p>
        </p:txBody>
      </p:sp>
      <p:sp>
        <p:nvSpPr>
          <p:cNvPr id="22" name="TextBox 21"/>
          <p:cNvSpPr txBox="1"/>
          <p:nvPr/>
        </p:nvSpPr>
        <p:spPr>
          <a:xfrm rot="19583908">
            <a:off x="2550372" y="5321816"/>
            <a:ext cx="1093719" cy="461665"/>
          </a:xfrm>
          <a:prstGeom prst="rect">
            <a:avLst/>
          </a:prstGeom>
          <a:noFill/>
        </p:spPr>
        <p:txBody>
          <a:bodyPr wrap="none" rtlCol="0">
            <a:spAutoFit/>
          </a:bodyPr>
          <a:lstStyle/>
          <a:p>
            <a:r>
              <a:rPr lang="tr-TR" sz="2400" b="1" dirty="0">
                <a:solidFill>
                  <a:srgbClr val="FF0000"/>
                </a:solidFill>
              </a:rPr>
              <a:t>Deşifre</a:t>
            </a:r>
          </a:p>
        </p:txBody>
      </p:sp>
      <p:sp>
        <p:nvSpPr>
          <p:cNvPr id="10" name="TextBox 9"/>
          <p:cNvSpPr txBox="1"/>
          <p:nvPr/>
        </p:nvSpPr>
        <p:spPr>
          <a:xfrm>
            <a:off x="4755080" y="2473502"/>
            <a:ext cx="1857600" cy="584776"/>
          </a:xfrm>
          <a:prstGeom prst="rect">
            <a:avLst/>
          </a:prstGeom>
          <a:noFill/>
        </p:spPr>
        <p:txBody>
          <a:bodyPr wrap="none" rtlCol="0">
            <a:spAutoFit/>
          </a:bodyPr>
          <a:lstStyle/>
          <a:p>
            <a:r>
              <a:rPr lang="tr-TR" sz="3200" b="1" dirty="0">
                <a:solidFill>
                  <a:srgbClr val="FF0000"/>
                </a:solidFill>
              </a:rPr>
              <a:t>GÜRÜLTÜ</a:t>
            </a:r>
          </a:p>
        </p:txBody>
      </p:sp>
      <p:sp>
        <p:nvSpPr>
          <p:cNvPr id="15" name="TextBox 14"/>
          <p:cNvSpPr txBox="1"/>
          <p:nvPr/>
        </p:nvSpPr>
        <p:spPr>
          <a:xfrm>
            <a:off x="5076885" y="2934542"/>
            <a:ext cx="1508746" cy="1323439"/>
          </a:xfrm>
          <a:prstGeom prst="rect">
            <a:avLst/>
          </a:prstGeom>
          <a:noFill/>
        </p:spPr>
        <p:txBody>
          <a:bodyPr wrap="none" rtlCol="0">
            <a:spAutoFit/>
          </a:bodyPr>
          <a:lstStyle/>
          <a:p>
            <a:pPr marL="285750" indent="-285750">
              <a:buFont typeface="Wingdings" charset="2"/>
              <a:buChar char="q"/>
            </a:pPr>
            <a:r>
              <a:rPr lang="tr-TR" sz="2000" b="1" dirty="0">
                <a:solidFill>
                  <a:srgbClr val="2F2B20"/>
                </a:solidFill>
              </a:rPr>
              <a:t>Fiziksel</a:t>
            </a:r>
          </a:p>
          <a:p>
            <a:pPr marL="285750" indent="-285750">
              <a:buFont typeface="Wingdings" charset="2"/>
              <a:buChar char="q"/>
            </a:pPr>
            <a:r>
              <a:rPr lang="tr-TR" sz="2000" b="1" dirty="0">
                <a:solidFill>
                  <a:srgbClr val="2F2B20"/>
                </a:solidFill>
              </a:rPr>
              <a:t>Psikolojik</a:t>
            </a:r>
          </a:p>
          <a:p>
            <a:pPr marL="285750" indent="-285750">
              <a:buFont typeface="Wingdings" charset="2"/>
              <a:buChar char="q"/>
            </a:pPr>
            <a:r>
              <a:rPr lang="tr-TR" sz="2000" b="1" dirty="0">
                <a:solidFill>
                  <a:srgbClr val="2F2B20"/>
                </a:solidFill>
              </a:rPr>
              <a:t>Fizyolojik</a:t>
            </a:r>
          </a:p>
          <a:p>
            <a:pPr marL="285750" indent="-285750">
              <a:buFont typeface="Wingdings" charset="2"/>
              <a:buChar char="q"/>
            </a:pPr>
            <a:r>
              <a:rPr lang="tr-TR" sz="2000" b="1" dirty="0">
                <a:solidFill>
                  <a:srgbClr val="2F2B20"/>
                </a:solidFill>
              </a:rPr>
              <a:t>Anlamsal</a:t>
            </a:r>
            <a:r>
              <a:rPr lang="tr-TR" dirty="0"/>
              <a:t> </a:t>
            </a:r>
          </a:p>
        </p:txBody>
      </p:sp>
      <p:pic>
        <p:nvPicPr>
          <p:cNvPr id="13" name="Graphic 12" descr="Man with solid fill">
            <a:extLst>
              <a:ext uri="{FF2B5EF4-FFF2-40B4-BE49-F238E27FC236}">
                <a16:creationId xmlns:a16="http://schemas.microsoft.com/office/drawing/2014/main" id="{C5890B1D-431B-7605-64FE-156CB19C67E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38327" y="4147108"/>
            <a:ext cx="845867" cy="845867"/>
          </a:xfrm>
          <a:prstGeom prst="rect">
            <a:avLst/>
          </a:prstGeom>
        </p:spPr>
      </p:pic>
      <p:pic>
        <p:nvPicPr>
          <p:cNvPr id="14" name="Graphic 13" descr="Man with solid fill">
            <a:extLst>
              <a:ext uri="{FF2B5EF4-FFF2-40B4-BE49-F238E27FC236}">
                <a16:creationId xmlns:a16="http://schemas.microsoft.com/office/drawing/2014/main" id="{F6447FA0-DD20-53CA-8A42-04BCB399EB3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86226" y="4158561"/>
            <a:ext cx="845867" cy="845867"/>
          </a:xfrm>
          <a:prstGeom prst="rect">
            <a:avLst/>
          </a:prstGeom>
        </p:spPr>
      </p:pic>
    </p:spTree>
    <p:extLst>
      <p:ext uri="{BB962C8B-B14F-4D97-AF65-F5344CB8AC3E}">
        <p14:creationId xmlns:p14="http://schemas.microsoft.com/office/powerpoint/2010/main" val="25303961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9726" y="708248"/>
            <a:ext cx="5198616" cy="1325563"/>
          </a:xfrm>
        </p:spPr>
        <p:txBody>
          <a:bodyPr>
            <a:normAutofit/>
          </a:bodyPr>
          <a:lstStyle/>
          <a:p>
            <a:r>
              <a:rPr lang="tr-TR" sz="4000" b="1" dirty="0"/>
              <a:t>İletişimi etkileyen şartlar</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657063200"/>
              </p:ext>
            </p:extLst>
          </p:nvPr>
        </p:nvGraphicFramePr>
        <p:xfrm>
          <a:off x="2423604" y="1855433"/>
          <a:ext cx="7208667" cy="39328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5346391" y="3906574"/>
            <a:ext cx="1333500" cy="461665"/>
          </a:xfrm>
          <a:prstGeom prst="rect">
            <a:avLst/>
          </a:prstGeom>
          <a:noFill/>
        </p:spPr>
        <p:txBody>
          <a:bodyPr wrap="square" rtlCol="0">
            <a:spAutoFit/>
          </a:bodyPr>
          <a:lstStyle/>
          <a:p>
            <a:r>
              <a:rPr lang="tr-TR" sz="2400" b="1" dirty="0">
                <a:solidFill>
                  <a:schemeClr val="bg1"/>
                </a:solidFill>
              </a:rPr>
              <a:t>İLETİŞİM</a:t>
            </a:r>
          </a:p>
        </p:txBody>
      </p:sp>
    </p:spTree>
    <p:extLst>
      <p:ext uri="{BB962C8B-B14F-4D97-AF65-F5344CB8AC3E}">
        <p14:creationId xmlns:p14="http://schemas.microsoft.com/office/powerpoint/2010/main" val="10982417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1768" y="1248177"/>
            <a:ext cx="4630446" cy="822960"/>
          </a:xfrm>
        </p:spPr>
        <p:txBody>
          <a:bodyPr>
            <a:normAutofit fontScale="90000"/>
          </a:bodyPr>
          <a:lstStyle/>
          <a:p>
            <a:r>
              <a:rPr lang="tr-TR" sz="4000" b="1" dirty="0"/>
              <a:t>İletişimi Etkileyen şartlar</a:t>
            </a:r>
          </a:p>
        </p:txBody>
      </p:sp>
      <p:sp>
        <p:nvSpPr>
          <p:cNvPr id="14" name="Content Placeholder 13"/>
          <p:cNvSpPr>
            <a:spLocks noGrp="1"/>
          </p:cNvSpPr>
          <p:nvPr>
            <p:ph idx="1"/>
          </p:nvPr>
        </p:nvSpPr>
        <p:spPr>
          <a:xfrm>
            <a:off x="5065315" y="1690688"/>
            <a:ext cx="3642179" cy="2153898"/>
          </a:xfrm>
          <a:prstGeom prst="wedgeEllipseCallout">
            <a:avLst/>
          </a:prstGeom>
          <a:ln/>
        </p:spPr>
        <p:style>
          <a:lnRef idx="1">
            <a:schemeClr val="accent1"/>
          </a:lnRef>
          <a:fillRef idx="3">
            <a:schemeClr val="accent1"/>
          </a:fillRef>
          <a:effectRef idx="2">
            <a:schemeClr val="accent1"/>
          </a:effectRef>
          <a:fontRef idx="minor">
            <a:schemeClr val="lt1"/>
          </a:fontRef>
        </p:style>
        <p:txBody>
          <a:bodyPr>
            <a:normAutofit fontScale="70000" lnSpcReduction="20000"/>
          </a:bodyPr>
          <a:lstStyle/>
          <a:p>
            <a:r>
              <a:rPr lang="tr-TR" dirty="0">
                <a:solidFill>
                  <a:srgbClr val="2F2B20"/>
                </a:solidFill>
              </a:rPr>
              <a:t>Gelen mesajı deşifre ederken alıcının içinde bulunduğu şartlar, gelen mesajın algılanmasını etkiler</a:t>
            </a:r>
          </a:p>
        </p:txBody>
      </p:sp>
      <p:sp>
        <p:nvSpPr>
          <p:cNvPr id="6" name="TextBox 5"/>
          <p:cNvSpPr txBox="1"/>
          <p:nvPr/>
        </p:nvSpPr>
        <p:spPr>
          <a:xfrm>
            <a:off x="1784847" y="5124485"/>
            <a:ext cx="1078215" cy="400110"/>
          </a:xfrm>
          <a:prstGeom prst="rect">
            <a:avLst/>
          </a:prstGeom>
          <a:noFill/>
        </p:spPr>
        <p:txBody>
          <a:bodyPr wrap="none" rtlCol="0">
            <a:spAutoFit/>
          </a:bodyPr>
          <a:lstStyle/>
          <a:p>
            <a:r>
              <a:rPr lang="tr-TR" sz="2000" b="1" dirty="0"/>
              <a:t>KAYNAK</a:t>
            </a:r>
          </a:p>
        </p:txBody>
      </p:sp>
      <p:sp>
        <p:nvSpPr>
          <p:cNvPr id="8" name="TextBox 7"/>
          <p:cNvSpPr txBox="1"/>
          <p:nvPr/>
        </p:nvSpPr>
        <p:spPr>
          <a:xfrm>
            <a:off x="8340559" y="5114760"/>
            <a:ext cx="733870" cy="400110"/>
          </a:xfrm>
          <a:prstGeom prst="rect">
            <a:avLst/>
          </a:prstGeom>
          <a:noFill/>
        </p:spPr>
        <p:txBody>
          <a:bodyPr wrap="none" rtlCol="0">
            <a:spAutoFit/>
          </a:bodyPr>
          <a:lstStyle/>
          <a:p>
            <a:r>
              <a:rPr lang="tr-TR" sz="2000" b="1" dirty="0"/>
              <a:t>ALICI</a:t>
            </a:r>
          </a:p>
        </p:txBody>
      </p:sp>
      <p:sp>
        <p:nvSpPr>
          <p:cNvPr id="9" name="Right Arrow 8"/>
          <p:cNvSpPr/>
          <p:nvPr/>
        </p:nvSpPr>
        <p:spPr>
          <a:xfrm>
            <a:off x="2863062" y="4301399"/>
            <a:ext cx="822960" cy="82296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11" name="TextBox 10"/>
          <p:cNvSpPr txBox="1"/>
          <p:nvPr/>
        </p:nvSpPr>
        <p:spPr>
          <a:xfrm>
            <a:off x="3686022" y="4534739"/>
            <a:ext cx="1174270" cy="400111"/>
          </a:xfrm>
          <a:prstGeom prst="rect">
            <a:avLst/>
          </a:prstGeom>
          <a:noFill/>
        </p:spPr>
        <p:txBody>
          <a:bodyPr wrap="square" rtlCol="0">
            <a:spAutoFit/>
          </a:bodyPr>
          <a:lstStyle/>
          <a:p>
            <a:r>
              <a:rPr lang="tr-TR" sz="2000" b="1" dirty="0"/>
              <a:t>MESAJ</a:t>
            </a:r>
          </a:p>
        </p:txBody>
      </p:sp>
      <p:sp>
        <p:nvSpPr>
          <p:cNvPr id="12" name="Right Arrow 11"/>
          <p:cNvSpPr/>
          <p:nvPr/>
        </p:nvSpPr>
        <p:spPr>
          <a:xfrm>
            <a:off x="4643845" y="4301399"/>
            <a:ext cx="822960" cy="82296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16" name="Right Arrow 15"/>
          <p:cNvSpPr/>
          <p:nvPr/>
        </p:nvSpPr>
        <p:spPr>
          <a:xfrm>
            <a:off x="7045154" y="4301399"/>
            <a:ext cx="822960" cy="82296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19" name="TextBox 18"/>
          <p:cNvSpPr txBox="1"/>
          <p:nvPr/>
        </p:nvSpPr>
        <p:spPr>
          <a:xfrm>
            <a:off x="5719536" y="4534738"/>
            <a:ext cx="1166869" cy="400110"/>
          </a:xfrm>
          <a:prstGeom prst="rect">
            <a:avLst/>
          </a:prstGeom>
          <a:noFill/>
        </p:spPr>
        <p:txBody>
          <a:bodyPr wrap="square" rtlCol="0">
            <a:spAutoFit/>
          </a:bodyPr>
          <a:lstStyle/>
          <a:p>
            <a:pPr marL="114300"/>
            <a:r>
              <a:rPr lang="tr-TR" sz="2000" b="1" dirty="0"/>
              <a:t>KANAL</a:t>
            </a:r>
          </a:p>
        </p:txBody>
      </p:sp>
      <p:pic>
        <p:nvPicPr>
          <p:cNvPr id="3" name="Graphic 2" descr="Man with solid fill">
            <a:extLst>
              <a:ext uri="{FF2B5EF4-FFF2-40B4-BE49-F238E27FC236}">
                <a16:creationId xmlns:a16="http://schemas.microsoft.com/office/drawing/2014/main" id="{3B8B229B-BF54-7BF8-5DF3-D50EB2742D6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70033" y="4311859"/>
            <a:ext cx="845867" cy="845867"/>
          </a:xfrm>
          <a:prstGeom prst="rect">
            <a:avLst/>
          </a:prstGeom>
        </p:spPr>
      </p:pic>
      <p:pic>
        <p:nvPicPr>
          <p:cNvPr id="7" name="Graphic 6" descr="Man with solid fill">
            <a:extLst>
              <a:ext uri="{FF2B5EF4-FFF2-40B4-BE49-F238E27FC236}">
                <a16:creationId xmlns:a16="http://schemas.microsoft.com/office/drawing/2014/main" id="{3D44802C-3D8F-07E8-8742-2CDA19B6A1F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198844" y="4278492"/>
            <a:ext cx="845867" cy="845867"/>
          </a:xfrm>
          <a:prstGeom prst="rect">
            <a:avLst/>
          </a:prstGeom>
        </p:spPr>
      </p:pic>
    </p:spTree>
    <p:extLst>
      <p:ext uri="{BB962C8B-B14F-4D97-AF65-F5344CB8AC3E}">
        <p14:creationId xmlns:p14="http://schemas.microsoft.com/office/powerpoint/2010/main" val="342693045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78888"/>
            <a:ext cx="3600635" cy="870013"/>
          </a:xfrm>
        </p:spPr>
        <p:txBody>
          <a:bodyPr>
            <a:normAutofit/>
          </a:bodyPr>
          <a:lstStyle/>
          <a:p>
            <a:r>
              <a:rPr lang="tr-TR" sz="4000" b="1" dirty="0"/>
              <a:t>İletişim Şekilleri</a:t>
            </a:r>
          </a:p>
        </p:txBody>
      </p:sp>
      <p:sp>
        <p:nvSpPr>
          <p:cNvPr id="3" name="Content Placeholder 2"/>
          <p:cNvSpPr>
            <a:spLocks noGrp="1"/>
          </p:cNvSpPr>
          <p:nvPr>
            <p:ph idx="1"/>
          </p:nvPr>
        </p:nvSpPr>
        <p:spPr>
          <a:xfrm>
            <a:off x="838200" y="1834503"/>
            <a:ext cx="10515600" cy="4033637"/>
          </a:xfrm>
        </p:spPr>
        <p:txBody>
          <a:bodyPr>
            <a:normAutofit lnSpcReduction="10000"/>
          </a:bodyPr>
          <a:lstStyle/>
          <a:p>
            <a:r>
              <a:rPr lang="tr-TR" b="1" dirty="0" err="1"/>
              <a:t>Linear</a:t>
            </a:r>
            <a:r>
              <a:rPr lang="tr-TR" b="1" dirty="0"/>
              <a:t> – tek yönlü iletişim: </a:t>
            </a:r>
            <a:r>
              <a:rPr lang="tr-TR" dirty="0" err="1"/>
              <a:t>Berlo’nun</a:t>
            </a:r>
            <a:r>
              <a:rPr lang="tr-TR" dirty="0"/>
              <a:t> modeli, geri besleme (</a:t>
            </a:r>
            <a:r>
              <a:rPr lang="tr-TR" dirty="0" err="1"/>
              <a:t>feedback</a:t>
            </a:r>
            <a:r>
              <a:rPr lang="tr-TR" dirty="0"/>
              <a:t>) yok.</a:t>
            </a:r>
          </a:p>
          <a:p>
            <a:endParaRPr lang="tr-TR" dirty="0"/>
          </a:p>
          <a:p>
            <a:r>
              <a:rPr lang="tr-TR" b="1" dirty="0" err="1"/>
              <a:t>Interaktif</a:t>
            </a:r>
            <a:r>
              <a:rPr lang="tr-TR" b="1" dirty="0"/>
              <a:t> – iki yönlü iletişim: </a:t>
            </a:r>
            <a:r>
              <a:rPr lang="tr-TR" dirty="0"/>
              <a:t>Mesajlar alıcı ile kaynak arasında gider ve gelir. Geri besleme (</a:t>
            </a:r>
            <a:r>
              <a:rPr lang="tr-TR" dirty="0" err="1"/>
              <a:t>feedback</a:t>
            </a:r>
            <a:r>
              <a:rPr lang="tr-TR" dirty="0"/>
              <a:t>) vardır. </a:t>
            </a:r>
          </a:p>
          <a:p>
            <a:endParaRPr lang="tr-TR" dirty="0"/>
          </a:p>
          <a:p>
            <a:r>
              <a:rPr lang="tr-TR" b="1" dirty="0"/>
              <a:t>Geçişli iletişim : </a:t>
            </a:r>
            <a:r>
              <a:rPr lang="tr-TR" dirty="0"/>
              <a:t>En gerçekçi iletişim şeklidir. Mesajlar sürekli yapılandırılır. Kişi aynı anda hem kaynak hem de alıcıdır. Sürekli olarak gidip gelen mesajlar ilişkileri etkiler. </a:t>
            </a:r>
          </a:p>
        </p:txBody>
      </p:sp>
    </p:spTree>
    <p:extLst>
      <p:ext uri="{BB962C8B-B14F-4D97-AF65-F5344CB8AC3E}">
        <p14:creationId xmlns:p14="http://schemas.microsoft.com/office/powerpoint/2010/main" val="36712530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descr="Stick figure families holding hands">
            <a:extLst>
              <a:ext uri="{FF2B5EF4-FFF2-40B4-BE49-F238E27FC236}">
                <a16:creationId xmlns:a16="http://schemas.microsoft.com/office/drawing/2014/main" id="{FC012DAB-9AE0-5CA2-B971-5E50C540CE1B}"/>
              </a:ext>
            </a:extLst>
          </p:cNvPr>
          <p:cNvPicPr>
            <a:picLocks noChangeAspect="1"/>
          </p:cNvPicPr>
          <p:nvPr/>
        </p:nvPicPr>
        <p:blipFill>
          <a:blip r:embed="rId3">
            <a:alphaModFix amt="35000"/>
            <a:extLst>
              <a:ext uri="{28A0092B-C50C-407E-A947-70E740481C1C}">
                <a14:useLocalDpi xmlns:a14="http://schemas.microsoft.com/office/drawing/2010/main" val="0"/>
              </a:ext>
            </a:extLst>
          </a:blip>
          <a:stretch>
            <a:fillRect/>
          </a:stretch>
        </p:blipFill>
        <p:spPr>
          <a:xfrm>
            <a:off x="0" y="1365323"/>
            <a:ext cx="12337365" cy="4804355"/>
          </a:xfrm>
          <a:prstGeom prst="rect">
            <a:avLst/>
          </a:prstGeom>
          <a:solidFill>
            <a:srgbClr val="FFFFFF">
              <a:shade val="85000"/>
            </a:srgbClr>
          </a:solidFill>
          <a:ln w="88900" cap="sq">
            <a:solidFill>
              <a:srgbClr val="FFFFFF"/>
            </a:solidFill>
            <a:miter lim="800000"/>
          </a:ln>
          <a:effectLst>
            <a:glow rad="63500">
              <a:schemeClr val="accent1">
                <a:satMod val="175000"/>
                <a:alpha val="40000"/>
              </a:schemeClr>
            </a:glow>
            <a:reflection blurRad="6350" stA="52000" endA="300" endPos="35000" dir="5400000" sy="-100000" algn="bl" rotWithShape="0"/>
          </a:effectLst>
          <a:scene3d>
            <a:camera prst="orthographicFront"/>
            <a:lightRig rig="twoPt" dir="t">
              <a:rot lat="0" lon="0" rev="7200000"/>
            </a:lightRig>
          </a:scene3d>
          <a:sp3d>
            <a:bevelT w="25400" h="19050"/>
            <a:contourClr>
              <a:srgbClr val="FFFFFF"/>
            </a:contourClr>
          </a:sp3d>
        </p:spPr>
      </p:pic>
      <p:sp>
        <p:nvSpPr>
          <p:cNvPr id="2" name="Title 1"/>
          <p:cNvSpPr>
            <a:spLocks noGrp="1"/>
          </p:cNvSpPr>
          <p:nvPr>
            <p:ph type="title"/>
          </p:nvPr>
        </p:nvSpPr>
        <p:spPr>
          <a:xfrm>
            <a:off x="711874" y="1254631"/>
            <a:ext cx="3724922" cy="682706"/>
          </a:xfrm>
        </p:spPr>
        <p:txBody>
          <a:bodyPr>
            <a:normAutofit fontScale="90000"/>
          </a:bodyPr>
          <a:lstStyle/>
          <a:p>
            <a:r>
              <a:rPr lang="tr-TR" b="1" dirty="0"/>
              <a:t>İletişim nedir ?</a:t>
            </a:r>
          </a:p>
        </p:txBody>
      </p:sp>
      <p:sp>
        <p:nvSpPr>
          <p:cNvPr id="5" name="Cloud 4">
            <a:extLst>
              <a:ext uri="{FF2B5EF4-FFF2-40B4-BE49-F238E27FC236}">
                <a16:creationId xmlns:a16="http://schemas.microsoft.com/office/drawing/2014/main" id="{E647BF0E-56E8-8DB1-C492-8016DA859DD6}"/>
              </a:ext>
            </a:extLst>
          </p:cNvPr>
          <p:cNvSpPr/>
          <p:nvPr/>
        </p:nvSpPr>
        <p:spPr>
          <a:xfrm>
            <a:off x="3631077" y="2665314"/>
            <a:ext cx="1203880" cy="744142"/>
          </a:xfrm>
          <a:prstGeom prst="cloud">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b="1" dirty="0" err="1"/>
              <a:t>Kanal</a:t>
            </a:r>
            <a:endParaRPr lang="tr-TR" b="1" dirty="0"/>
          </a:p>
        </p:txBody>
      </p:sp>
      <p:sp>
        <p:nvSpPr>
          <p:cNvPr id="11" name="Cloud 10">
            <a:extLst>
              <a:ext uri="{FF2B5EF4-FFF2-40B4-BE49-F238E27FC236}">
                <a16:creationId xmlns:a16="http://schemas.microsoft.com/office/drawing/2014/main" id="{65829D04-DDB9-EC05-F756-E27C3E87A18F}"/>
              </a:ext>
            </a:extLst>
          </p:cNvPr>
          <p:cNvSpPr/>
          <p:nvPr/>
        </p:nvSpPr>
        <p:spPr>
          <a:xfrm>
            <a:off x="3271921" y="3782595"/>
            <a:ext cx="1784826" cy="517746"/>
          </a:xfrm>
          <a:prstGeom prst="cloud">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tr-TR" b="1" dirty="0"/>
              <a:t>Kodlama</a:t>
            </a:r>
            <a:endParaRPr lang="en-GB" dirty="0"/>
          </a:p>
        </p:txBody>
      </p:sp>
      <p:sp>
        <p:nvSpPr>
          <p:cNvPr id="21" name="Cloud 20">
            <a:extLst>
              <a:ext uri="{FF2B5EF4-FFF2-40B4-BE49-F238E27FC236}">
                <a16:creationId xmlns:a16="http://schemas.microsoft.com/office/drawing/2014/main" id="{EB9156B8-CDB9-F0EE-D552-1D449FAEDB26}"/>
              </a:ext>
            </a:extLst>
          </p:cNvPr>
          <p:cNvSpPr/>
          <p:nvPr/>
        </p:nvSpPr>
        <p:spPr>
          <a:xfrm>
            <a:off x="5627162" y="3124602"/>
            <a:ext cx="1763052" cy="859125"/>
          </a:xfrm>
          <a:prstGeom prst="cloud">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b="1" dirty="0"/>
          </a:p>
          <a:p>
            <a:pPr algn="ctr"/>
            <a:r>
              <a:rPr lang="tr-TR" b="1" dirty="0"/>
              <a:t>Geri</a:t>
            </a:r>
            <a:r>
              <a:rPr lang="tr-TR" dirty="0"/>
              <a:t> </a:t>
            </a:r>
            <a:r>
              <a:rPr lang="tr-TR" b="1" dirty="0"/>
              <a:t>besleme</a:t>
            </a:r>
          </a:p>
          <a:p>
            <a:pPr algn="ctr"/>
            <a:endParaRPr lang="en-GB" dirty="0"/>
          </a:p>
        </p:txBody>
      </p:sp>
      <p:sp>
        <p:nvSpPr>
          <p:cNvPr id="22" name="Cloud 21">
            <a:extLst>
              <a:ext uri="{FF2B5EF4-FFF2-40B4-BE49-F238E27FC236}">
                <a16:creationId xmlns:a16="http://schemas.microsoft.com/office/drawing/2014/main" id="{AF3361DF-CC57-9A05-99BA-CD76FB5F2DF2}"/>
              </a:ext>
            </a:extLst>
          </p:cNvPr>
          <p:cNvSpPr/>
          <p:nvPr/>
        </p:nvSpPr>
        <p:spPr>
          <a:xfrm>
            <a:off x="7600979" y="2430456"/>
            <a:ext cx="1425086" cy="859125"/>
          </a:xfrm>
          <a:prstGeom prst="cloud">
            <a:avLst/>
          </a:prstGeom>
          <a:solidFill>
            <a:schemeClr val="bg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b="1" dirty="0"/>
          </a:p>
          <a:p>
            <a:pPr algn="ctr"/>
            <a:r>
              <a:rPr lang="tr-TR" b="1" dirty="0"/>
              <a:t>Kaynak</a:t>
            </a:r>
          </a:p>
          <a:p>
            <a:pPr algn="ctr"/>
            <a:endParaRPr lang="en-GB" dirty="0"/>
          </a:p>
        </p:txBody>
      </p:sp>
      <p:sp>
        <p:nvSpPr>
          <p:cNvPr id="23" name="Cloud 22">
            <a:extLst>
              <a:ext uri="{FF2B5EF4-FFF2-40B4-BE49-F238E27FC236}">
                <a16:creationId xmlns:a16="http://schemas.microsoft.com/office/drawing/2014/main" id="{C550BA0B-094E-5F5A-6D42-2BF9E46F6BCA}"/>
              </a:ext>
            </a:extLst>
          </p:cNvPr>
          <p:cNvSpPr/>
          <p:nvPr/>
        </p:nvSpPr>
        <p:spPr>
          <a:xfrm>
            <a:off x="7773725" y="3782595"/>
            <a:ext cx="1784826" cy="535709"/>
          </a:xfrm>
          <a:prstGeom prst="cloud">
            <a:avLst/>
          </a:prstGeom>
          <a:solidFill>
            <a:srgbClr val="4BACC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b="1" dirty="0"/>
          </a:p>
          <a:p>
            <a:pPr algn="ctr"/>
            <a:r>
              <a:rPr lang="tr-TR" b="1" dirty="0"/>
              <a:t>Algılama</a:t>
            </a:r>
          </a:p>
          <a:p>
            <a:pPr algn="ctr"/>
            <a:endParaRPr lang="en-GB" dirty="0"/>
          </a:p>
        </p:txBody>
      </p:sp>
      <p:sp>
        <p:nvSpPr>
          <p:cNvPr id="24" name="Cloud 23">
            <a:extLst>
              <a:ext uri="{FF2B5EF4-FFF2-40B4-BE49-F238E27FC236}">
                <a16:creationId xmlns:a16="http://schemas.microsoft.com/office/drawing/2014/main" id="{D5E8C4E8-940E-B6C6-F613-CE5DA9FAA28D}"/>
              </a:ext>
            </a:extLst>
          </p:cNvPr>
          <p:cNvSpPr/>
          <p:nvPr/>
        </p:nvSpPr>
        <p:spPr>
          <a:xfrm>
            <a:off x="9713718" y="2998192"/>
            <a:ext cx="1624539" cy="859125"/>
          </a:xfrm>
          <a:prstGeom prst="cloud">
            <a:avLst/>
          </a:prstGeom>
          <a:solidFill>
            <a:srgbClr val="9BBB5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b="1" dirty="0"/>
          </a:p>
          <a:p>
            <a:pPr algn="ctr"/>
            <a:r>
              <a:rPr lang="tr-TR" b="1" dirty="0"/>
              <a:t>İletişimin</a:t>
            </a:r>
            <a:r>
              <a:rPr lang="tr-TR" dirty="0"/>
              <a:t> </a:t>
            </a:r>
            <a:r>
              <a:rPr lang="tr-TR" b="1" dirty="0"/>
              <a:t>etkinliği</a:t>
            </a:r>
          </a:p>
          <a:p>
            <a:pPr algn="ctr"/>
            <a:endParaRPr lang="en-GB" dirty="0"/>
          </a:p>
        </p:txBody>
      </p:sp>
      <p:sp>
        <p:nvSpPr>
          <p:cNvPr id="25" name="Cloud 24">
            <a:extLst>
              <a:ext uri="{FF2B5EF4-FFF2-40B4-BE49-F238E27FC236}">
                <a16:creationId xmlns:a16="http://schemas.microsoft.com/office/drawing/2014/main" id="{3E75E0B7-C68E-CC79-9A07-4DF46F4AAB30}"/>
              </a:ext>
            </a:extLst>
          </p:cNvPr>
          <p:cNvSpPr/>
          <p:nvPr/>
        </p:nvSpPr>
        <p:spPr>
          <a:xfrm>
            <a:off x="10268532" y="4491132"/>
            <a:ext cx="1408480" cy="773394"/>
          </a:xfrm>
          <a:prstGeom prst="cloud">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b="1" dirty="0"/>
          </a:p>
          <a:p>
            <a:pPr algn="ctr"/>
            <a:r>
              <a:rPr lang="tr-TR" b="1" dirty="0"/>
              <a:t>Kod Çözme</a:t>
            </a:r>
          </a:p>
          <a:p>
            <a:pPr algn="ctr"/>
            <a:endParaRPr lang="en-GB" dirty="0"/>
          </a:p>
        </p:txBody>
      </p:sp>
      <p:sp>
        <p:nvSpPr>
          <p:cNvPr id="26" name="Cloud 25">
            <a:extLst>
              <a:ext uri="{FF2B5EF4-FFF2-40B4-BE49-F238E27FC236}">
                <a16:creationId xmlns:a16="http://schemas.microsoft.com/office/drawing/2014/main" id="{A411D537-D9A3-C22D-CCC3-ECC39A856127}"/>
              </a:ext>
            </a:extLst>
          </p:cNvPr>
          <p:cNvSpPr/>
          <p:nvPr/>
        </p:nvSpPr>
        <p:spPr>
          <a:xfrm>
            <a:off x="4172313" y="4664903"/>
            <a:ext cx="1454847" cy="1105043"/>
          </a:xfrm>
          <a:prstGeom prst="cloud">
            <a:avLst/>
          </a:prstGeom>
          <a:solidFill>
            <a:srgbClr val="BC524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b="1" dirty="0"/>
          </a:p>
          <a:p>
            <a:pPr algn="ctr"/>
            <a:endParaRPr lang="en-GB" b="1" dirty="0"/>
          </a:p>
          <a:p>
            <a:pPr algn="ctr"/>
            <a:r>
              <a:rPr lang="en-GB" b="1" dirty="0" err="1"/>
              <a:t>Farklı</a:t>
            </a:r>
            <a:r>
              <a:rPr lang="en-GB" b="1" dirty="0"/>
              <a:t> </a:t>
            </a:r>
          </a:p>
          <a:p>
            <a:pPr algn="ctr"/>
            <a:r>
              <a:rPr lang="tr-TR" b="1" dirty="0"/>
              <a:t>iletişim kanalları</a:t>
            </a:r>
          </a:p>
          <a:p>
            <a:pPr algn="ctr"/>
            <a:endParaRPr lang="en-GB" dirty="0"/>
          </a:p>
        </p:txBody>
      </p:sp>
      <p:sp>
        <p:nvSpPr>
          <p:cNvPr id="27" name="Cloud 26">
            <a:extLst>
              <a:ext uri="{FF2B5EF4-FFF2-40B4-BE49-F238E27FC236}">
                <a16:creationId xmlns:a16="http://schemas.microsoft.com/office/drawing/2014/main" id="{B5D30DE3-D6AD-3204-9E9C-102F48D151AC}"/>
              </a:ext>
            </a:extLst>
          </p:cNvPr>
          <p:cNvSpPr/>
          <p:nvPr/>
        </p:nvSpPr>
        <p:spPr>
          <a:xfrm>
            <a:off x="735694" y="5104968"/>
            <a:ext cx="1408480" cy="387709"/>
          </a:xfrm>
          <a:prstGeom prst="clou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b="1" dirty="0"/>
          </a:p>
          <a:p>
            <a:pPr algn="ctr"/>
            <a:r>
              <a:rPr lang="tr-TR" b="1" dirty="0"/>
              <a:t>Gürültü</a:t>
            </a:r>
          </a:p>
          <a:p>
            <a:pPr algn="ctr"/>
            <a:endParaRPr lang="en-GB" dirty="0"/>
          </a:p>
        </p:txBody>
      </p:sp>
      <p:sp>
        <p:nvSpPr>
          <p:cNvPr id="28" name="Cloud 27">
            <a:extLst>
              <a:ext uri="{FF2B5EF4-FFF2-40B4-BE49-F238E27FC236}">
                <a16:creationId xmlns:a16="http://schemas.microsoft.com/office/drawing/2014/main" id="{DB87D366-7AEA-9568-C820-89AD45653C5F}"/>
              </a:ext>
            </a:extLst>
          </p:cNvPr>
          <p:cNvSpPr/>
          <p:nvPr/>
        </p:nvSpPr>
        <p:spPr>
          <a:xfrm>
            <a:off x="6062786" y="4602278"/>
            <a:ext cx="1568533" cy="675891"/>
          </a:xfrm>
          <a:prstGeom prst="cloud">
            <a:avLst/>
          </a:prstGeom>
          <a:solidFill>
            <a:srgbClr val="54823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b="1" dirty="0"/>
          </a:p>
          <a:p>
            <a:pPr algn="ctr"/>
            <a:r>
              <a:rPr lang="tr-TR" b="1" dirty="0"/>
              <a:t>Şartlar</a:t>
            </a:r>
          </a:p>
          <a:p>
            <a:pPr algn="ctr"/>
            <a:endParaRPr lang="en-GB" dirty="0"/>
          </a:p>
        </p:txBody>
      </p:sp>
      <p:sp>
        <p:nvSpPr>
          <p:cNvPr id="29" name="Cloud 28">
            <a:extLst>
              <a:ext uri="{FF2B5EF4-FFF2-40B4-BE49-F238E27FC236}">
                <a16:creationId xmlns:a16="http://schemas.microsoft.com/office/drawing/2014/main" id="{862B7E1B-BBF0-132A-F16F-DFC2697C9FE7}"/>
              </a:ext>
            </a:extLst>
          </p:cNvPr>
          <p:cNvSpPr/>
          <p:nvPr/>
        </p:nvSpPr>
        <p:spPr>
          <a:xfrm>
            <a:off x="5672286" y="2032490"/>
            <a:ext cx="1454847" cy="387107"/>
          </a:xfrm>
          <a:prstGeom prst="cloud">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b="1" dirty="0"/>
              <a:t>  </a:t>
            </a:r>
            <a:r>
              <a:rPr lang="tr-TR" b="1" dirty="0"/>
              <a:t>Mesaj</a:t>
            </a:r>
          </a:p>
        </p:txBody>
      </p:sp>
      <p:sp>
        <p:nvSpPr>
          <p:cNvPr id="30" name="Cloud 29">
            <a:extLst>
              <a:ext uri="{FF2B5EF4-FFF2-40B4-BE49-F238E27FC236}">
                <a16:creationId xmlns:a16="http://schemas.microsoft.com/office/drawing/2014/main" id="{3323FA7E-CF3F-915C-BE71-B05AD6B43AAC}"/>
              </a:ext>
            </a:extLst>
          </p:cNvPr>
          <p:cNvSpPr/>
          <p:nvPr/>
        </p:nvSpPr>
        <p:spPr>
          <a:xfrm>
            <a:off x="689826" y="3926387"/>
            <a:ext cx="2011680" cy="675891"/>
          </a:xfrm>
          <a:prstGeom prst="cloud">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b="1" dirty="0" err="1"/>
              <a:t>Davranışsal</a:t>
            </a:r>
            <a:endParaRPr lang="tr-TR" b="1" dirty="0"/>
          </a:p>
        </p:txBody>
      </p:sp>
      <p:sp>
        <p:nvSpPr>
          <p:cNvPr id="31" name="Cloud 30">
            <a:extLst>
              <a:ext uri="{FF2B5EF4-FFF2-40B4-BE49-F238E27FC236}">
                <a16:creationId xmlns:a16="http://schemas.microsoft.com/office/drawing/2014/main" id="{57B9603D-6DE4-FA2B-CC79-8CA514E79D4A}"/>
              </a:ext>
            </a:extLst>
          </p:cNvPr>
          <p:cNvSpPr/>
          <p:nvPr/>
        </p:nvSpPr>
        <p:spPr>
          <a:xfrm>
            <a:off x="2264202" y="5097453"/>
            <a:ext cx="1227748" cy="675891"/>
          </a:xfrm>
          <a:prstGeom prst="cloud">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b="1" dirty="0"/>
          </a:p>
          <a:p>
            <a:pPr algn="ctr"/>
            <a:r>
              <a:rPr lang="tr-TR" b="1" dirty="0"/>
              <a:t>Alıcı</a:t>
            </a:r>
          </a:p>
          <a:p>
            <a:pPr algn="ctr"/>
            <a:endParaRPr lang="en-GB" dirty="0"/>
          </a:p>
        </p:txBody>
      </p:sp>
      <p:sp>
        <p:nvSpPr>
          <p:cNvPr id="3" name="Cloud 2">
            <a:extLst>
              <a:ext uri="{FF2B5EF4-FFF2-40B4-BE49-F238E27FC236}">
                <a16:creationId xmlns:a16="http://schemas.microsoft.com/office/drawing/2014/main" id="{1BE90076-673A-83DC-4EC3-C94D675608A8}"/>
              </a:ext>
            </a:extLst>
          </p:cNvPr>
          <p:cNvSpPr/>
          <p:nvPr/>
        </p:nvSpPr>
        <p:spPr>
          <a:xfrm>
            <a:off x="1056058" y="2661206"/>
            <a:ext cx="1887366" cy="675891"/>
          </a:xfrm>
          <a:prstGeom prst="cloud">
            <a:avLst/>
          </a:prstGeom>
          <a:solidFill>
            <a:srgbClr val="F3A7E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b="1" dirty="0" err="1"/>
              <a:t>Devamlılık</a:t>
            </a:r>
            <a:endParaRPr lang="tr-TR" b="1" dirty="0"/>
          </a:p>
        </p:txBody>
      </p:sp>
      <p:sp>
        <p:nvSpPr>
          <p:cNvPr id="4" name="Cloud 3">
            <a:extLst>
              <a:ext uri="{FF2B5EF4-FFF2-40B4-BE49-F238E27FC236}">
                <a16:creationId xmlns:a16="http://schemas.microsoft.com/office/drawing/2014/main" id="{B6D5BF8C-69EB-9666-B3B9-63B274BB8380}"/>
              </a:ext>
            </a:extLst>
          </p:cNvPr>
          <p:cNvSpPr/>
          <p:nvPr/>
        </p:nvSpPr>
        <p:spPr>
          <a:xfrm>
            <a:off x="8038579" y="4811318"/>
            <a:ext cx="1672621" cy="675891"/>
          </a:xfrm>
          <a:prstGeom prst="cloud">
            <a:avLst/>
          </a:prstGeom>
          <a:solidFill>
            <a:srgbClr val="DB455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b="1" dirty="0" err="1"/>
              <a:t>Bütünlük</a:t>
            </a:r>
            <a:endParaRPr lang="tr-TR" b="1" dirty="0"/>
          </a:p>
        </p:txBody>
      </p:sp>
    </p:spTree>
    <p:extLst>
      <p:ext uri="{BB962C8B-B14F-4D97-AF65-F5344CB8AC3E}">
        <p14:creationId xmlns:p14="http://schemas.microsoft.com/office/powerpoint/2010/main" val="393939584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308296" y="1298325"/>
            <a:ext cx="4389119" cy="1278385"/>
          </a:xfrm>
          <a:solidFill>
            <a:schemeClr val="accent1">
              <a:lumMod val="75000"/>
            </a:schemeClr>
          </a:solidFill>
        </p:spPr>
        <p:txBody>
          <a:bodyPr>
            <a:normAutofit/>
          </a:bodyPr>
          <a:lstStyle/>
          <a:p>
            <a:r>
              <a:rPr lang="en-US" sz="4000" b="1" dirty="0">
                <a:solidFill>
                  <a:schemeClr val="bg1"/>
                </a:solidFill>
              </a:rPr>
              <a:t>William Bill </a:t>
            </a:r>
            <a:r>
              <a:rPr lang="tr-TR" sz="4000" b="1" dirty="0" err="1">
                <a:solidFill>
                  <a:schemeClr val="bg1"/>
                </a:solidFill>
              </a:rPr>
              <a:t>Bernback</a:t>
            </a:r>
            <a:r>
              <a:rPr lang="tr-TR" sz="4000" b="1" dirty="0">
                <a:solidFill>
                  <a:schemeClr val="bg1"/>
                </a:solidFill>
              </a:rPr>
              <a:t> için iletişim…</a:t>
            </a:r>
          </a:p>
        </p:txBody>
      </p:sp>
      <p:sp>
        <p:nvSpPr>
          <p:cNvPr id="4" name="Content Placeholder 3"/>
          <p:cNvSpPr>
            <a:spLocks noGrp="1"/>
          </p:cNvSpPr>
          <p:nvPr>
            <p:ph sz="half" idx="2"/>
          </p:nvPr>
        </p:nvSpPr>
        <p:spPr>
          <a:xfrm>
            <a:off x="1308296" y="2778712"/>
            <a:ext cx="9960070" cy="3063288"/>
          </a:xfrm>
          <a:solidFill>
            <a:schemeClr val="accent1">
              <a:lumMod val="75000"/>
            </a:schemeClr>
          </a:solidFill>
        </p:spPr>
        <p:txBody>
          <a:bodyPr>
            <a:normAutofit/>
          </a:bodyPr>
          <a:lstStyle/>
          <a:p>
            <a:pPr marL="0" indent="0" algn="ctr">
              <a:buNone/>
            </a:pPr>
            <a:endParaRPr lang="en-US" sz="3200" dirty="0"/>
          </a:p>
          <a:p>
            <a:pPr marL="0" indent="0" algn="ctr">
              <a:buNone/>
            </a:pPr>
            <a:r>
              <a:rPr lang="en-US" sz="3200" dirty="0">
                <a:solidFill>
                  <a:schemeClr val="bg1"/>
                </a:solidFill>
              </a:rPr>
              <a:t>“</a:t>
            </a:r>
            <a:r>
              <a:rPr lang="tr-TR" sz="3200" dirty="0">
                <a:solidFill>
                  <a:schemeClr val="bg1"/>
                </a:solidFill>
              </a:rPr>
              <a:t>Ne söyleneceğini bulmak, iletişim sürecinin başlangıcıdır. İnsanların ilgi göstermesini, dinlemesini ve inanmasını sağlayan ise, bunu nasıl söylediğimizdir.</a:t>
            </a:r>
          </a:p>
        </p:txBody>
      </p:sp>
    </p:spTree>
    <p:extLst>
      <p:ext uri="{BB962C8B-B14F-4D97-AF65-F5344CB8AC3E}">
        <p14:creationId xmlns:p14="http://schemas.microsoft.com/office/powerpoint/2010/main" val="5465208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08504"/>
            <a:ext cx="3476348" cy="1325563"/>
          </a:xfrm>
        </p:spPr>
        <p:txBody>
          <a:bodyPr>
            <a:normAutofit/>
          </a:bodyPr>
          <a:lstStyle/>
          <a:p>
            <a:r>
              <a:rPr lang="tr-TR" sz="4000" b="1" dirty="0"/>
              <a:t>İletişim nedir ?</a:t>
            </a:r>
          </a:p>
        </p:txBody>
      </p:sp>
      <p:sp>
        <p:nvSpPr>
          <p:cNvPr id="3" name="Content Placeholder 2"/>
          <p:cNvSpPr>
            <a:spLocks noGrp="1"/>
          </p:cNvSpPr>
          <p:nvPr>
            <p:ph idx="1"/>
          </p:nvPr>
        </p:nvSpPr>
        <p:spPr>
          <a:xfrm>
            <a:off x="838200" y="2309091"/>
            <a:ext cx="10950526" cy="2990878"/>
          </a:xfrm>
        </p:spPr>
        <p:txBody>
          <a:bodyPr>
            <a:normAutofit/>
          </a:bodyPr>
          <a:lstStyle/>
          <a:p>
            <a:pPr>
              <a:buFont typeface="Wingdings" charset="2"/>
              <a:buChar char="Ø"/>
            </a:pPr>
            <a:r>
              <a:rPr lang="tr-TR" dirty="0"/>
              <a:t>TDK: “Duygu, düşünce veya bilgilerin akla gelebilecek her türlü yolla başkalarına aktarılması, bildirişim, haberleşme, komünikasyon”</a:t>
            </a:r>
          </a:p>
          <a:p>
            <a:pPr>
              <a:buFont typeface="Wingdings" charset="2"/>
              <a:buChar char="Ø"/>
            </a:pPr>
            <a:endParaRPr lang="tr-TR" dirty="0"/>
          </a:p>
          <a:p>
            <a:pPr>
              <a:buFont typeface="Wingdings" charset="2"/>
              <a:buChar char="Ø"/>
            </a:pPr>
            <a:r>
              <a:rPr lang="tr-TR" dirty="0"/>
              <a:t>Bir kişiden veya gruptan, bir başka kişi veya gruba bilgi, veri, anlayış, sezgi, duygu ve düşünce aktarılmasına iletişim denir. </a:t>
            </a:r>
          </a:p>
          <a:p>
            <a:pPr>
              <a:buFont typeface="Wingdings" charset="2"/>
              <a:buChar char="Ø"/>
            </a:pPr>
            <a:endParaRPr lang="tr-TR" dirty="0"/>
          </a:p>
          <a:p>
            <a:pPr>
              <a:buFont typeface="Wingdings" charset="2"/>
              <a:buChar char="Ø"/>
            </a:pPr>
            <a:endParaRPr lang="tr-TR" dirty="0"/>
          </a:p>
          <a:p>
            <a:pPr>
              <a:buFont typeface="Wingdings" charset="2"/>
              <a:buChar char="Ø"/>
            </a:pPr>
            <a:endParaRPr lang="tr-TR" dirty="0"/>
          </a:p>
        </p:txBody>
      </p:sp>
    </p:spTree>
    <p:extLst>
      <p:ext uri="{BB962C8B-B14F-4D97-AF65-F5344CB8AC3E}">
        <p14:creationId xmlns:p14="http://schemas.microsoft.com/office/powerpoint/2010/main" val="13788330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26812"/>
            <a:ext cx="10515600" cy="1005720"/>
          </a:xfrm>
        </p:spPr>
        <p:txBody>
          <a:bodyPr>
            <a:normAutofit/>
          </a:bodyPr>
          <a:lstStyle/>
          <a:p>
            <a:pPr algn="ctr"/>
            <a:r>
              <a:rPr lang="en-GB" sz="4000" b="1" dirty="0">
                <a:solidFill>
                  <a:srgbClr val="FF0000"/>
                </a:solidFill>
              </a:rPr>
              <a:t>KAYNAŞTIRMA ETKİNLİĞİ</a:t>
            </a:r>
            <a:endParaRPr lang="tr-TR" sz="4000" b="1" dirty="0">
              <a:solidFill>
                <a:srgbClr val="FF0000"/>
              </a:solidFill>
            </a:endParaRPr>
          </a:p>
        </p:txBody>
      </p:sp>
      <p:sp>
        <p:nvSpPr>
          <p:cNvPr id="3" name="Content Placeholder 2"/>
          <p:cNvSpPr>
            <a:spLocks noGrp="1"/>
          </p:cNvSpPr>
          <p:nvPr>
            <p:ph idx="1"/>
          </p:nvPr>
        </p:nvSpPr>
        <p:spPr>
          <a:xfrm>
            <a:off x="838200" y="2995907"/>
            <a:ext cx="10515600" cy="4078025"/>
          </a:xfrm>
        </p:spPr>
        <p:txBody>
          <a:bodyPr>
            <a:normAutofit/>
          </a:bodyPr>
          <a:lstStyle/>
          <a:p>
            <a:pPr marL="0" indent="0" algn="just">
              <a:buNone/>
            </a:pPr>
            <a:r>
              <a:rPr lang="tr-TR" dirty="0">
                <a:effectLst/>
                <a:latin typeface="Calibri" panose="020F0502020204030204" pitchFamily="34" charset="0"/>
                <a:ea typeface="Arial Unicode MS"/>
              </a:rPr>
              <a:t>Deneyim Paylaşımı Oyunu - Birbirleriyle deneyimlerini kısaca paylaşacakları oyunumuzda en fazla 5 kişilik gruplar oluşturulur. Dağıtılan küçük not kağıtlarına, birbirlerine göstermeden, yaşadıkları en ilginç/komik olayı bir cümleyle yazmaları istenir. Yazdıkları kağıtlar karıştırılır ve rastgele çekilir. Çekilen kağıt grup içinde yüksek sesle okunur ve kimin yazdığı bulunur. Dilenirse hikayenin devamı dinlenir.</a:t>
            </a:r>
            <a:endParaRPr lang="tr-TR" dirty="0"/>
          </a:p>
        </p:txBody>
      </p:sp>
    </p:spTree>
    <p:extLst>
      <p:ext uri="{BB962C8B-B14F-4D97-AF65-F5344CB8AC3E}">
        <p14:creationId xmlns:p14="http://schemas.microsoft.com/office/powerpoint/2010/main" val="13471260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7F31D-607B-8009-2B82-91C1ED5E0316}"/>
              </a:ext>
            </a:extLst>
          </p:cNvPr>
          <p:cNvSpPr>
            <a:spLocks noGrp="1"/>
          </p:cNvSpPr>
          <p:nvPr>
            <p:ph type="ctrTitle"/>
          </p:nvPr>
        </p:nvSpPr>
        <p:spPr>
          <a:xfrm>
            <a:off x="926976" y="2044167"/>
            <a:ext cx="10693152" cy="4089348"/>
          </a:xfrm>
        </p:spPr>
        <p:txBody>
          <a:bodyPr>
            <a:noAutofit/>
          </a:bodyPr>
          <a:lstStyle/>
          <a:p>
            <a:pPr marL="0" indent="0" algn="l"/>
            <a:br>
              <a:rPr lang="en-GB" sz="4000" b="1" i="0" u="none" strike="noStrike" baseline="0" dirty="0"/>
            </a:br>
            <a:br>
              <a:rPr lang="en-GB" sz="4000" b="1" i="0" u="none" strike="noStrike" baseline="0" dirty="0"/>
            </a:br>
            <a:br>
              <a:rPr lang="en-GB" sz="4000" b="1" i="0" u="none" strike="noStrike" baseline="0" dirty="0"/>
            </a:br>
            <a:br>
              <a:rPr lang="en-GB" sz="4000" b="1" i="0" u="none" strike="noStrike" baseline="0" dirty="0"/>
            </a:br>
            <a:br>
              <a:rPr lang="en-GB" sz="4000" b="1" i="0" u="none" strike="noStrike" baseline="0" dirty="0"/>
            </a:br>
            <a:br>
              <a:rPr lang="en-GB" sz="4000" b="1" i="0" u="none" strike="noStrike" baseline="0" dirty="0"/>
            </a:br>
            <a:br>
              <a:rPr lang="en-GB" sz="4000" b="1" i="0" u="none" strike="noStrike" baseline="0" dirty="0"/>
            </a:br>
            <a:br>
              <a:rPr lang="en-GB" sz="3600" b="1" dirty="0"/>
            </a:br>
            <a:r>
              <a:rPr lang="en-GB" sz="3200" b="1" dirty="0" err="1"/>
              <a:t>Temel</a:t>
            </a:r>
            <a:r>
              <a:rPr lang="en-GB" sz="3200" b="1" dirty="0"/>
              <a:t> </a:t>
            </a:r>
            <a:r>
              <a:rPr lang="en-GB" sz="3200" b="1" dirty="0" err="1"/>
              <a:t>Amaç</a:t>
            </a:r>
            <a:r>
              <a:rPr lang="en-GB" sz="3200" b="1" dirty="0"/>
              <a:t>;</a:t>
            </a:r>
            <a:r>
              <a:rPr lang="en-GB" sz="3600" b="1" dirty="0"/>
              <a:t> </a:t>
            </a:r>
            <a:r>
              <a:rPr lang="en-GB" sz="2400" i="0" u="none" strike="noStrike" baseline="0" dirty="0"/>
              <a:t>IPA, </a:t>
            </a:r>
            <a:r>
              <a:rPr lang="en-GB" sz="2400" i="0" u="none" strike="noStrike" baseline="0" dirty="0" err="1"/>
              <a:t>a</a:t>
            </a:r>
            <a:r>
              <a:rPr lang="en-GB" sz="2400" dirty="0" err="1"/>
              <a:t>day</a:t>
            </a:r>
            <a:r>
              <a:rPr lang="en-GB" sz="2400" dirty="0"/>
              <a:t> </a:t>
            </a:r>
            <a:r>
              <a:rPr lang="en-GB" sz="2400" dirty="0" err="1"/>
              <a:t>ve</a:t>
            </a:r>
            <a:r>
              <a:rPr lang="en-GB" sz="2400" dirty="0"/>
              <a:t> </a:t>
            </a:r>
            <a:r>
              <a:rPr lang="en-GB" sz="2400" dirty="0" err="1"/>
              <a:t>potansiyel</a:t>
            </a:r>
            <a:r>
              <a:rPr lang="en-GB" sz="2400" dirty="0"/>
              <a:t> </a:t>
            </a:r>
            <a:r>
              <a:rPr lang="en-GB" sz="2400" dirty="0" err="1"/>
              <a:t>aday</a:t>
            </a:r>
            <a:r>
              <a:rPr lang="en-GB" sz="2400" dirty="0"/>
              <a:t> </a:t>
            </a:r>
            <a:r>
              <a:rPr lang="en-GB" sz="2400" dirty="0" err="1"/>
              <a:t>ülkelerin</a:t>
            </a:r>
            <a:r>
              <a:rPr lang="en-GB" sz="2400" dirty="0"/>
              <a:t> </a:t>
            </a:r>
            <a:r>
              <a:rPr lang="en-GB" sz="2400" dirty="0" err="1"/>
              <a:t>AB’ye</a:t>
            </a:r>
            <a:r>
              <a:rPr lang="en-GB" sz="2400" dirty="0"/>
              <a:t> </a:t>
            </a:r>
            <a:r>
              <a:rPr lang="en-GB" sz="2400" dirty="0" err="1"/>
              <a:t>üye</a:t>
            </a:r>
            <a:r>
              <a:rPr lang="en-GB" sz="2400" dirty="0"/>
              <a:t> </a:t>
            </a:r>
            <a:r>
              <a:rPr lang="en-GB" sz="2400" dirty="0" err="1"/>
              <a:t>olma</a:t>
            </a:r>
            <a:r>
              <a:rPr lang="en-GB" sz="2400" dirty="0"/>
              <a:t> </a:t>
            </a:r>
            <a:r>
              <a:rPr lang="en-GB" sz="2400" dirty="0" err="1"/>
              <a:t>yolundaki</a:t>
            </a:r>
            <a:r>
              <a:rPr lang="en-GB" sz="2400" dirty="0"/>
              <a:t> </a:t>
            </a:r>
            <a:r>
              <a:rPr lang="en-GB" sz="2400" dirty="0" err="1"/>
              <a:t>ihtiyaç</a:t>
            </a:r>
            <a:r>
              <a:rPr lang="en-GB" sz="2400" dirty="0"/>
              <a:t> </a:t>
            </a:r>
            <a:r>
              <a:rPr lang="en-GB" sz="2400" dirty="0" err="1"/>
              <a:t>ve</a:t>
            </a:r>
            <a:r>
              <a:rPr lang="en-GB" sz="2400" dirty="0"/>
              <a:t> </a:t>
            </a:r>
            <a:r>
              <a:rPr lang="en-GB" sz="2400" dirty="0" err="1"/>
              <a:t>önceliklerine</a:t>
            </a:r>
            <a:r>
              <a:rPr lang="en-GB" sz="2400" dirty="0"/>
              <a:t> </a:t>
            </a:r>
            <a:r>
              <a:rPr lang="en-GB" sz="2400" dirty="0" err="1"/>
              <a:t>hizmet</a:t>
            </a:r>
            <a:r>
              <a:rPr lang="en-GB" sz="2400" dirty="0"/>
              <a:t> </a:t>
            </a:r>
            <a:r>
              <a:rPr lang="en-GB" sz="2400" dirty="0" err="1"/>
              <a:t>eden</a:t>
            </a:r>
            <a:r>
              <a:rPr lang="en-GB" sz="2400" dirty="0"/>
              <a:t> </a:t>
            </a:r>
            <a:r>
              <a:rPr lang="en-GB" sz="2400" dirty="0" err="1"/>
              <a:t>projeleri</a:t>
            </a:r>
            <a:r>
              <a:rPr lang="en-GB" sz="2400" dirty="0"/>
              <a:t> </a:t>
            </a:r>
            <a:r>
              <a:rPr lang="en-GB" sz="2400" dirty="0" err="1"/>
              <a:t>destekler</a:t>
            </a:r>
            <a:r>
              <a:rPr lang="en-GB" sz="2400" dirty="0"/>
              <a:t>. </a:t>
            </a:r>
            <a:br>
              <a:rPr lang="en-GB" sz="2400" dirty="0"/>
            </a:br>
            <a:br>
              <a:rPr lang="en-GB" sz="2400" dirty="0"/>
            </a:br>
            <a:r>
              <a:rPr lang="en-GB" sz="3200" b="1" dirty="0" err="1"/>
              <a:t>Hedefler</a:t>
            </a:r>
            <a:r>
              <a:rPr lang="en-GB" sz="3200" b="1" dirty="0"/>
              <a:t>;</a:t>
            </a:r>
            <a:br>
              <a:rPr lang="en-GB" sz="2400" dirty="0"/>
            </a:br>
            <a:r>
              <a:rPr lang="en-GB" sz="2400" dirty="0" err="1"/>
              <a:t>Projeler</a:t>
            </a:r>
            <a:r>
              <a:rPr lang="en-GB" sz="2400" dirty="0"/>
              <a:t> </a:t>
            </a:r>
            <a:r>
              <a:rPr lang="en-GB" sz="2400" dirty="0" err="1"/>
              <a:t>aracılıgıyla</a:t>
            </a:r>
            <a:r>
              <a:rPr lang="en-GB" sz="2400" dirty="0"/>
              <a:t> </a:t>
            </a:r>
            <a:r>
              <a:rPr lang="en-GB" sz="2400" dirty="0" err="1"/>
              <a:t>kullandırılan</a:t>
            </a:r>
            <a:r>
              <a:rPr lang="en-GB" sz="2400" dirty="0"/>
              <a:t> </a:t>
            </a:r>
            <a:r>
              <a:rPr lang="en-GB" sz="2400" dirty="0" err="1"/>
              <a:t>fonların</a:t>
            </a:r>
            <a:r>
              <a:rPr lang="en-GB" sz="2400" dirty="0"/>
              <a:t> </a:t>
            </a:r>
            <a:r>
              <a:rPr lang="en-GB" sz="2400" dirty="0" err="1"/>
              <a:t>hedefi</a:t>
            </a:r>
            <a:r>
              <a:rPr lang="en-GB" sz="2400" dirty="0"/>
              <a:t>:</a:t>
            </a:r>
            <a:br>
              <a:rPr lang="en-GB" sz="2400" dirty="0"/>
            </a:br>
            <a:br>
              <a:rPr lang="en-GB" sz="2400" dirty="0"/>
            </a:br>
            <a:r>
              <a:rPr lang="en-GB" sz="2400" dirty="0"/>
              <a:t>- AB </a:t>
            </a:r>
            <a:r>
              <a:rPr lang="en-GB" sz="2400" dirty="0" err="1"/>
              <a:t>müktesebatına</a:t>
            </a:r>
            <a:r>
              <a:rPr lang="en-GB" sz="2400" dirty="0"/>
              <a:t> </a:t>
            </a:r>
            <a:r>
              <a:rPr lang="sv-SE" sz="2400" dirty="0"/>
              <a:t>uyumun oluşturulması</a:t>
            </a:r>
            <a:br>
              <a:rPr lang="sv-SE" sz="2400" dirty="0"/>
            </a:br>
            <a:r>
              <a:rPr lang="sv-SE" sz="2400" dirty="0"/>
              <a:t>-  Gerekli idari </a:t>
            </a:r>
            <a:r>
              <a:rPr lang="en-GB" sz="2400" dirty="0" err="1"/>
              <a:t>kapasitenin</a:t>
            </a:r>
            <a:r>
              <a:rPr lang="en-GB" sz="2400" dirty="0"/>
              <a:t> </a:t>
            </a:r>
            <a:r>
              <a:rPr lang="en-GB" sz="2400" dirty="0" err="1"/>
              <a:t>olusturulması</a:t>
            </a:r>
            <a:br>
              <a:rPr lang="en-GB" sz="2400" dirty="0"/>
            </a:br>
            <a:r>
              <a:rPr lang="en-GB" sz="2400" dirty="0"/>
              <a:t>-  </a:t>
            </a:r>
            <a:r>
              <a:rPr lang="en-GB" sz="2400" dirty="0" err="1"/>
              <a:t>Aday</a:t>
            </a:r>
            <a:r>
              <a:rPr lang="en-GB" sz="2400" dirty="0"/>
              <a:t> </a:t>
            </a:r>
            <a:r>
              <a:rPr lang="en-GB" sz="2400" dirty="0" err="1"/>
              <a:t>ülke</a:t>
            </a:r>
            <a:r>
              <a:rPr lang="en-GB" sz="2400" dirty="0"/>
              <a:t> </a:t>
            </a:r>
            <a:r>
              <a:rPr lang="en-GB" sz="2400" dirty="0" err="1"/>
              <a:t>ile</a:t>
            </a:r>
            <a:r>
              <a:rPr lang="en-GB" sz="2400" dirty="0"/>
              <a:t> </a:t>
            </a:r>
            <a:r>
              <a:rPr lang="de-DE" sz="2400" dirty="0"/>
              <a:t>AB </a:t>
            </a:r>
            <a:r>
              <a:rPr lang="de-DE" sz="2400" dirty="0" err="1"/>
              <a:t>arasında</a:t>
            </a:r>
            <a:r>
              <a:rPr lang="de-DE" sz="2400" dirty="0"/>
              <a:t> </a:t>
            </a:r>
            <a:r>
              <a:rPr lang="de-DE" sz="2400" dirty="0" err="1"/>
              <a:t>ekonomik</a:t>
            </a:r>
            <a:r>
              <a:rPr lang="de-DE" sz="2400" dirty="0"/>
              <a:t> </a:t>
            </a:r>
            <a:r>
              <a:rPr lang="en-GB" sz="2400" dirty="0" err="1"/>
              <a:t>ve</a:t>
            </a:r>
            <a:r>
              <a:rPr lang="en-GB" sz="2400" dirty="0"/>
              <a:t> </a:t>
            </a:r>
            <a:r>
              <a:rPr lang="en-GB" sz="2400" dirty="0" err="1"/>
              <a:t>sosyal</a:t>
            </a:r>
            <a:r>
              <a:rPr lang="en-GB" sz="2400" dirty="0"/>
              <a:t> </a:t>
            </a:r>
            <a:r>
              <a:rPr lang="en-GB" sz="2400" dirty="0" err="1"/>
              <a:t>uyumum</a:t>
            </a:r>
            <a:r>
              <a:rPr lang="en-GB" sz="2400" dirty="0"/>
              <a:t> </a:t>
            </a:r>
            <a:r>
              <a:rPr lang="en-GB" sz="2400" dirty="0" err="1"/>
              <a:t>oluşturulması</a:t>
            </a:r>
            <a:br>
              <a:rPr lang="tr-TR" sz="2400" dirty="0"/>
            </a:br>
            <a:br>
              <a:rPr lang="en-GB" sz="2400" b="0" i="0" u="none" strike="noStrike" baseline="0" dirty="0"/>
            </a:br>
            <a:endParaRPr lang="en-TR" sz="2400" b="1" dirty="0"/>
          </a:p>
        </p:txBody>
      </p:sp>
      <p:sp>
        <p:nvSpPr>
          <p:cNvPr id="6" name="Title 1">
            <a:extLst>
              <a:ext uri="{FF2B5EF4-FFF2-40B4-BE49-F238E27FC236}">
                <a16:creationId xmlns:a16="http://schemas.microsoft.com/office/drawing/2014/main" id="{977DD2D2-2E2C-275D-89DA-997E05B19207}"/>
              </a:ext>
            </a:extLst>
          </p:cNvPr>
          <p:cNvSpPr txBox="1">
            <a:spLocks/>
          </p:cNvSpPr>
          <p:nvPr/>
        </p:nvSpPr>
        <p:spPr>
          <a:xfrm>
            <a:off x="749424" y="1038446"/>
            <a:ext cx="10515600" cy="1005720"/>
          </a:xfrm>
          <a:prstGeom prst="rect">
            <a:avLst/>
          </a:prstGeom>
        </p:spPr>
        <p:txBody>
          <a:bodyPr vert="horz" lIns="91440" tIns="45720" rIns="91440" bIns="45720" rtlCol="0" anchor="b">
            <a:normAutofit fontScale="900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4000" b="1" dirty="0"/>
              <a:t>IPA – </a:t>
            </a:r>
            <a:r>
              <a:rPr lang="en-GB" sz="4000" b="1" dirty="0" err="1"/>
              <a:t>Katılım</a:t>
            </a:r>
            <a:r>
              <a:rPr lang="en-GB" sz="4000" b="1" dirty="0"/>
              <a:t> </a:t>
            </a:r>
            <a:r>
              <a:rPr lang="en-GB" sz="4000" b="1" dirty="0" err="1"/>
              <a:t>Öncesi</a:t>
            </a:r>
            <a:r>
              <a:rPr lang="en-GB" sz="4000" b="1" dirty="0"/>
              <a:t> </a:t>
            </a:r>
            <a:r>
              <a:rPr lang="en-GB" sz="4000" b="1" dirty="0" err="1"/>
              <a:t>Yardım</a:t>
            </a:r>
            <a:r>
              <a:rPr lang="en-GB" sz="4000" b="1" dirty="0"/>
              <a:t> </a:t>
            </a:r>
            <a:r>
              <a:rPr lang="en-GB" sz="4000" b="1" dirty="0" err="1"/>
              <a:t>Aracı</a:t>
            </a:r>
            <a:r>
              <a:rPr lang="en-GB" sz="4000" b="1" dirty="0"/>
              <a:t> (Instrument for Pre-Accession Assistance)</a:t>
            </a:r>
            <a:endParaRPr lang="tr-TR" sz="4000" b="1" dirty="0"/>
          </a:p>
        </p:txBody>
      </p:sp>
    </p:spTree>
    <p:extLst>
      <p:ext uri="{BB962C8B-B14F-4D97-AF65-F5344CB8AC3E}">
        <p14:creationId xmlns:p14="http://schemas.microsoft.com/office/powerpoint/2010/main" val="2362506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9424" y="1038446"/>
            <a:ext cx="10515600" cy="1005720"/>
          </a:xfrm>
        </p:spPr>
        <p:txBody>
          <a:bodyPr>
            <a:normAutofit fontScale="90000"/>
          </a:bodyPr>
          <a:lstStyle/>
          <a:p>
            <a:r>
              <a:rPr lang="en-GB" sz="4000" b="1" dirty="0"/>
              <a:t>IPA – </a:t>
            </a:r>
            <a:r>
              <a:rPr lang="en-GB" sz="4000" b="1" dirty="0" err="1"/>
              <a:t>Katılım</a:t>
            </a:r>
            <a:r>
              <a:rPr lang="en-GB" sz="4000" b="1" dirty="0"/>
              <a:t> </a:t>
            </a:r>
            <a:r>
              <a:rPr lang="en-GB" sz="4000" b="1" dirty="0" err="1"/>
              <a:t>Öncesi</a:t>
            </a:r>
            <a:r>
              <a:rPr lang="en-GB" sz="4000" b="1" dirty="0"/>
              <a:t> </a:t>
            </a:r>
            <a:r>
              <a:rPr lang="en-GB" sz="4000" b="1" dirty="0" err="1"/>
              <a:t>Yardım</a:t>
            </a:r>
            <a:r>
              <a:rPr lang="en-GB" sz="4000" b="1" dirty="0"/>
              <a:t> </a:t>
            </a:r>
            <a:r>
              <a:rPr lang="en-GB" sz="4000" b="1" dirty="0" err="1"/>
              <a:t>Aracı</a:t>
            </a:r>
            <a:r>
              <a:rPr lang="en-GB" sz="4000" b="1" dirty="0"/>
              <a:t> (Instrument for Pre-Accession Assistance)</a:t>
            </a:r>
            <a:endParaRPr lang="tr-TR" sz="4000" b="1" dirty="0"/>
          </a:p>
        </p:txBody>
      </p:sp>
      <p:sp>
        <p:nvSpPr>
          <p:cNvPr id="3" name="Content Placeholder 2"/>
          <p:cNvSpPr>
            <a:spLocks noGrp="1"/>
          </p:cNvSpPr>
          <p:nvPr>
            <p:ph idx="1"/>
          </p:nvPr>
        </p:nvSpPr>
        <p:spPr>
          <a:xfrm>
            <a:off x="838200" y="2475914"/>
            <a:ext cx="10515600" cy="3427736"/>
          </a:xfrm>
        </p:spPr>
        <p:txBody>
          <a:bodyPr>
            <a:normAutofit/>
          </a:bodyPr>
          <a:lstStyle/>
          <a:p>
            <a:pPr marL="0" indent="0" algn="l">
              <a:buNone/>
            </a:pPr>
            <a:endParaRPr lang="en-GB" sz="1800" b="0" i="0" u="none" strike="noStrike" baseline="0" dirty="0">
              <a:latin typeface="Paralucent-Medium"/>
            </a:endParaRPr>
          </a:p>
          <a:p>
            <a:pPr marL="0" indent="0" algn="l">
              <a:buNone/>
            </a:pPr>
            <a:r>
              <a:rPr lang="en-GB" sz="1800" i="0" u="none" strike="noStrike" baseline="0" dirty="0" err="1">
                <a:latin typeface="Paralucent-Medium"/>
              </a:rPr>
              <a:t>Avrupa</a:t>
            </a:r>
            <a:r>
              <a:rPr lang="en-GB" sz="1800" i="0" u="none" strike="noStrike" baseline="0" dirty="0">
                <a:latin typeface="Paralucent-Medium"/>
              </a:rPr>
              <a:t> </a:t>
            </a:r>
            <a:r>
              <a:rPr lang="en-GB" sz="1800" i="0" u="none" strike="noStrike" baseline="0" dirty="0" err="1">
                <a:latin typeface="Paralucent-Medium"/>
              </a:rPr>
              <a:t>Birligi</a:t>
            </a:r>
            <a:r>
              <a:rPr lang="en-GB" sz="1800" i="0" u="none" strike="noStrike" baseline="0" dirty="0">
                <a:latin typeface="Paralucent-Medium"/>
              </a:rPr>
              <a:t> </a:t>
            </a:r>
            <a:r>
              <a:rPr lang="en-GB" sz="1800" i="0" u="none" strike="noStrike" baseline="0" dirty="0" err="1">
                <a:latin typeface="Paralucent-Medium"/>
              </a:rPr>
              <a:t>üyeligini</a:t>
            </a:r>
            <a:r>
              <a:rPr lang="en-GB" sz="1800" i="0" u="none" strike="noStrike" baseline="0" dirty="0">
                <a:latin typeface="Paralucent-Medium"/>
              </a:rPr>
              <a:t> </a:t>
            </a:r>
            <a:r>
              <a:rPr lang="en-GB" sz="1800" i="0" u="none" strike="noStrike" baseline="0" dirty="0" err="1">
                <a:latin typeface="Paralucent-Medium"/>
              </a:rPr>
              <a:t>hedefleyen</a:t>
            </a:r>
            <a:r>
              <a:rPr lang="en-GB" sz="1800" i="0" u="none" strike="noStrike" baseline="0" dirty="0">
                <a:latin typeface="Paralucent-Medium"/>
              </a:rPr>
              <a:t> </a:t>
            </a:r>
            <a:r>
              <a:rPr lang="en-GB" sz="1800" i="0" u="none" strike="noStrike" baseline="0" dirty="0" err="1">
                <a:latin typeface="Paralucent-Medium"/>
              </a:rPr>
              <a:t>ülkeler</a:t>
            </a:r>
            <a:r>
              <a:rPr lang="en-GB" sz="1800" i="0" u="none" strike="noStrike" baseline="0" dirty="0">
                <a:latin typeface="Paralucent-Medium"/>
              </a:rPr>
              <a:t> </a:t>
            </a:r>
            <a:r>
              <a:rPr lang="en-GB" sz="1800" i="0" u="none" strike="noStrike" baseline="0" dirty="0" err="1">
                <a:latin typeface="Paralucent-Medium"/>
              </a:rPr>
              <a:t>arasında</a:t>
            </a:r>
            <a:r>
              <a:rPr lang="en-GB" sz="1800" i="0" u="none" strike="noStrike" baseline="0" dirty="0">
                <a:latin typeface="Paralucent-Medium"/>
              </a:rPr>
              <a:t> AB </a:t>
            </a:r>
            <a:r>
              <a:rPr lang="en-GB" sz="1800" i="0" u="none" strike="noStrike" baseline="0" dirty="0" err="1">
                <a:latin typeface="Paralucent-Medium"/>
              </a:rPr>
              <a:t>desteginin</a:t>
            </a:r>
            <a:r>
              <a:rPr lang="en-GB" sz="1800" i="0" u="none" strike="noStrike" baseline="0" dirty="0">
                <a:latin typeface="Paralucent-Medium"/>
              </a:rPr>
              <a:t> </a:t>
            </a:r>
            <a:r>
              <a:rPr lang="en-GB" sz="1800" i="0" u="none" strike="noStrike" baseline="0" dirty="0" err="1">
                <a:latin typeface="Paralucent-Medium"/>
              </a:rPr>
              <a:t>en</a:t>
            </a:r>
            <a:r>
              <a:rPr lang="en-GB" sz="1800" i="0" u="none" strike="noStrike" baseline="0" dirty="0">
                <a:latin typeface="Paralucent-Medium"/>
              </a:rPr>
              <a:t> </a:t>
            </a:r>
            <a:r>
              <a:rPr lang="en-GB" sz="1800" i="0" u="none" strike="noStrike" baseline="0" dirty="0" err="1">
                <a:latin typeface="Paralucent-Medium"/>
              </a:rPr>
              <a:t>büyük</a:t>
            </a:r>
            <a:r>
              <a:rPr lang="en-GB" sz="1800" i="0" u="none" strike="noStrike" baseline="0" dirty="0">
                <a:latin typeface="Paralucent-Medium"/>
              </a:rPr>
              <a:t> </a:t>
            </a:r>
            <a:r>
              <a:rPr lang="en-GB" sz="1800" i="0" u="none" strike="noStrike" baseline="0" dirty="0" err="1">
                <a:latin typeface="Paralucent-Medium"/>
              </a:rPr>
              <a:t>yararlanıcısı</a:t>
            </a:r>
            <a:r>
              <a:rPr lang="en-GB" sz="1800" i="0" u="none" strike="noStrike" baseline="0" dirty="0">
                <a:latin typeface="Paralucent-Medium"/>
              </a:rPr>
              <a:t> </a:t>
            </a:r>
            <a:r>
              <a:rPr lang="en-GB" sz="1800" i="0" u="none" strike="noStrike" baseline="0" dirty="0" err="1">
                <a:latin typeface="Paralucent-Medium"/>
              </a:rPr>
              <a:t>olan</a:t>
            </a:r>
            <a:r>
              <a:rPr lang="en-GB" sz="1800" i="0" u="none" strike="noStrike" baseline="0" dirty="0">
                <a:latin typeface="Paralucent-Medium"/>
              </a:rPr>
              <a:t> Türkiye, </a:t>
            </a:r>
            <a:r>
              <a:rPr lang="en-GB" sz="1800" i="0" u="none" strike="noStrike" baseline="0" dirty="0" err="1">
                <a:latin typeface="Paralucent-Light"/>
              </a:rPr>
              <a:t>politik</a:t>
            </a:r>
            <a:r>
              <a:rPr lang="en-GB" sz="1800" i="0" u="none" strike="noStrike" baseline="0" dirty="0">
                <a:latin typeface="Paralucent-Light"/>
              </a:rPr>
              <a:t>, </a:t>
            </a:r>
            <a:r>
              <a:rPr lang="en-GB" sz="1800" i="0" u="none" strike="noStrike" baseline="0" dirty="0" err="1">
                <a:latin typeface="Paralucent-Light"/>
              </a:rPr>
              <a:t>kurumsal</a:t>
            </a:r>
            <a:r>
              <a:rPr lang="en-GB" sz="1800" i="0" u="none" strike="noStrike" baseline="0" dirty="0">
                <a:latin typeface="Paralucent-Light"/>
              </a:rPr>
              <a:t>, </a:t>
            </a:r>
            <a:r>
              <a:rPr lang="en-GB" sz="1800" i="0" u="none" strike="noStrike" baseline="0" dirty="0" err="1">
                <a:latin typeface="Paralucent-Light"/>
              </a:rPr>
              <a:t>sosyal</a:t>
            </a:r>
            <a:r>
              <a:rPr lang="en-GB" sz="1800" i="0" u="none" strike="noStrike" baseline="0" dirty="0">
                <a:latin typeface="Paralucent-Light"/>
              </a:rPr>
              <a:t> </a:t>
            </a:r>
            <a:r>
              <a:rPr lang="en-GB" sz="1800" i="0" u="none" strike="noStrike" baseline="0" dirty="0" err="1">
                <a:latin typeface="Paralucent-Light"/>
              </a:rPr>
              <a:t>ve</a:t>
            </a:r>
            <a:r>
              <a:rPr lang="en-GB" sz="1800" i="0" u="none" strike="noStrike" baseline="0" dirty="0">
                <a:latin typeface="Paralucent-Light"/>
              </a:rPr>
              <a:t> </a:t>
            </a:r>
            <a:r>
              <a:rPr lang="en-GB" sz="1800" i="0" u="none" strike="noStrike" baseline="0" dirty="0" err="1">
                <a:latin typeface="Paralucent-Light"/>
              </a:rPr>
              <a:t>ekonomik</a:t>
            </a:r>
            <a:r>
              <a:rPr lang="en-GB" sz="1800" i="0" u="none" strike="noStrike" baseline="0" dirty="0">
                <a:latin typeface="Paralucent-Light"/>
              </a:rPr>
              <a:t> </a:t>
            </a:r>
            <a:r>
              <a:rPr lang="en-GB" sz="1800" i="0" u="none" strike="noStrike" baseline="0" dirty="0" err="1">
                <a:latin typeface="Paralucent-Light"/>
              </a:rPr>
              <a:t>reformlarına</a:t>
            </a:r>
            <a:r>
              <a:rPr lang="en-GB" sz="1800" i="0" u="none" strike="noStrike" baseline="0" dirty="0">
                <a:latin typeface="Paralucent-Light"/>
              </a:rPr>
              <a:t> </a:t>
            </a:r>
            <a:r>
              <a:rPr lang="en-GB" sz="1800" i="0" u="none" strike="noStrike" baseline="0" dirty="0" err="1">
                <a:latin typeface="Paralucent-Light"/>
              </a:rPr>
              <a:t>destek</a:t>
            </a:r>
            <a:r>
              <a:rPr lang="en-GB" sz="1800" i="0" u="none" strike="noStrike" baseline="0" dirty="0">
                <a:latin typeface="Paralucent-Light"/>
              </a:rPr>
              <a:t> </a:t>
            </a:r>
            <a:r>
              <a:rPr lang="en-GB" sz="1800" i="0" u="none" strike="noStrike" baseline="0" dirty="0" err="1">
                <a:latin typeface="Paralucent-Light"/>
              </a:rPr>
              <a:t>vermek</a:t>
            </a:r>
            <a:r>
              <a:rPr lang="en-GB" sz="1800" i="0" u="none" strike="noStrike" baseline="0" dirty="0">
                <a:latin typeface="Paralucent-Light"/>
              </a:rPr>
              <a:t> </a:t>
            </a:r>
            <a:r>
              <a:rPr lang="en-GB" sz="1800" i="0" u="none" strike="noStrike" baseline="0" dirty="0" err="1">
                <a:latin typeface="Paralucent-Light"/>
              </a:rPr>
              <a:t>ve</a:t>
            </a:r>
            <a:r>
              <a:rPr lang="en-GB" sz="1800" i="0" u="none" strike="noStrike" baseline="0" dirty="0">
                <a:latin typeface="Paralucent-Light"/>
              </a:rPr>
              <a:t> </a:t>
            </a:r>
            <a:r>
              <a:rPr lang="en-GB" sz="1800" i="0" u="none" strike="noStrike" baseline="0" dirty="0" err="1">
                <a:latin typeface="Paralucent-Light"/>
              </a:rPr>
              <a:t>Birlik</a:t>
            </a:r>
            <a:r>
              <a:rPr lang="en-GB" sz="1800" i="0" u="none" strike="noStrike" baseline="0" dirty="0">
                <a:latin typeface="Paralucent-Light"/>
              </a:rPr>
              <a:t> </a:t>
            </a:r>
            <a:r>
              <a:rPr lang="en-GB" sz="1800" i="0" u="none" strike="noStrike" baseline="0" dirty="0" err="1">
                <a:latin typeface="Paralucent-Light"/>
              </a:rPr>
              <a:t>standartlarına</a:t>
            </a:r>
            <a:r>
              <a:rPr lang="en-GB" sz="1800" i="0" u="none" strike="noStrike" baseline="0" dirty="0">
                <a:latin typeface="Paralucent-Light"/>
              </a:rPr>
              <a:t> </a:t>
            </a:r>
            <a:r>
              <a:rPr lang="en-GB" sz="1800" i="0" u="none" strike="noStrike" baseline="0" dirty="0" err="1">
                <a:latin typeface="Paralucent-Light"/>
              </a:rPr>
              <a:t>erisebilmek</a:t>
            </a:r>
            <a:r>
              <a:rPr lang="en-GB" sz="1800" i="0" u="none" strike="noStrike" baseline="0" dirty="0">
                <a:latin typeface="Paralucent-Light"/>
              </a:rPr>
              <a:t> </a:t>
            </a:r>
            <a:r>
              <a:rPr lang="en-GB" sz="1800" i="0" u="none" strike="noStrike" baseline="0" dirty="0" err="1">
                <a:latin typeface="Paralucent-Light"/>
              </a:rPr>
              <a:t>üzere</a:t>
            </a:r>
            <a:r>
              <a:rPr lang="en-GB" sz="1800" i="0" u="none" strike="noStrike" baseline="0" dirty="0">
                <a:latin typeface="Paralucent-Light"/>
              </a:rPr>
              <a:t> </a:t>
            </a:r>
            <a:r>
              <a:rPr lang="en-GB" sz="1800" i="0" u="none" strike="noStrike" baseline="0" dirty="0" err="1">
                <a:latin typeface="Paralucent-Light"/>
              </a:rPr>
              <a:t>katılım</a:t>
            </a:r>
            <a:r>
              <a:rPr lang="en-GB" sz="1800" i="0" u="none" strike="noStrike" baseline="0" dirty="0">
                <a:latin typeface="Paralucent-Light"/>
              </a:rPr>
              <a:t> </a:t>
            </a:r>
            <a:r>
              <a:rPr lang="en-GB" sz="1800" i="0" u="none" strike="noStrike" baseline="0" dirty="0" err="1">
                <a:latin typeface="Paralucent-Light"/>
              </a:rPr>
              <a:t>öncesi</a:t>
            </a:r>
            <a:r>
              <a:rPr lang="en-GB" sz="1800" i="0" u="none" strike="noStrike" baseline="0" dirty="0">
                <a:latin typeface="Paralucent-Light"/>
              </a:rPr>
              <a:t> </a:t>
            </a:r>
            <a:r>
              <a:rPr lang="en-GB" sz="1800" i="0" u="none" strike="noStrike" baseline="0" dirty="0" err="1">
                <a:latin typeface="Paralucent-Light"/>
              </a:rPr>
              <a:t>fonlardan</a:t>
            </a:r>
            <a:r>
              <a:rPr lang="en-GB" sz="1800" i="0" u="none" strike="noStrike" baseline="0" dirty="0">
                <a:latin typeface="Paralucent-Light"/>
              </a:rPr>
              <a:t> </a:t>
            </a:r>
            <a:r>
              <a:rPr lang="en-GB" sz="1800" i="0" u="none" strike="noStrike" baseline="0" dirty="0" err="1">
                <a:latin typeface="Paralucent-Light"/>
              </a:rPr>
              <a:t>destek</a:t>
            </a:r>
            <a:r>
              <a:rPr lang="en-GB" sz="1800" i="0" u="none" strike="noStrike" baseline="0" dirty="0">
                <a:latin typeface="Paralucent-Light"/>
              </a:rPr>
              <a:t> </a:t>
            </a:r>
            <a:r>
              <a:rPr lang="en-GB" sz="1800" i="0" u="none" strike="noStrike" baseline="0" dirty="0" err="1">
                <a:latin typeface="Paralucent-Light"/>
              </a:rPr>
              <a:t>almaktadır</a:t>
            </a:r>
            <a:r>
              <a:rPr lang="en-GB" sz="1800" i="0" u="none" strike="noStrike" baseline="0" dirty="0">
                <a:latin typeface="Paralucent-Light"/>
              </a:rPr>
              <a:t>.</a:t>
            </a:r>
          </a:p>
          <a:p>
            <a:pPr marL="0" indent="0" algn="l">
              <a:buNone/>
            </a:pPr>
            <a:endParaRPr lang="en-GB" sz="1800" b="0" i="0" u="none" strike="noStrike" baseline="0" dirty="0">
              <a:latin typeface="Paralucent-Light"/>
            </a:endParaRPr>
          </a:p>
          <a:p>
            <a:pPr marL="0" indent="0" algn="l">
              <a:buNone/>
            </a:pPr>
            <a:r>
              <a:rPr lang="en-GB" sz="1800" b="0" i="0" u="none" strike="noStrike" baseline="0" dirty="0" err="1">
                <a:latin typeface="Paralucent-Light"/>
              </a:rPr>
              <a:t>Baslangıçta</a:t>
            </a:r>
            <a:r>
              <a:rPr lang="en-GB" sz="1800" b="0" i="0" u="none" strike="noStrike" baseline="0" dirty="0">
                <a:latin typeface="Paralucent-Light"/>
              </a:rPr>
              <a:t> </a:t>
            </a:r>
            <a:r>
              <a:rPr lang="en-GB" sz="1800" b="0" i="0" u="none" strike="noStrike" baseline="0" dirty="0" err="1">
                <a:latin typeface="Paralucent-Light"/>
              </a:rPr>
              <a:t>farklı</a:t>
            </a:r>
            <a:r>
              <a:rPr lang="en-GB" sz="1800" b="0" i="0" u="none" strike="noStrike" baseline="0" dirty="0">
                <a:latin typeface="Paralucent-Light"/>
              </a:rPr>
              <a:t> </a:t>
            </a:r>
            <a:r>
              <a:rPr lang="en-GB" sz="1800" b="0" i="0" u="none" strike="noStrike" baseline="0" dirty="0" err="1">
                <a:latin typeface="Paralucent-Light"/>
              </a:rPr>
              <a:t>Birlik</a:t>
            </a:r>
            <a:r>
              <a:rPr lang="en-GB" sz="1800" b="0" i="0" u="none" strike="noStrike" baseline="0" dirty="0">
                <a:latin typeface="Paralucent-Light"/>
              </a:rPr>
              <a:t> </a:t>
            </a:r>
            <a:r>
              <a:rPr lang="en-GB" sz="1800" b="0" i="0" u="none" strike="noStrike" baseline="0" dirty="0" err="1">
                <a:latin typeface="Paralucent-Light"/>
              </a:rPr>
              <a:t>programları</a:t>
            </a:r>
            <a:r>
              <a:rPr lang="en-GB" sz="1800" b="0" i="0" u="none" strike="noStrike" baseline="0" dirty="0">
                <a:latin typeface="Paralucent-Light"/>
              </a:rPr>
              <a:t> </a:t>
            </a:r>
            <a:r>
              <a:rPr lang="en-GB" sz="1800" b="0" i="0" u="none" strike="noStrike" baseline="0" dirty="0" err="1">
                <a:latin typeface="Paralucent-Light"/>
              </a:rPr>
              <a:t>ve</a:t>
            </a:r>
            <a:r>
              <a:rPr lang="en-GB" sz="1800" b="0" i="0" u="none" strike="noStrike" baseline="0" dirty="0">
                <a:latin typeface="Paralucent-Light"/>
              </a:rPr>
              <a:t> </a:t>
            </a:r>
            <a:r>
              <a:rPr lang="en-GB" sz="1800" b="0" i="0" u="none" strike="noStrike" baseline="0" dirty="0" err="1">
                <a:latin typeface="Paralucent-Light"/>
              </a:rPr>
              <a:t>mali</a:t>
            </a:r>
            <a:r>
              <a:rPr lang="en-GB" sz="1800" b="0" i="0" u="none" strike="noStrike" baseline="0" dirty="0">
                <a:latin typeface="Paralucent-Light"/>
              </a:rPr>
              <a:t> </a:t>
            </a:r>
            <a:r>
              <a:rPr lang="en-GB" sz="1800" b="0" i="0" u="none" strike="noStrike" baseline="0" dirty="0" err="1">
                <a:latin typeface="Paralucent-Light"/>
              </a:rPr>
              <a:t>araçlar</a:t>
            </a:r>
            <a:r>
              <a:rPr lang="en-GB" sz="1800" b="0" i="0" u="none" strike="noStrike" baseline="0" dirty="0">
                <a:latin typeface="Paralucent-Light"/>
              </a:rPr>
              <a:t> </a:t>
            </a:r>
            <a:r>
              <a:rPr lang="en-GB" sz="1800" b="0" i="0" u="none" strike="noStrike" baseline="0" dirty="0" err="1">
                <a:latin typeface="Paralucent-Light"/>
              </a:rPr>
              <a:t>aracılıgıyla</a:t>
            </a:r>
            <a:r>
              <a:rPr lang="en-GB" sz="1800" b="0" i="0" u="none" strike="noStrike" baseline="0" dirty="0">
                <a:latin typeface="Paralucent-Light"/>
              </a:rPr>
              <a:t> </a:t>
            </a:r>
            <a:r>
              <a:rPr lang="en-GB" sz="1800" b="0" i="0" u="none" strike="noStrike" baseline="0" dirty="0" err="1">
                <a:latin typeface="Paralucent-Light"/>
              </a:rPr>
              <a:t>sunulan</a:t>
            </a:r>
            <a:r>
              <a:rPr lang="en-GB" sz="1800" b="0" i="0" u="none" strike="noStrike" baseline="0" dirty="0">
                <a:latin typeface="Paralucent-Light"/>
              </a:rPr>
              <a:t> </a:t>
            </a:r>
            <a:r>
              <a:rPr lang="en-GB" sz="1800" b="0" i="0" u="none" strike="noStrike" baseline="0" dirty="0" err="1">
                <a:latin typeface="Paralucent-Light"/>
              </a:rPr>
              <a:t>bu</a:t>
            </a:r>
            <a:r>
              <a:rPr lang="en-GB" sz="1800" b="0" i="0" u="none" strike="noStrike" baseline="0" dirty="0">
                <a:latin typeface="Paralucent-Light"/>
              </a:rPr>
              <a:t> </a:t>
            </a:r>
            <a:r>
              <a:rPr lang="en-GB" sz="1800" b="0" i="0" u="none" strike="noStrike" baseline="0" dirty="0" err="1">
                <a:latin typeface="Paralucent-Light"/>
              </a:rPr>
              <a:t>fonlar</a:t>
            </a:r>
            <a:r>
              <a:rPr lang="en-GB" sz="1800" b="0" i="0" u="none" strike="noStrike" baseline="0" dirty="0">
                <a:latin typeface="Paralucent-Light"/>
              </a:rPr>
              <a:t>, 2007 </a:t>
            </a:r>
            <a:r>
              <a:rPr lang="en-GB" sz="1800" b="0" i="0" u="none" strike="noStrike" baseline="0" dirty="0" err="1">
                <a:latin typeface="Paralucent-Light"/>
              </a:rPr>
              <a:t>yılından</a:t>
            </a:r>
            <a:r>
              <a:rPr lang="en-GB" sz="1800" b="0" i="0" u="none" strike="noStrike" baseline="0" dirty="0">
                <a:latin typeface="Paralucent-Light"/>
              </a:rPr>
              <a:t> </a:t>
            </a:r>
            <a:r>
              <a:rPr lang="en-GB" sz="1800" b="0" i="0" u="none" strike="noStrike" baseline="0" dirty="0" err="1">
                <a:latin typeface="Paralucent-Light"/>
              </a:rPr>
              <a:t>itibaren</a:t>
            </a:r>
            <a:r>
              <a:rPr lang="en-GB" sz="1800" b="0" i="0" u="none" strike="noStrike" baseline="0" dirty="0">
                <a:latin typeface="Paralucent-Light"/>
              </a:rPr>
              <a:t>, </a:t>
            </a:r>
          </a:p>
          <a:p>
            <a:pPr marL="0" indent="0" algn="l">
              <a:buNone/>
            </a:pPr>
            <a:r>
              <a:rPr lang="en-GB" sz="1800" b="0" i="0" u="none" strike="noStrike" baseline="0" dirty="0" err="1">
                <a:latin typeface="Paralucent-Medium"/>
              </a:rPr>
              <a:t>Katılım</a:t>
            </a:r>
            <a:r>
              <a:rPr lang="en-GB" sz="1800" b="0" i="0" u="none" strike="noStrike" baseline="0" dirty="0">
                <a:latin typeface="Paralucent-Medium"/>
              </a:rPr>
              <a:t> </a:t>
            </a:r>
            <a:r>
              <a:rPr lang="en-GB" sz="1800" b="0" i="0" u="none" strike="noStrike" baseline="0" dirty="0" err="1">
                <a:latin typeface="Paralucent-Medium"/>
              </a:rPr>
              <a:t>Öncesi</a:t>
            </a:r>
            <a:r>
              <a:rPr lang="en-GB" sz="1800" b="0" i="0" u="none" strike="noStrike" baseline="0" dirty="0">
                <a:latin typeface="Paralucent-Medium"/>
              </a:rPr>
              <a:t> </a:t>
            </a:r>
            <a:r>
              <a:rPr lang="en-GB" sz="1800" b="0" i="0" u="none" strike="noStrike" baseline="0" dirty="0" err="1">
                <a:latin typeface="Paralucent-Medium"/>
              </a:rPr>
              <a:t>Yardım</a:t>
            </a:r>
            <a:r>
              <a:rPr lang="en-GB" sz="1800" b="0" i="0" u="none" strike="noStrike" baseline="0" dirty="0">
                <a:latin typeface="Paralucent-Medium"/>
              </a:rPr>
              <a:t> </a:t>
            </a:r>
            <a:r>
              <a:rPr lang="en-GB" sz="1800" b="0" i="0" u="none" strike="noStrike" baseline="0" dirty="0" err="1">
                <a:latin typeface="Paralucent-Medium"/>
              </a:rPr>
              <a:t>Aracı</a:t>
            </a:r>
            <a:r>
              <a:rPr lang="en-GB" sz="1800" b="0" i="0" u="none" strike="noStrike" baseline="0" dirty="0">
                <a:latin typeface="Paralucent-Medium"/>
              </a:rPr>
              <a:t> </a:t>
            </a:r>
            <a:r>
              <a:rPr lang="en-GB" sz="1800" b="0" i="0" u="none" strike="noStrike" baseline="0" dirty="0">
                <a:latin typeface="Paralucent-Light"/>
              </a:rPr>
              <a:t>(</a:t>
            </a:r>
            <a:r>
              <a:rPr lang="en-GB" sz="1800" b="0" i="0" u="none" strike="noStrike" baseline="0" dirty="0">
                <a:latin typeface="Paralucent-Medium"/>
              </a:rPr>
              <a:t>I</a:t>
            </a:r>
            <a:r>
              <a:rPr lang="en-GB" sz="1800" b="0" i="0" u="none" strike="noStrike" baseline="0" dirty="0">
                <a:latin typeface="Paralucent-Light"/>
              </a:rPr>
              <a:t>nstrument for </a:t>
            </a:r>
            <a:r>
              <a:rPr lang="en-GB" sz="1800" b="0" i="0" u="none" strike="noStrike" baseline="0" dirty="0">
                <a:latin typeface="Paralucent-Medium"/>
              </a:rPr>
              <a:t>P</a:t>
            </a:r>
            <a:r>
              <a:rPr lang="en-GB" sz="1800" b="0" i="0" u="none" strike="noStrike" baseline="0" dirty="0">
                <a:latin typeface="Paralucent-Light"/>
              </a:rPr>
              <a:t>re-Accession </a:t>
            </a:r>
            <a:r>
              <a:rPr lang="en-GB" sz="1800" b="0" i="0" u="none" strike="noStrike" baseline="0" dirty="0">
                <a:latin typeface="Paralucent-Medium"/>
              </a:rPr>
              <a:t>A</a:t>
            </a:r>
            <a:r>
              <a:rPr lang="en-GB" sz="1800" b="0" i="0" u="none" strike="noStrike" baseline="0" dirty="0">
                <a:latin typeface="Paralucent-Light"/>
              </a:rPr>
              <a:t>ssistance – </a:t>
            </a:r>
            <a:r>
              <a:rPr lang="en-GB" sz="1800" b="0" i="0" u="none" strike="noStrike" baseline="0" dirty="0">
                <a:latin typeface="Paralucent-Medium"/>
              </a:rPr>
              <a:t>IPA</a:t>
            </a:r>
            <a:r>
              <a:rPr lang="en-GB" sz="1800" b="0" i="0" u="none" strike="noStrike" baseline="0" dirty="0">
                <a:latin typeface="Paralucent-Light"/>
              </a:rPr>
              <a:t>) </a:t>
            </a:r>
            <a:r>
              <a:rPr lang="en-GB" sz="1800" b="0" i="0" u="none" strike="noStrike" baseline="0" dirty="0" err="1">
                <a:latin typeface="Paralucent-Light"/>
              </a:rPr>
              <a:t>olarak</a:t>
            </a:r>
            <a:r>
              <a:rPr lang="en-GB" sz="1800" b="0" i="0" u="none" strike="noStrike" baseline="0" dirty="0">
                <a:latin typeface="Paralucent-Light"/>
              </a:rPr>
              <a:t> </a:t>
            </a:r>
            <a:r>
              <a:rPr lang="en-GB" sz="1800" b="0" i="0" u="none" strike="noStrike" baseline="0" dirty="0" err="1">
                <a:latin typeface="Paralucent-Light"/>
              </a:rPr>
              <a:t>adlandırılan</a:t>
            </a:r>
            <a:r>
              <a:rPr lang="en-GB" sz="1800" dirty="0">
                <a:latin typeface="Paralucent-Light"/>
              </a:rPr>
              <a:t> </a:t>
            </a:r>
            <a:r>
              <a:rPr lang="en-GB" sz="1800" b="0" i="0" u="none" strike="noStrike" baseline="0" dirty="0" err="1">
                <a:latin typeface="Paralucent-Light"/>
              </a:rPr>
              <a:t>tek</a:t>
            </a:r>
            <a:r>
              <a:rPr lang="en-GB" sz="1800" b="0" i="0" u="none" strike="noStrike" baseline="0" dirty="0">
                <a:latin typeface="Paralucent-Light"/>
              </a:rPr>
              <a:t> </a:t>
            </a:r>
            <a:r>
              <a:rPr lang="en-GB" sz="1800" b="0" i="0" u="none" strike="noStrike" baseline="0" dirty="0" err="1">
                <a:latin typeface="Paralucent-Light"/>
              </a:rPr>
              <a:t>bir</a:t>
            </a:r>
            <a:r>
              <a:rPr lang="en-GB" sz="1800" b="0" i="0" u="none" strike="noStrike" baseline="0" dirty="0">
                <a:latin typeface="Paralucent-Light"/>
              </a:rPr>
              <a:t> </a:t>
            </a:r>
            <a:r>
              <a:rPr lang="en-GB" sz="1800" b="0" i="0" u="none" strike="noStrike" baseline="0" dirty="0" err="1">
                <a:latin typeface="Paralucent-Light"/>
              </a:rPr>
              <a:t>araç</a:t>
            </a:r>
            <a:r>
              <a:rPr lang="en-GB" sz="1800" b="0" i="0" u="none" strike="noStrike" baseline="0" dirty="0">
                <a:latin typeface="Paralucent-Light"/>
              </a:rPr>
              <a:t> </a:t>
            </a:r>
            <a:r>
              <a:rPr lang="en-GB" sz="1800" b="0" i="0" u="none" strike="noStrike" baseline="0" dirty="0" err="1">
                <a:latin typeface="Paralucent-Light"/>
              </a:rPr>
              <a:t>ve</a:t>
            </a:r>
            <a:r>
              <a:rPr lang="en-GB" sz="1800" b="0" i="0" u="none" strike="noStrike" baseline="0" dirty="0">
                <a:latin typeface="Paralucent-Light"/>
              </a:rPr>
              <a:t> </a:t>
            </a:r>
            <a:r>
              <a:rPr lang="en-GB" sz="1800" b="0" i="0" u="none" strike="noStrike" baseline="0" dirty="0" err="1">
                <a:latin typeface="Paralucent-Light"/>
              </a:rPr>
              <a:t>yasal</a:t>
            </a:r>
            <a:r>
              <a:rPr lang="en-GB" sz="1800" b="0" i="0" u="none" strike="noStrike" baseline="0" dirty="0">
                <a:latin typeface="Paralucent-Light"/>
              </a:rPr>
              <a:t> </a:t>
            </a:r>
            <a:r>
              <a:rPr lang="en-GB" sz="1800" b="0" i="0" u="none" strike="noStrike" baseline="0" dirty="0" err="1">
                <a:latin typeface="Paralucent-Light"/>
              </a:rPr>
              <a:t>çerçeve</a:t>
            </a:r>
            <a:r>
              <a:rPr lang="en-GB" sz="1800" b="0" i="0" u="none" strike="noStrike" baseline="0" dirty="0">
                <a:latin typeface="Paralucent-Light"/>
              </a:rPr>
              <a:t> </a:t>
            </a:r>
            <a:r>
              <a:rPr lang="en-GB" sz="1800" b="0" i="0" u="none" strike="noStrike" baseline="0" dirty="0" err="1">
                <a:latin typeface="Paralucent-Light"/>
              </a:rPr>
              <a:t>altında</a:t>
            </a:r>
            <a:r>
              <a:rPr lang="en-GB" sz="1800" b="0" i="0" u="none" strike="noStrike" baseline="0" dirty="0">
                <a:latin typeface="Paralucent-Light"/>
              </a:rPr>
              <a:t> </a:t>
            </a:r>
            <a:r>
              <a:rPr lang="en-GB" sz="1800" b="0" i="0" u="none" strike="noStrike" baseline="0" dirty="0" err="1">
                <a:latin typeface="Paralucent-Light"/>
              </a:rPr>
              <a:t>toplanmıstır</a:t>
            </a:r>
            <a:r>
              <a:rPr lang="en-GB" sz="1800" b="0" i="0" u="none" strike="noStrike" baseline="0" dirty="0">
                <a:latin typeface="Paralucent-Light"/>
              </a:rPr>
              <a:t>.</a:t>
            </a:r>
          </a:p>
          <a:p>
            <a:pPr marL="0" indent="0" algn="l">
              <a:buNone/>
            </a:pPr>
            <a:endParaRPr lang="en-GB" sz="1800" b="0" i="0" u="none" strike="noStrike" baseline="0" dirty="0">
              <a:latin typeface="Paralucent-Light"/>
            </a:endParaRPr>
          </a:p>
        </p:txBody>
      </p:sp>
    </p:spTree>
    <p:extLst>
      <p:ext uri="{BB962C8B-B14F-4D97-AF65-F5344CB8AC3E}">
        <p14:creationId xmlns:p14="http://schemas.microsoft.com/office/powerpoint/2010/main" val="211808437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17361"/>
            <a:ext cx="10515600" cy="1005720"/>
          </a:xfrm>
        </p:spPr>
        <p:txBody>
          <a:bodyPr>
            <a:normAutofit/>
          </a:bodyPr>
          <a:lstStyle/>
          <a:p>
            <a:r>
              <a:rPr lang="tr-TR" sz="4000" b="1" dirty="0"/>
              <a:t>Grup Geri Bildirim ve Uygulama 1</a:t>
            </a:r>
          </a:p>
        </p:txBody>
      </p:sp>
      <p:sp>
        <p:nvSpPr>
          <p:cNvPr id="3" name="Content Placeholder 2"/>
          <p:cNvSpPr>
            <a:spLocks noGrp="1"/>
          </p:cNvSpPr>
          <p:nvPr>
            <p:ph idx="1"/>
          </p:nvPr>
        </p:nvSpPr>
        <p:spPr>
          <a:xfrm>
            <a:off x="838200" y="1825625"/>
            <a:ext cx="10515600" cy="4078025"/>
          </a:xfrm>
        </p:spPr>
        <p:txBody>
          <a:bodyPr>
            <a:normAutofit fontScale="85000" lnSpcReduction="20000"/>
          </a:bodyPr>
          <a:lstStyle/>
          <a:p>
            <a:r>
              <a:rPr lang="tr-TR" dirty="0"/>
              <a:t>3 tane grup oluşturalım.</a:t>
            </a:r>
          </a:p>
          <a:p>
            <a:r>
              <a:rPr lang="tr-TR" b="1" dirty="0"/>
              <a:t>Soru : IPA II veya IPA III programlarını veya kurumunuzun yürüttüğü farklı bir projeyi nasıl tanımlarsınız? </a:t>
            </a:r>
          </a:p>
          <a:p>
            <a:r>
              <a:rPr lang="tr-TR" dirty="0"/>
              <a:t>5 dakikalık süre içinde,  önce grubu oluşturan kişiler kendilerine göre IPA II veya IPA III programlarını veya kurumun farklı bir projesini tanımlayacaklar. </a:t>
            </a:r>
          </a:p>
          <a:p>
            <a:r>
              <a:rPr lang="en-GB"/>
              <a:t>H</a:t>
            </a:r>
            <a:r>
              <a:rPr lang="tr-TR"/>
              <a:t>er </a:t>
            </a:r>
            <a:r>
              <a:rPr lang="tr-TR" dirty="0"/>
              <a:t>bir grup, </a:t>
            </a:r>
            <a:r>
              <a:rPr lang="tr-TR" b="1" u="sng" dirty="0"/>
              <a:t>üzerinde anlaştığı </a:t>
            </a:r>
            <a:r>
              <a:rPr lang="tr-TR" dirty="0"/>
              <a:t>tanımını,  </a:t>
            </a:r>
            <a:r>
              <a:rPr lang="tr-TR" b="1" u="sng" dirty="0"/>
              <a:t>seçtiği iletişim türü veya türleri  ile seçtiği kaynağı belirterek </a:t>
            </a:r>
            <a:r>
              <a:rPr lang="tr-TR" dirty="0"/>
              <a:t>sunuma hazırlayacak. </a:t>
            </a:r>
          </a:p>
          <a:p>
            <a:r>
              <a:rPr lang="tr-TR" dirty="0"/>
              <a:t>Bu sunumu hazırlarken grup içindeki biri tanımı aktaran kişi yani ‘kaynak’ görevini üstlenecek.</a:t>
            </a:r>
          </a:p>
          <a:p>
            <a:r>
              <a:rPr lang="tr-TR" dirty="0"/>
              <a:t> Bu tanımı yaparken karşınızdaki alıcılar IPA II Programından veya IPA III Programından</a:t>
            </a:r>
            <a:r>
              <a:rPr lang="tr-TR" b="1" dirty="0"/>
              <a:t> </a:t>
            </a:r>
            <a:r>
              <a:rPr lang="tr-TR" dirty="0"/>
              <a:t>veya kurumun yürüttüğü projeden hiç haberi olmayan kişiler olduğunu varsayınız.</a:t>
            </a:r>
          </a:p>
        </p:txBody>
      </p:sp>
    </p:spTree>
    <p:extLst>
      <p:ext uri="{BB962C8B-B14F-4D97-AF65-F5344CB8AC3E}">
        <p14:creationId xmlns:p14="http://schemas.microsoft.com/office/powerpoint/2010/main" val="42375934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55742"/>
            <a:ext cx="10515600" cy="1069883"/>
          </a:xfrm>
        </p:spPr>
        <p:txBody>
          <a:bodyPr>
            <a:normAutofit/>
          </a:bodyPr>
          <a:lstStyle/>
          <a:p>
            <a:r>
              <a:rPr lang="tr-TR" sz="4000" b="1" dirty="0"/>
              <a:t>Grup Geri Bildirim ve Uygulama 2</a:t>
            </a:r>
          </a:p>
        </p:txBody>
      </p:sp>
      <p:sp>
        <p:nvSpPr>
          <p:cNvPr id="3" name="Content Placeholder 2"/>
          <p:cNvSpPr>
            <a:spLocks noGrp="1"/>
          </p:cNvSpPr>
          <p:nvPr>
            <p:ph idx="1"/>
          </p:nvPr>
        </p:nvSpPr>
        <p:spPr/>
        <p:txBody>
          <a:bodyPr>
            <a:normAutofit/>
          </a:bodyPr>
          <a:lstStyle/>
          <a:p>
            <a:r>
              <a:rPr lang="tr-TR" dirty="0"/>
              <a:t>3 Grup bu uygulamada da aynı kalır. </a:t>
            </a:r>
          </a:p>
          <a:p>
            <a:r>
              <a:rPr lang="tr-TR" dirty="0"/>
              <a:t>IPA II Programı veya IPA III Programı kapsamında yürüttüğünüz bir projenin veya kurumunuzun yürüttüğü farklı bir projenin ne olduğunu kaynaktan alıcıya aktarırken, iletişim sürecinin kesintiye uğramaması için nelere dikkat ederdiniz. Grup olarak listeleyiniz.</a:t>
            </a:r>
          </a:p>
          <a:p>
            <a:r>
              <a:rPr lang="tr-TR" dirty="0"/>
              <a:t>İletişimin gerçekleştiği şartları en uygun hale nasıl getirirdiniz? Listeleyiniz.</a:t>
            </a:r>
          </a:p>
          <a:p>
            <a:r>
              <a:rPr lang="tr-TR" dirty="0"/>
              <a:t>Sunumunuzu yaptıktan sonra grup olarak projenizi doğru kodlayarak, doğru kanal ile alıcılara aktardığınızı düşünüyor musunuz?</a:t>
            </a:r>
          </a:p>
          <a:p>
            <a:endParaRPr lang="tr-TR" dirty="0"/>
          </a:p>
        </p:txBody>
      </p:sp>
    </p:spTree>
    <p:extLst>
      <p:ext uri="{BB962C8B-B14F-4D97-AF65-F5344CB8AC3E}">
        <p14:creationId xmlns:p14="http://schemas.microsoft.com/office/powerpoint/2010/main" val="11873161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7F31D-607B-8009-2B82-91C1ED5E0316}"/>
              </a:ext>
            </a:extLst>
          </p:cNvPr>
          <p:cNvSpPr>
            <a:spLocks noGrp="1"/>
          </p:cNvSpPr>
          <p:nvPr>
            <p:ph type="ctrTitle"/>
          </p:nvPr>
        </p:nvSpPr>
        <p:spPr>
          <a:xfrm>
            <a:off x="1480457" y="1844675"/>
            <a:ext cx="9231086" cy="1584325"/>
          </a:xfrm>
        </p:spPr>
        <p:txBody>
          <a:bodyPr>
            <a:normAutofit/>
          </a:bodyPr>
          <a:lstStyle/>
          <a:p>
            <a:r>
              <a:rPr lang="en-GB" sz="4000" b="1" dirty="0" err="1">
                <a:effectLst/>
                <a:latin typeface="Myriad Pro" panose="020B0503030403020204" pitchFamily="34" charset="0"/>
                <a:ea typeface="MS Mincho" panose="02020609040205080304" pitchFamily="49" charset="-128"/>
                <a:cs typeface="Calibri" panose="020F0502020204030204" pitchFamily="34" charset="0"/>
              </a:rPr>
              <a:t>Göstermiş</a:t>
            </a:r>
            <a:r>
              <a:rPr lang="en-GB" sz="4000" b="1" dirty="0">
                <a:effectLst/>
                <a:latin typeface="Myriad Pro" panose="020B0503030403020204" pitchFamily="34" charset="0"/>
                <a:ea typeface="MS Mincho" panose="02020609040205080304" pitchFamily="49" charset="-128"/>
                <a:cs typeface="Calibri" panose="020F0502020204030204" pitchFamily="34" charset="0"/>
              </a:rPr>
              <a:t> </a:t>
            </a:r>
            <a:r>
              <a:rPr lang="en-GB" sz="4000" b="1" dirty="0" err="1">
                <a:effectLst/>
                <a:latin typeface="Myriad Pro" panose="020B0503030403020204" pitchFamily="34" charset="0"/>
                <a:ea typeface="MS Mincho" panose="02020609040205080304" pitchFamily="49" charset="-128"/>
                <a:cs typeface="Calibri" panose="020F0502020204030204" pitchFamily="34" charset="0"/>
              </a:rPr>
              <a:t>Olduğunuz</a:t>
            </a:r>
            <a:r>
              <a:rPr lang="en-GB" sz="4000" b="1" dirty="0">
                <a:effectLst/>
                <a:latin typeface="Myriad Pro" panose="020B0503030403020204" pitchFamily="34" charset="0"/>
                <a:ea typeface="MS Mincho" panose="02020609040205080304" pitchFamily="49" charset="-128"/>
                <a:cs typeface="Calibri" panose="020F0502020204030204" pitchFamily="34" charset="0"/>
              </a:rPr>
              <a:t> </a:t>
            </a:r>
            <a:r>
              <a:rPr lang="en-GB" sz="4000" b="1" dirty="0" err="1">
                <a:effectLst/>
                <a:latin typeface="Myriad Pro" panose="020B0503030403020204" pitchFamily="34" charset="0"/>
                <a:ea typeface="MS Mincho" panose="02020609040205080304" pitchFamily="49" charset="-128"/>
                <a:cs typeface="Calibri" panose="020F0502020204030204" pitchFamily="34" charset="0"/>
              </a:rPr>
              <a:t>İlgi</a:t>
            </a:r>
            <a:r>
              <a:rPr lang="en-GB" sz="4000" b="1" dirty="0">
                <a:effectLst/>
                <a:latin typeface="Myriad Pro" panose="020B0503030403020204" pitchFamily="34" charset="0"/>
                <a:ea typeface="MS Mincho" panose="02020609040205080304" pitchFamily="49" charset="-128"/>
                <a:cs typeface="Calibri" panose="020F0502020204030204" pitchFamily="34" charset="0"/>
              </a:rPr>
              <a:t> </a:t>
            </a:r>
            <a:r>
              <a:rPr lang="tr-TR" sz="4000" b="1" dirty="0">
                <a:latin typeface="Myriad Pro" panose="020B0503030403020204" pitchFamily="34" charset="0"/>
                <a:ea typeface="MS Mincho" panose="02020609040205080304" pitchFamily="49" charset="-128"/>
                <a:cs typeface="Calibri" panose="020F0502020204030204" pitchFamily="34" charset="0"/>
              </a:rPr>
              <a:t>i</a:t>
            </a:r>
            <a:r>
              <a:rPr lang="en-GB" sz="4000" b="1" dirty="0" err="1">
                <a:effectLst/>
                <a:latin typeface="Myriad Pro" panose="020B0503030403020204" pitchFamily="34" charset="0"/>
                <a:ea typeface="MS Mincho" panose="02020609040205080304" pitchFamily="49" charset="-128"/>
                <a:cs typeface="Calibri" panose="020F0502020204030204" pitchFamily="34" charset="0"/>
              </a:rPr>
              <a:t>çin</a:t>
            </a:r>
            <a:r>
              <a:rPr lang="en-GB" sz="4000" b="1" dirty="0">
                <a:effectLst/>
                <a:latin typeface="Myriad Pro" panose="020B0503030403020204" pitchFamily="34" charset="0"/>
                <a:ea typeface="MS Mincho" panose="02020609040205080304" pitchFamily="49" charset="-128"/>
                <a:cs typeface="Calibri" panose="020F0502020204030204" pitchFamily="34" charset="0"/>
              </a:rPr>
              <a:t> </a:t>
            </a:r>
            <a:r>
              <a:rPr lang="en-GB" sz="4000" b="1" dirty="0" err="1">
                <a:effectLst/>
                <a:latin typeface="Myriad Pro" panose="020B0503030403020204" pitchFamily="34" charset="0"/>
                <a:ea typeface="MS Mincho" panose="02020609040205080304" pitchFamily="49" charset="-128"/>
                <a:cs typeface="Calibri" panose="020F0502020204030204" pitchFamily="34" charset="0"/>
              </a:rPr>
              <a:t>Teşekkür</a:t>
            </a:r>
            <a:r>
              <a:rPr lang="en-GB" sz="4000" b="1" dirty="0">
                <a:effectLst/>
                <a:latin typeface="Myriad Pro" panose="020B0503030403020204" pitchFamily="34" charset="0"/>
                <a:ea typeface="MS Mincho" panose="02020609040205080304" pitchFamily="49" charset="-128"/>
                <a:cs typeface="Calibri" panose="020F0502020204030204" pitchFamily="34" charset="0"/>
              </a:rPr>
              <a:t> </a:t>
            </a:r>
            <a:r>
              <a:rPr lang="en-GB" sz="4000" b="1" dirty="0" err="1">
                <a:effectLst/>
                <a:latin typeface="Myriad Pro" panose="020B0503030403020204" pitchFamily="34" charset="0"/>
                <a:ea typeface="MS Mincho" panose="02020609040205080304" pitchFamily="49" charset="-128"/>
                <a:cs typeface="Calibri" panose="020F0502020204030204" pitchFamily="34" charset="0"/>
              </a:rPr>
              <a:t>Ederiz</a:t>
            </a:r>
            <a:r>
              <a:rPr lang="en-GB" sz="4000" b="1" dirty="0">
                <a:effectLst/>
                <a:latin typeface="Myriad Pro" panose="020B0503030403020204" pitchFamily="34" charset="0"/>
                <a:ea typeface="MS Mincho" panose="02020609040205080304" pitchFamily="49" charset="-128"/>
                <a:cs typeface="Calibri" panose="020F0502020204030204" pitchFamily="34" charset="0"/>
              </a:rPr>
              <a:t>!</a:t>
            </a:r>
            <a:endParaRPr lang="en-TR" sz="4000" b="1" dirty="0">
              <a:latin typeface="Myriad Pro" panose="020B0503030403020204" pitchFamily="34" charset="0"/>
            </a:endParaRPr>
          </a:p>
        </p:txBody>
      </p:sp>
      <p:sp>
        <p:nvSpPr>
          <p:cNvPr id="3" name="TextBox 2">
            <a:extLst>
              <a:ext uri="{FF2B5EF4-FFF2-40B4-BE49-F238E27FC236}">
                <a16:creationId xmlns:a16="http://schemas.microsoft.com/office/drawing/2014/main" id="{F3BCB98E-3901-4F5E-6A8E-549971775312}"/>
              </a:ext>
            </a:extLst>
          </p:cNvPr>
          <p:cNvSpPr txBox="1"/>
          <p:nvPr/>
        </p:nvSpPr>
        <p:spPr>
          <a:xfrm>
            <a:off x="715617" y="4664765"/>
            <a:ext cx="10919792" cy="1077218"/>
          </a:xfrm>
          <a:prstGeom prst="rect">
            <a:avLst/>
          </a:prstGeom>
          <a:noFill/>
        </p:spPr>
        <p:txBody>
          <a:bodyPr wrap="square" rtlCol="0">
            <a:spAutoFit/>
          </a:bodyPr>
          <a:lstStyle/>
          <a:p>
            <a:pPr algn="ctr"/>
            <a:r>
              <a:rPr lang="tr-TR" sz="1600" b="1" dirty="0"/>
              <a:t>Bu sunum Avrupa Birliği ve Türkiye Cumhuriyeti’nin mali desteği ile hazırlanmıştır. </a:t>
            </a:r>
          </a:p>
          <a:p>
            <a:pPr algn="ctr"/>
            <a:r>
              <a:rPr lang="tr-TR" sz="1600" b="1" dirty="0"/>
              <a:t>Bu doküman içeriğinden tamamıyla DAI Global Belçika sorumludur ve hiçbir şekilde Avrupa Birliği, Türkiye Cumhuriyeti, T.C. Ankara Büyükşehir Belediyesi - EGO Genel Müdürlüğü veya Ulaştırma ve Altyapı Bakanlığı’nın görüşlerini yansıttığı şeklinde yorumlanamaz.</a:t>
            </a:r>
            <a:endParaRPr lang="en-GB" sz="1600" b="1" dirty="0"/>
          </a:p>
        </p:txBody>
      </p:sp>
    </p:spTree>
    <p:extLst>
      <p:ext uri="{BB962C8B-B14F-4D97-AF65-F5344CB8AC3E}">
        <p14:creationId xmlns:p14="http://schemas.microsoft.com/office/powerpoint/2010/main" val="9663755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65122"/>
            <a:ext cx="3831454" cy="1325563"/>
          </a:xfrm>
        </p:spPr>
        <p:txBody>
          <a:bodyPr>
            <a:normAutofit/>
          </a:bodyPr>
          <a:lstStyle/>
          <a:p>
            <a:r>
              <a:rPr lang="tr-TR" sz="4000" b="1" dirty="0"/>
              <a:t>İletişim nedir ?</a:t>
            </a:r>
          </a:p>
        </p:txBody>
      </p:sp>
      <p:sp>
        <p:nvSpPr>
          <p:cNvPr id="3" name="Content Placeholder 2"/>
          <p:cNvSpPr>
            <a:spLocks noGrp="1"/>
          </p:cNvSpPr>
          <p:nvPr>
            <p:ph idx="1"/>
          </p:nvPr>
        </p:nvSpPr>
        <p:spPr>
          <a:xfrm>
            <a:off x="838200" y="2429306"/>
            <a:ext cx="10515600" cy="4351338"/>
          </a:xfrm>
        </p:spPr>
        <p:txBody>
          <a:bodyPr/>
          <a:lstStyle/>
          <a:p>
            <a:r>
              <a:rPr lang="tr-TR" dirty="0"/>
              <a:t>İletişim </a:t>
            </a:r>
            <a:r>
              <a:rPr lang="tr-TR" dirty="0" err="1"/>
              <a:t>latince</a:t>
            </a:r>
            <a:r>
              <a:rPr lang="tr-TR" dirty="0"/>
              <a:t> “</a:t>
            </a:r>
            <a:r>
              <a:rPr lang="tr-TR" dirty="0" err="1"/>
              <a:t>communicare</a:t>
            </a:r>
            <a:r>
              <a:rPr lang="tr-TR" dirty="0"/>
              <a:t>” yani paylaşmak, beraber yapmak sözcüğünden gelir. </a:t>
            </a:r>
            <a:r>
              <a:rPr lang="tr-TR" dirty="0" err="1"/>
              <a:t>Communis</a:t>
            </a:r>
            <a:r>
              <a:rPr lang="tr-TR" dirty="0"/>
              <a:t> kelimesinden türetilmiştir. </a:t>
            </a:r>
            <a:r>
              <a:rPr lang="tr-TR" dirty="0" err="1"/>
              <a:t>Communis</a:t>
            </a:r>
            <a:r>
              <a:rPr lang="tr-TR" dirty="0"/>
              <a:t> ise birçok kişiye ya da nesneye ait olan, ortaklaşa yapılan, paylaşım demektir. </a:t>
            </a:r>
            <a:br>
              <a:rPr lang="tr-TR" dirty="0"/>
            </a:br>
            <a:endParaRPr lang="tr-TR" dirty="0"/>
          </a:p>
          <a:p>
            <a:r>
              <a:rPr lang="tr-TR" dirty="0"/>
              <a:t>İletişimin tanımlanması M.Ö. 4. yüzyılda da kendini göstermiştir.</a:t>
            </a:r>
          </a:p>
        </p:txBody>
      </p:sp>
    </p:spTree>
    <p:extLst>
      <p:ext uri="{BB962C8B-B14F-4D97-AF65-F5344CB8AC3E}">
        <p14:creationId xmlns:p14="http://schemas.microsoft.com/office/powerpoint/2010/main" val="195241025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308296" y="1298325"/>
            <a:ext cx="4389119" cy="1278385"/>
          </a:xfrm>
          <a:solidFill>
            <a:schemeClr val="accent1">
              <a:lumMod val="75000"/>
            </a:schemeClr>
          </a:solidFill>
        </p:spPr>
        <p:txBody>
          <a:bodyPr>
            <a:normAutofit/>
          </a:bodyPr>
          <a:lstStyle/>
          <a:p>
            <a:r>
              <a:rPr lang="en-US" sz="4000" b="1" dirty="0">
                <a:solidFill>
                  <a:schemeClr val="bg1"/>
                </a:solidFill>
              </a:rPr>
              <a:t>Aristo </a:t>
            </a:r>
            <a:r>
              <a:rPr lang="en-US" sz="4000" b="1" dirty="0" err="1">
                <a:solidFill>
                  <a:schemeClr val="bg1"/>
                </a:solidFill>
              </a:rPr>
              <a:t>için</a:t>
            </a:r>
            <a:r>
              <a:rPr lang="en-US" sz="4000" b="1" dirty="0">
                <a:solidFill>
                  <a:schemeClr val="bg1"/>
                </a:solidFill>
              </a:rPr>
              <a:t> </a:t>
            </a:r>
            <a:r>
              <a:rPr lang="en-US" sz="4000" b="1" dirty="0" err="1">
                <a:solidFill>
                  <a:schemeClr val="bg1"/>
                </a:solidFill>
              </a:rPr>
              <a:t>iletişim</a:t>
            </a:r>
            <a:r>
              <a:rPr lang="en-US" sz="4000" b="1" dirty="0">
                <a:solidFill>
                  <a:schemeClr val="bg1"/>
                </a:solidFill>
              </a:rPr>
              <a:t>…</a:t>
            </a:r>
          </a:p>
        </p:txBody>
      </p:sp>
      <p:sp>
        <p:nvSpPr>
          <p:cNvPr id="4" name="Content Placeholder 3"/>
          <p:cNvSpPr>
            <a:spLocks noGrp="1"/>
          </p:cNvSpPr>
          <p:nvPr>
            <p:ph sz="half" idx="2"/>
          </p:nvPr>
        </p:nvSpPr>
        <p:spPr>
          <a:xfrm>
            <a:off x="1308296" y="2778712"/>
            <a:ext cx="9960070" cy="3063288"/>
          </a:xfrm>
          <a:solidFill>
            <a:schemeClr val="accent1">
              <a:lumMod val="75000"/>
            </a:schemeClr>
          </a:solidFill>
        </p:spPr>
        <p:txBody>
          <a:bodyPr>
            <a:normAutofit/>
          </a:bodyPr>
          <a:lstStyle/>
          <a:p>
            <a:pPr marL="0" indent="0" algn="ctr">
              <a:buNone/>
            </a:pPr>
            <a:endParaRPr lang="en-US" sz="3200" dirty="0"/>
          </a:p>
          <a:p>
            <a:pPr marL="0" indent="0" algn="ctr">
              <a:buNone/>
            </a:pPr>
            <a:r>
              <a:rPr lang="en-US" sz="3200" dirty="0">
                <a:solidFill>
                  <a:schemeClr val="bg1"/>
                </a:solidFill>
              </a:rPr>
              <a:t>“… </a:t>
            </a:r>
            <a:r>
              <a:rPr lang="tr-TR" sz="3200" dirty="0">
                <a:solidFill>
                  <a:schemeClr val="bg1"/>
                </a:solidFill>
              </a:rPr>
              <a:t>bir </a:t>
            </a:r>
            <a:r>
              <a:rPr lang="tr-TR" sz="3200" dirty="0" err="1">
                <a:solidFill>
                  <a:schemeClr val="bg1"/>
                </a:solidFill>
              </a:rPr>
              <a:t>habitin</a:t>
            </a:r>
            <a:r>
              <a:rPr lang="tr-TR" sz="3200" dirty="0">
                <a:solidFill>
                  <a:schemeClr val="bg1"/>
                </a:solidFill>
              </a:rPr>
              <a:t> konuşmasıyla, dinleyicilerini istediği biçimde  </a:t>
            </a:r>
            <a:r>
              <a:rPr lang="tr-TR" sz="3200" b="1" u="sng" dirty="0" err="1">
                <a:solidFill>
                  <a:schemeClr val="bg1"/>
                </a:solidFill>
              </a:rPr>
              <a:t>etkiliyebilme</a:t>
            </a:r>
            <a:r>
              <a:rPr lang="tr-TR" sz="3200" dirty="0">
                <a:solidFill>
                  <a:schemeClr val="bg1"/>
                </a:solidFill>
              </a:rPr>
              <a:t> ve </a:t>
            </a:r>
            <a:r>
              <a:rPr lang="tr-TR" sz="3200" b="1" u="sng" dirty="0">
                <a:solidFill>
                  <a:schemeClr val="bg1"/>
                </a:solidFill>
              </a:rPr>
              <a:t>inandırıcı olma beceri</a:t>
            </a:r>
            <a:r>
              <a:rPr lang="tr-TR" sz="3200" dirty="0">
                <a:solidFill>
                  <a:schemeClr val="bg1"/>
                </a:solidFill>
              </a:rPr>
              <a:t> ve </a:t>
            </a:r>
            <a:r>
              <a:rPr lang="tr-TR" sz="3200" b="1" u="sng" dirty="0">
                <a:solidFill>
                  <a:schemeClr val="bg1"/>
                </a:solidFill>
              </a:rPr>
              <a:t>sanatı</a:t>
            </a:r>
            <a:r>
              <a:rPr lang="tr-TR" sz="3200" dirty="0">
                <a:solidFill>
                  <a:schemeClr val="bg1"/>
                </a:solidFill>
              </a:rPr>
              <a:t>” olarak tanımlanmıştır.</a:t>
            </a:r>
          </a:p>
        </p:txBody>
      </p:sp>
    </p:spTree>
    <p:extLst>
      <p:ext uri="{BB962C8B-B14F-4D97-AF65-F5344CB8AC3E}">
        <p14:creationId xmlns:p14="http://schemas.microsoft.com/office/powerpoint/2010/main" val="183669297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Picture Placeholder 4"/>
          <p:cNvGraphicFramePr>
            <a:graphicFrameLocks noGrp="1"/>
          </p:cNvGraphicFramePr>
          <p:nvPr>
            <p:ph type="pic" idx="1"/>
            <p:extLst>
              <p:ext uri="{D42A27DB-BD31-4B8C-83A1-F6EECF244321}">
                <p14:modId xmlns:p14="http://schemas.microsoft.com/office/powerpoint/2010/main" val="542731185"/>
              </p:ext>
            </p:extLst>
          </p:nvPr>
        </p:nvGraphicFramePr>
        <p:xfrm>
          <a:off x="4860800" y="1509204"/>
          <a:ext cx="5579339" cy="3444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Curved Up Arrow 5"/>
          <p:cNvSpPr/>
          <p:nvPr/>
        </p:nvSpPr>
        <p:spPr>
          <a:xfrm>
            <a:off x="5939507" y="3737734"/>
            <a:ext cx="3695337" cy="822960"/>
          </a:xfrm>
          <a:prstGeom prst="curvedUpArrow">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8" name="TextBox 7"/>
          <p:cNvSpPr txBox="1"/>
          <p:nvPr/>
        </p:nvSpPr>
        <p:spPr>
          <a:xfrm>
            <a:off x="6698449" y="4624039"/>
            <a:ext cx="2394857" cy="461665"/>
          </a:xfrm>
          <a:prstGeom prst="rect">
            <a:avLst/>
          </a:prstGeom>
          <a:noFill/>
        </p:spPr>
        <p:txBody>
          <a:bodyPr wrap="square" rtlCol="0">
            <a:spAutoFit/>
          </a:bodyPr>
          <a:lstStyle/>
          <a:p>
            <a:r>
              <a:rPr lang="tr-TR" sz="2400" b="1" dirty="0"/>
              <a:t>FARKLI ZAMAN</a:t>
            </a:r>
          </a:p>
        </p:txBody>
      </p:sp>
      <p:sp>
        <p:nvSpPr>
          <p:cNvPr id="7" name="Text Placeholder 6">
            <a:extLst>
              <a:ext uri="{FF2B5EF4-FFF2-40B4-BE49-F238E27FC236}">
                <a16:creationId xmlns:a16="http://schemas.microsoft.com/office/drawing/2014/main" id="{45DAF1C4-CB72-ED3F-081C-397C86EFA121}"/>
              </a:ext>
            </a:extLst>
          </p:cNvPr>
          <p:cNvSpPr>
            <a:spLocks noGrp="1"/>
          </p:cNvSpPr>
          <p:nvPr>
            <p:ph type="body" sz="half" idx="2"/>
          </p:nvPr>
        </p:nvSpPr>
        <p:spPr>
          <a:xfrm>
            <a:off x="839788" y="1296140"/>
            <a:ext cx="3215717" cy="4572848"/>
          </a:xfrm>
          <a:solidFill>
            <a:schemeClr val="accent1">
              <a:lumMod val="75000"/>
            </a:schemeClr>
          </a:solidFill>
        </p:spPr>
        <p:txBody>
          <a:bodyPr/>
          <a:lstStyle/>
          <a:p>
            <a:endParaRPr lang="en-GB" sz="4000" b="1" dirty="0">
              <a:solidFill>
                <a:schemeClr val="bg1"/>
              </a:solidFill>
            </a:endParaRPr>
          </a:p>
          <a:p>
            <a:r>
              <a:rPr lang="tr-TR" sz="4400" b="1" dirty="0">
                <a:solidFill>
                  <a:schemeClr val="bg1"/>
                </a:solidFill>
              </a:rPr>
              <a:t>ARİSTO’NUN İLETİŞİM MODELİ</a:t>
            </a:r>
            <a:br>
              <a:rPr lang="en-GB" sz="4400" b="1" dirty="0">
                <a:solidFill>
                  <a:schemeClr val="bg1"/>
                </a:solidFill>
              </a:rPr>
            </a:br>
            <a:r>
              <a:rPr lang="en-GB" sz="2400" b="1" dirty="0">
                <a:solidFill>
                  <a:schemeClr val="bg1"/>
                </a:solidFill>
              </a:rPr>
              <a:t>M.Ö.4. Y.Y.</a:t>
            </a:r>
            <a:endParaRPr lang="tr-TR" sz="2400" b="1" dirty="0">
              <a:solidFill>
                <a:schemeClr val="bg1"/>
              </a:solidFill>
            </a:endParaRPr>
          </a:p>
          <a:p>
            <a:endParaRPr lang="en-GB" dirty="0"/>
          </a:p>
        </p:txBody>
      </p:sp>
    </p:spTree>
    <p:extLst>
      <p:ext uri="{BB962C8B-B14F-4D97-AF65-F5344CB8AC3E}">
        <p14:creationId xmlns:p14="http://schemas.microsoft.com/office/powerpoint/2010/main" val="5738116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2872" y="1105269"/>
            <a:ext cx="9347447" cy="1073058"/>
          </a:xfrm>
        </p:spPr>
        <p:txBody>
          <a:bodyPr>
            <a:noAutofit/>
          </a:bodyPr>
          <a:lstStyle/>
          <a:p>
            <a:r>
              <a:rPr lang="tr-TR" sz="4000" b="1" dirty="0" err="1"/>
              <a:t>Howard</a:t>
            </a:r>
            <a:r>
              <a:rPr lang="tr-TR" sz="4000" b="1" dirty="0"/>
              <a:t> </a:t>
            </a:r>
            <a:r>
              <a:rPr lang="tr-TR" sz="4000" b="1" dirty="0" err="1"/>
              <a:t>Lasswell</a:t>
            </a:r>
            <a:r>
              <a:rPr lang="tr-TR" sz="4000" b="1" dirty="0"/>
              <a:t> İletişim Modeli</a:t>
            </a:r>
            <a:br>
              <a:rPr lang="tr-TR" sz="4000" b="1" dirty="0"/>
            </a:br>
            <a:r>
              <a:rPr lang="tr-TR" sz="4000" b="1" dirty="0"/>
              <a:t>1948</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96597554"/>
              </p:ext>
            </p:extLst>
          </p:nvPr>
        </p:nvGraphicFramePr>
        <p:xfrm>
          <a:off x="2374777" y="2163870"/>
          <a:ext cx="7620000" cy="38173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1452769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64801"/>
            <a:ext cx="10515600" cy="725700"/>
          </a:xfrm>
        </p:spPr>
        <p:txBody>
          <a:bodyPr/>
          <a:lstStyle/>
          <a:p>
            <a:r>
              <a:rPr lang="tr-TR" sz="3200" b="1" dirty="0"/>
              <a:t>David </a:t>
            </a:r>
            <a:r>
              <a:rPr lang="tr-TR" sz="3200" b="1" dirty="0" err="1"/>
              <a:t>Berlo’nun</a:t>
            </a:r>
            <a:r>
              <a:rPr lang="tr-TR" sz="3200" b="1" dirty="0"/>
              <a:t> İletişim Modeli 1960</a:t>
            </a:r>
          </a:p>
        </p:txBody>
      </p:sp>
      <p:sp>
        <p:nvSpPr>
          <p:cNvPr id="3" name="Content Placeholder 2"/>
          <p:cNvSpPr>
            <a:spLocks noGrp="1"/>
          </p:cNvSpPr>
          <p:nvPr>
            <p:ph idx="1"/>
          </p:nvPr>
        </p:nvSpPr>
        <p:spPr>
          <a:xfrm>
            <a:off x="1545134" y="2033874"/>
            <a:ext cx="8382000" cy="3926719"/>
          </a:xfrm>
        </p:spPr>
        <p:txBody>
          <a:bodyPr/>
          <a:lstStyle/>
          <a:p>
            <a:pPr>
              <a:buFont typeface="Wingdings" charset="2"/>
              <a:buChar char="ü"/>
            </a:pPr>
            <a:r>
              <a:rPr lang="tr-TR" sz="2000" b="1" dirty="0" err="1"/>
              <a:t>Sender</a:t>
            </a:r>
            <a:r>
              <a:rPr lang="tr-TR" sz="2000" b="1" dirty="0"/>
              <a:t> : Kaynak </a:t>
            </a:r>
          </a:p>
          <a:p>
            <a:pPr>
              <a:buFont typeface="Wingdings" charset="2"/>
              <a:buChar char="ü"/>
            </a:pPr>
            <a:r>
              <a:rPr lang="tr-TR" sz="2000" b="1" dirty="0"/>
              <a:t>Message: Mesaj</a:t>
            </a:r>
          </a:p>
          <a:p>
            <a:pPr>
              <a:buFont typeface="Wingdings" charset="2"/>
              <a:buChar char="ü"/>
            </a:pPr>
            <a:r>
              <a:rPr lang="tr-TR" sz="2000" b="1" dirty="0"/>
              <a:t>Channel: Kanal</a:t>
            </a:r>
          </a:p>
          <a:p>
            <a:pPr>
              <a:buFont typeface="Wingdings" charset="2"/>
              <a:buChar char="ü"/>
            </a:pPr>
            <a:r>
              <a:rPr lang="tr-TR" sz="2000" b="1" dirty="0" err="1"/>
              <a:t>Receiver</a:t>
            </a:r>
            <a:r>
              <a:rPr lang="tr-TR" sz="2000" b="1" dirty="0"/>
              <a:t>: Alıcı</a:t>
            </a:r>
          </a:p>
          <a:p>
            <a:pPr marL="114300" indent="0">
              <a:buNone/>
            </a:pPr>
            <a:endParaRPr lang="tr-TR" dirty="0"/>
          </a:p>
        </p:txBody>
      </p:sp>
      <p:sp>
        <p:nvSpPr>
          <p:cNvPr id="6" name="TextBox 5"/>
          <p:cNvSpPr txBox="1"/>
          <p:nvPr/>
        </p:nvSpPr>
        <p:spPr>
          <a:xfrm>
            <a:off x="2266504" y="5458883"/>
            <a:ext cx="1078215" cy="400110"/>
          </a:xfrm>
          <a:prstGeom prst="rect">
            <a:avLst/>
          </a:prstGeom>
          <a:noFill/>
        </p:spPr>
        <p:txBody>
          <a:bodyPr wrap="none" rtlCol="0">
            <a:spAutoFit/>
          </a:bodyPr>
          <a:lstStyle/>
          <a:p>
            <a:r>
              <a:rPr lang="tr-TR" sz="2000" b="1" dirty="0"/>
              <a:t>KAYNAK</a:t>
            </a:r>
          </a:p>
        </p:txBody>
      </p:sp>
      <p:sp>
        <p:nvSpPr>
          <p:cNvPr id="8" name="TextBox 7"/>
          <p:cNvSpPr txBox="1"/>
          <p:nvPr/>
        </p:nvSpPr>
        <p:spPr>
          <a:xfrm>
            <a:off x="7686766" y="5491480"/>
            <a:ext cx="733870" cy="400110"/>
          </a:xfrm>
          <a:prstGeom prst="rect">
            <a:avLst/>
          </a:prstGeom>
          <a:noFill/>
        </p:spPr>
        <p:txBody>
          <a:bodyPr wrap="none" rtlCol="0">
            <a:spAutoFit/>
          </a:bodyPr>
          <a:lstStyle/>
          <a:p>
            <a:r>
              <a:rPr lang="tr-TR" sz="2000" b="1" dirty="0"/>
              <a:t>ALICI</a:t>
            </a:r>
          </a:p>
        </p:txBody>
      </p:sp>
      <p:sp>
        <p:nvSpPr>
          <p:cNvPr id="9" name="Right Arrow 8"/>
          <p:cNvSpPr/>
          <p:nvPr/>
        </p:nvSpPr>
        <p:spPr>
          <a:xfrm>
            <a:off x="3217091" y="4704806"/>
            <a:ext cx="822960" cy="82296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11" name="TextBox 10"/>
          <p:cNvSpPr txBox="1"/>
          <p:nvPr/>
        </p:nvSpPr>
        <p:spPr>
          <a:xfrm>
            <a:off x="4040052" y="5101074"/>
            <a:ext cx="1039949" cy="400110"/>
          </a:xfrm>
          <a:prstGeom prst="rect">
            <a:avLst/>
          </a:prstGeom>
          <a:noFill/>
        </p:spPr>
        <p:txBody>
          <a:bodyPr wrap="square" rtlCol="0">
            <a:spAutoFit/>
          </a:bodyPr>
          <a:lstStyle/>
          <a:p>
            <a:r>
              <a:rPr lang="tr-TR" sz="2000" b="1" dirty="0"/>
              <a:t>MESAJ</a:t>
            </a:r>
          </a:p>
        </p:txBody>
      </p:sp>
      <p:sp>
        <p:nvSpPr>
          <p:cNvPr id="12" name="Right Arrow 11"/>
          <p:cNvSpPr/>
          <p:nvPr/>
        </p:nvSpPr>
        <p:spPr>
          <a:xfrm>
            <a:off x="5067663" y="4686663"/>
            <a:ext cx="822960" cy="82296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14" name="TextBox 13"/>
          <p:cNvSpPr txBox="1"/>
          <p:nvPr/>
        </p:nvSpPr>
        <p:spPr>
          <a:xfrm>
            <a:off x="5733144" y="5131852"/>
            <a:ext cx="1021736" cy="400110"/>
          </a:xfrm>
          <a:prstGeom prst="rect">
            <a:avLst/>
          </a:prstGeom>
          <a:noFill/>
        </p:spPr>
        <p:txBody>
          <a:bodyPr wrap="square" rtlCol="0">
            <a:spAutoFit/>
          </a:bodyPr>
          <a:lstStyle/>
          <a:p>
            <a:r>
              <a:rPr lang="tr-TR" sz="2000" b="1" dirty="0"/>
              <a:t>KANAL</a:t>
            </a:r>
          </a:p>
        </p:txBody>
      </p:sp>
      <p:sp>
        <p:nvSpPr>
          <p:cNvPr id="16" name="Right Arrow 15"/>
          <p:cNvSpPr/>
          <p:nvPr/>
        </p:nvSpPr>
        <p:spPr>
          <a:xfrm>
            <a:off x="6863806" y="4668520"/>
            <a:ext cx="822960" cy="82296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18" name="Bent Arrow 17"/>
          <p:cNvSpPr/>
          <p:nvPr/>
        </p:nvSpPr>
        <p:spPr>
          <a:xfrm>
            <a:off x="4450806" y="3997234"/>
            <a:ext cx="822960" cy="822960"/>
          </a:xfrm>
          <a:prstGeom prst="bentArrow">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19" name="TextBox 18"/>
          <p:cNvSpPr txBox="1"/>
          <p:nvPr/>
        </p:nvSpPr>
        <p:spPr>
          <a:xfrm>
            <a:off x="5291911" y="3812569"/>
            <a:ext cx="2315019" cy="646331"/>
          </a:xfrm>
          <a:prstGeom prst="rect">
            <a:avLst/>
          </a:prstGeom>
          <a:noFill/>
        </p:spPr>
        <p:txBody>
          <a:bodyPr wrap="none" rtlCol="0">
            <a:spAutoFit/>
          </a:bodyPr>
          <a:lstStyle/>
          <a:p>
            <a:r>
              <a:rPr lang="tr-TR" b="1" dirty="0"/>
              <a:t>Mesaj alıcıya giderken</a:t>
            </a:r>
          </a:p>
          <a:p>
            <a:r>
              <a:rPr lang="tr-TR" b="1" dirty="0"/>
              <a:t>bir forma bürünür</a:t>
            </a:r>
          </a:p>
        </p:txBody>
      </p:sp>
      <p:pic>
        <p:nvPicPr>
          <p:cNvPr id="20" name="Graphic 19" descr="Man with solid fill">
            <a:extLst>
              <a:ext uri="{FF2B5EF4-FFF2-40B4-BE49-F238E27FC236}">
                <a16:creationId xmlns:a16="http://schemas.microsoft.com/office/drawing/2014/main" id="{14BE1351-53D0-E8F4-4718-ED541F23F19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15030" y="4538193"/>
            <a:ext cx="914400" cy="914400"/>
          </a:xfrm>
          <a:prstGeom prst="rect">
            <a:avLst/>
          </a:prstGeom>
        </p:spPr>
      </p:pic>
      <p:pic>
        <p:nvPicPr>
          <p:cNvPr id="23" name="Graphic 22" descr="Man with solid fill">
            <a:extLst>
              <a:ext uri="{FF2B5EF4-FFF2-40B4-BE49-F238E27FC236}">
                <a16:creationId xmlns:a16="http://schemas.microsoft.com/office/drawing/2014/main" id="{2229C950-B4BB-2B62-8213-BDC021385CF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686766" y="4546063"/>
            <a:ext cx="914400" cy="914400"/>
          </a:xfrm>
          <a:prstGeom prst="rect">
            <a:avLst/>
          </a:prstGeom>
        </p:spPr>
      </p:pic>
    </p:spTree>
    <p:extLst>
      <p:ext uri="{BB962C8B-B14F-4D97-AF65-F5344CB8AC3E}">
        <p14:creationId xmlns:p14="http://schemas.microsoft.com/office/powerpoint/2010/main" val="9146947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04985"/>
            <a:ext cx="8042276" cy="771973"/>
          </a:xfrm>
        </p:spPr>
        <p:txBody>
          <a:bodyPr/>
          <a:lstStyle/>
          <a:p>
            <a:r>
              <a:rPr lang="en-GB" sz="3200" dirty="0"/>
              <a:t>   </a:t>
            </a:r>
            <a:r>
              <a:rPr lang="tr-TR" sz="4000" b="1" dirty="0" err="1"/>
              <a:t>Berlo’nun</a:t>
            </a:r>
            <a:r>
              <a:rPr lang="tr-TR" sz="4000" b="1" dirty="0"/>
              <a:t> iletişim modeli </a:t>
            </a:r>
          </a:p>
        </p:txBody>
      </p:sp>
      <p:sp>
        <p:nvSpPr>
          <p:cNvPr id="3" name="Content Placeholder 2"/>
          <p:cNvSpPr>
            <a:spLocks noGrp="1"/>
          </p:cNvSpPr>
          <p:nvPr>
            <p:ph idx="1"/>
          </p:nvPr>
        </p:nvSpPr>
        <p:spPr>
          <a:xfrm>
            <a:off x="1656136" y="1961965"/>
            <a:ext cx="8382000" cy="4949106"/>
          </a:xfrm>
        </p:spPr>
        <p:txBody>
          <a:bodyPr/>
          <a:lstStyle/>
          <a:p>
            <a:pPr marL="114300" indent="0">
              <a:buNone/>
            </a:pPr>
            <a:endParaRPr lang="tr-TR" sz="2400" b="1" dirty="0"/>
          </a:p>
          <a:p>
            <a:pPr marL="114300" indent="0">
              <a:buNone/>
            </a:pPr>
            <a:endParaRPr lang="tr-TR" dirty="0"/>
          </a:p>
        </p:txBody>
      </p:sp>
      <p:sp>
        <p:nvSpPr>
          <p:cNvPr id="6" name="TextBox 5"/>
          <p:cNvSpPr txBox="1"/>
          <p:nvPr/>
        </p:nvSpPr>
        <p:spPr>
          <a:xfrm>
            <a:off x="1872087" y="3774437"/>
            <a:ext cx="1078215" cy="400110"/>
          </a:xfrm>
          <a:prstGeom prst="rect">
            <a:avLst/>
          </a:prstGeom>
          <a:noFill/>
        </p:spPr>
        <p:txBody>
          <a:bodyPr wrap="none" rtlCol="0">
            <a:spAutoFit/>
          </a:bodyPr>
          <a:lstStyle/>
          <a:p>
            <a:r>
              <a:rPr lang="tr-TR" sz="2000" b="1" dirty="0"/>
              <a:t>KAYNAK</a:t>
            </a:r>
          </a:p>
        </p:txBody>
      </p:sp>
      <p:sp>
        <p:nvSpPr>
          <p:cNvPr id="9" name="Right Arrow 8"/>
          <p:cNvSpPr/>
          <p:nvPr/>
        </p:nvSpPr>
        <p:spPr>
          <a:xfrm>
            <a:off x="2857500" y="3174274"/>
            <a:ext cx="822960" cy="82296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11" name="TextBox 10"/>
          <p:cNvSpPr txBox="1"/>
          <p:nvPr/>
        </p:nvSpPr>
        <p:spPr>
          <a:xfrm>
            <a:off x="3680461" y="3391738"/>
            <a:ext cx="1179285" cy="400110"/>
          </a:xfrm>
          <a:prstGeom prst="rect">
            <a:avLst/>
          </a:prstGeom>
          <a:noFill/>
        </p:spPr>
        <p:txBody>
          <a:bodyPr wrap="square" rtlCol="0">
            <a:spAutoFit/>
          </a:bodyPr>
          <a:lstStyle/>
          <a:p>
            <a:r>
              <a:rPr lang="tr-TR" sz="2000" b="1" dirty="0"/>
              <a:t>MESAJ</a:t>
            </a:r>
          </a:p>
        </p:txBody>
      </p:sp>
      <p:sp>
        <p:nvSpPr>
          <p:cNvPr id="12" name="Right Arrow 11"/>
          <p:cNvSpPr/>
          <p:nvPr/>
        </p:nvSpPr>
        <p:spPr>
          <a:xfrm>
            <a:off x="5055325" y="3153555"/>
            <a:ext cx="822960" cy="82296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16" name="Right Arrow 15"/>
          <p:cNvSpPr/>
          <p:nvPr/>
        </p:nvSpPr>
        <p:spPr>
          <a:xfrm>
            <a:off x="7045154" y="3174274"/>
            <a:ext cx="822960" cy="82296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19" name="TextBox 18"/>
          <p:cNvSpPr txBox="1"/>
          <p:nvPr/>
        </p:nvSpPr>
        <p:spPr>
          <a:xfrm>
            <a:off x="5878286" y="3391738"/>
            <a:ext cx="1166869" cy="400110"/>
          </a:xfrm>
          <a:prstGeom prst="rect">
            <a:avLst/>
          </a:prstGeom>
          <a:noFill/>
        </p:spPr>
        <p:txBody>
          <a:bodyPr wrap="square" rtlCol="0">
            <a:spAutoFit/>
          </a:bodyPr>
          <a:lstStyle/>
          <a:p>
            <a:pPr marL="114300"/>
            <a:r>
              <a:rPr lang="tr-TR" sz="2000" b="1" dirty="0"/>
              <a:t>KANAL</a:t>
            </a:r>
          </a:p>
        </p:txBody>
      </p:sp>
      <p:sp>
        <p:nvSpPr>
          <p:cNvPr id="15" name="Cloud 14"/>
          <p:cNvSpPr/>
          <p:nvPr/>
        </p:nvSpPr>
        <p:spPr>
          <a:xfrm>
            <a:off x="3095315" y="1585898"/>
            <a:ext cx="2545527" cy="1840246"/>
          </a:xfrm>
          <a:prstGeom prst="cloud">
            <a:avLst/>
          </a:prstGeom>
          <a:ln/>
        </p:spPr>
        <p:style>
          <a:lnRef idx="1">
            <a:schemeClr val="accent1"/>
          </a:lnRef>
          <a:fillRef idx="3">
            <a:schemeClr val="accent1"/>
          </a:fillRef>
          <a:effectRef idx="2">
            <a:schemeClr val="accent1"/>
          </a:effectRef>
          <a:fontRef idx="minor">
            <a:schemeClr val="lt1"/>
          </a:fontRef>
        </p:style>
        <p:txBody>
          <a:bodyPr/>
          <a:lstStyle/>
          <a:p>
            <a:r>
              <a:rPr lang="tr-TR" b="1" dirty="0">
                <a:solidFill>
                  <a:schemeClr val="tx1"/>
                </a:solidFill>
              </a:rPr>
              <a:t>Kodlama: </a:t>
            </a:r>
            <a:r>
              <a:rPr lang="tr-TR" b="1" dirty="0">
                <a:solidFill>
                  <a:schemeClr val="bg1"/>
                </a:solidFill>
              </a:rPr>
              <a:t>kelimler, semboller, resimler, müzik...</a:t>
            </a:r>
          </a:p>
        </p:txBody>
      </p:sp>
      <p:sp>
        <p:nvSpPr>
          <p:cNvPr id="17" name="Cloud 16"/>
          <p:cNvSpPr/>
          <p:nvPr/>
        </p:nvSpPr>
        <p:spPr>
          <a:xfrm>
            <a:off x="6236409" y="1673227"/>
            <a:ext cx="1680195" cy="1191623"/>
          </a:xfrm>
          <a:prstGeom prst="cloud">
            <a:avLst/>
          </a:prstGeom>
          <a:ln/>
        </p:spPr>
        <p:style>
          <a:lnRef idx="1">
            <a:schemeClr val="accent1"/>
          </a:lnRef>
          <a:fillRef idx="3">
            <a:schemeClr val="accent1"/>
          </a:fillRef>
          <a:effectRef idx="2">
            <a:schemeClr val="accent1"/>
          </a:effectRef>
          <a:fontRef idx="minor">
            <a:schemeClr val="lt1"/>
          </a:fontRef>
        </p:style>
        <p:txBody>
          <a:bodyPr/>
          <a:lstStyle/>
          <a:p>
            <a:r>
              <a:rPr lang="tr-TR" b="1" dirty="0">
                <a:solidFill>
                  <a:srgbClr val="000000"/>
                </a:solidFill>
              </a:rPr>
              <a:t>Deşifre</a:t>
            </a:r>
          </a:p>
        </p:txBody>
      </p:sp>
      <p:sp>
        <p:nvSpPr>
          <p:cNvPr id="20" name="Circular Arrow 19"/>
          <p:cNvSpPr/>
          <p:nvPr/>
        </p:nvSpPr>
        <p:spPr>
          <a:xfrm>
            <a:off x="2255520" y="1711234"/>
            <a:ext cx="822960" cy="822960"/>
          </a:xfrm>
          <a:prstGeom prst="circularArrow">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10" name="Circular Arrow 9"/>
          <p:cNvSpPr/>
          <p:nvPr/>
        </p:nvSpPr>
        <p:spPr>
          <a:xfrm rot="9749403" flipV="1">
            <a:off x="8150237" y="1536681"/>
            <a:ext cx="941810" cy="977144"/>
          </a:xfrm>
          <a:prstGeom prst="circularArrow">
            <a:avLst>
              <a:gd name="adj1" fmla="val 12500"/>
              <a:gd name="adj2" fmla="val 1142319"/>
              <a:gd name="adj3" fmla="val 20457681"/>
              <a:gd name="adj4" fmla="val 8360401"/>
              <a:gd name="adj5" fmla="val 125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tr-TR">
              <a:solidFill>
                <a:schemeClr val="tx1"/>
              </a:solidFill>
            </a:endParaRPr>
          </a:p>
        </p:txBody>
      </p:sp>
      <p:sp>
        <p:nvSpPr>
          <p:cNvPr id="13" name="TextBox 12"/>
          <p:cNvSpPr txBox="1"/>
          <p:nvPr/>
        </p:nvSpPr>
        <p:spPr>
          <a:xfrm>
            <a:off x="1667377" y="5487630"/>
            <a:ext cx="2859051" cy="400110"/>
          </a:xfrm>
          <a:prstGeom prst="rect">
            <a:avLst/>
          </a:prstGeom>
          <a:noFill/>
        </p:spPr>
        <p:txBody>
          <a:bodyPr wrap="none" rtlCol="0">
            <a:spAutoFit/>
          </a:bodyPr>
          <a:lstStyle/>
          <a:p>
            <a:r>
              <a:rPr lang="tr-TR" sz="2000" b="1" dirty="0"/>
              <a:t>Bu modelde eksik nedir ?</a:t>
            </a:r>
          </a:p>
        </p:txBody>
      </p:sp>
      <p:sp>
        <p:nvSpPr>
          <p:cNvPr id="21" name="Right Arrow 20"/>
          <p:cNvSpPr/>
          <p:nvPr/>
        </p:nvSpPr>
        <p:spPr>
          <a:xfrm>
            <a:off x="5460852" y="5298606"/>
            <a:ext cx="822960" cy="82296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23" name="TextBox 22"/>
          <p:cNvSpPr txBox="1"/>
          <p:nvPr/>
        </p:nvSpPr>
        <p:spPr>
          <a:xfrm>
            <a:off x="6760040" y="5481138"/>
            <a:ext cx="3142207" cy="400110"/>
          </a:xfrm>
          <a:prstGeom prst="rect">
            <a:avLst/>
          </a:prstGeom>
          <a:noFill/>
        </p:spPr>
        <p:txBody>
          <a:bodyPr wrap="none" rtlCol="0">
            <a:spAutoFit/>
          </a:bodyPr>
          <a:lstStyle/>
          <a:p>
            <a:r>
              <a:rPr lang="tr-TR" sz="2000" b="1" dirty="0"/>
              <a:t>Geri besleme</a:t>
            </a:r>
            <a:r>
              <a:rPr lang="en-GB" sz="2000" b="1" dirty="0"/>
              <a:t> /Geri </a:t>
            </a:r>
            <a:r>
              <a:rPr lang="en-GB" sz="2000" b="1" dirty="0" err="1"/>
              <a:t>bildirim</a:t>
            </a:r>
            <a:r>
              <a:rPr lang="tr-TR" dirty="0"/>
              <a:t> </a:t>
            </a:r>
          </a:p>
        </p:txBody>
      </p:sp>
      <p:sp>
        <p:nvSpPr>
          <p:cNvPr id="24" name="TextBox 23"/>
          <p:cNvSpPr txBox="1"/>
          <p:nvPr/>
        </p:nvSpPr>
        <p:spPr>
          <a:xfrm>
            <a:off x="2595335" y="4697083"/>
            <a:ext cx="6565900" cy="646331"/>
          </a:xfrm>
          <a:prstGeom prst="rect">
            <a:avLst/>
          </a:prstGeom>
          <a:noFill/>
        </p:spPr>
        <p:txBody>
          <a:bodyPr wrap="none" rtlCol="0">
            <a:spAutoFit/>
          </a:bodyPr>
          <a:lstStyle/>
          <a:p>
            <a:r>
              <a:rPr lang="tr-TR" b="1" dirty="0"/>
              <a:t>Bu model iletişimi, bilgi transferi, bilginin aktarılması olarak görür.  </a:t>
            </a:r>
          </a:p>
          <a:p>
            <a:r>
              <a:rPr lang="tr-TR" b="1" dirty="0"/>
              <a:t>Tek yönlü bir iletişim modelidir.</a:t>
            </a:r>
          </a:p>
        </p:txBody>
      </p:sp>
      <p:sp>
        <p:nvSpPr>
          <p:cNvPr id="7" name="TextBox 6"/>
          <p:cNvSpPr txBox="1"/>
          <p:nvPr/>
        </p:nvSpPr>
        <p:spPr>
          <a:xfrm>
            <a:off x="8072506" y="3797456"/>
            <a:ext cx="667408" cy="369332"/>
          </a:xfrm>
          <a:prstGeom prst="rect">
            <a:avLst/>
          </a:prstGeom>
          <a:noFill/>
        </p:spPr>
        <p:txBody>
          <a:bodyPr wrap="none" rtlCol="0">
            <a:spAutoFit/>
          </a:bodyPr>
          <a:lstStyle/>
          <a:p>
            <a:r>
              <a:rPr lang="tr-TR" b="1" dirty="0"/>
              <a:t>ALICI</a:t>
            </a:r>
          </a:p>
        </p:txBody>
      </p:sp>
      <p:pic>
        <p:nvPicPr>
          <p:cNvPr id="4" name="Graphic 3" descr="Man with solid fill">
            <a:extLst>
              <a:ext uri="{FF2B5EF4-FFF2-40B4-BE49-F238E27FC236}">
                <a16:creationId xmlns:a16="http://schemas.microsoft.com/office/drawing/2014/main" id="{0137A6B5-8F4E-D443-7E05-AC664D7036B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76486" y="2912826"/>
            <a:ext cx="914400" cy="914400"/>
          </a:xfrm>
          <a:prstGeom prst="rect">
            <a:avLst/>
          </a:prstGeom>
        </p:spPr>
      </p:pic>
      <p:pic>
        <p:nvPicPr>
          <p:cNvPr id="14" name="Graphic 13" descr="Man with solid fill">
            <a:extLst>
              <a:ext uri="{FF2B5EF4-FFF2-40B4-BE49-F238E27FC236}">
                <a16:creationId xmlns:a16="http://schemas.microsoft.com/office/drawing/2014/main" id="{741C2684-5F19-624F-3EB8-FBEF6B60A4E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16604" y="2937945"/>
            <a:ext cx="914400" cy="914400"/>
          </a:xfrm>
          <a:prstGeom prst="rect">
            <a:avLst/>
          </a:prstGeom>
        </p:spPr>
      </p:pic>
    </p:spTree>
    <p:extLst>
      <p:ext uri="{BB962C8B-B14F-4D97-AF65-F5344CB8AC3E}">
        <p14:creationId xmlns:p14="http://schemas.microsoft.com/office/powerpoint/2010/main" val="35595732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58579"/>
            <a:ext cx="10515600" cy="632109"/>
          </a:xfrm>
        </p:spPr>
        <p:txBody>
          <a:bodyPr>
            <a:normAutofit fontScale="90000"/>
          </a:bodyPr>
          <a:lstStyle/>
          <a:p>
            <a:r>
              <a:rPr lang="tr-TR" sz="3200" b="1" dirty="0"/>
              <a:t>Geri bildirimi iletişim modeline koyduk. Ama hala bir eksik var??? </a:t>
            </a:r>
          </a:p>
        </p:txBody>
      </p:sp>
      <p:sp>
        <p:nvSpPr>
          <p:cNvPr id="3" name="Content Placeholder 2"/>
          <p:cNvSpPr>
            <a:spLocks noGrp="1"/>
          </p:cNvSpPr>
          <p:nvPr>
            <p:ph idx="1"/>
          </p:nvPr>
        </p:nvSpPr>
        <p:spPr>
          <a:xfrm>
            <a:off x="1524000" y="1417638"/>
            <a:ext cx="8382000" cy="5440362"/>
          </a:xfrm>
        </p:spPr>
        <p:txBody>
          <a:bodyPr/>
          <a:lstStyle/>
          <a:p>
            <a:pPr marL="114300" indent="0">
              <a:buNone/>
            </a:pPr>
            <a:endParaRPr lang="tr-TR" sz="2400" b="1" dirty="0"/>
          </a:p>
          <a:p>
            <a:pPr marL="114300" indent="0">
              <a:buNone/>
            </a:pPr>
            <a:endParaRPr lang="tr-TR" dirty="0"/>
          </a:p>
        </p:txBody>
      </p:sp>
      <p:sp>
        <p:nvSpPr>
          <p:cNvPr id="6" name="TextBox 5"/>
          <p:cNvSpPr txBox="1"/>
          <p:nvPr/>
        </p:nvSpPr>
        <p:spPr>
          <a:xfrm>
            <a:off x="1975638" y="5364314"/>
            <a:ext cx="1704822" cy="400110"/>
          </a:xfrm>
          <a:prstGeom prst="rect">
            <a:avLst/>
          </a:prstGeom>
          <a:noFill/>
        </p:spPr>
        <p:txBody>
          <a:bodyPr wrap="square" rtlCol="0">
            <a:spAutoFit/>
          </a:bodyPr>
          <a:lstStyle/>
          <a:p>
            <a:r>
              <a:rPr lang="tr-TR" sz="2000" b="1" dirty="0"/>
              <a:t>KAYNAK(LAR)</a:t>
            </a:r>
          </a:p>
        </p:txBody>
      </p:sp>
      <p:sp>
        <p:nvSpPr>
          <p:cNvPr id="8" name="TextBox 7"/>
          <p:cNvSpPr txBox="1"/>
          <p:nvPr/>
        </p:nvSpPr>
        <p:spPr>
          <a:xfrm>
            <a:off x="7837796" y="5344942"/>
            <a:ext cx="1316779" cy="400110"/>
          </a:xfrm>
          <a:prstGeom prst="rect">
            <a:avLst/>
          </a:prstGeom>
          <a:noFill/>
        </p:spPr>
        <p:txBody>
          <a:bodyPr wrap="square" rtlCol="0">
            <a:spAutoFit/>
          </a:bodyPr>
          <a:lstStyle/>
          <a:p>
            <a:r>
              <a:rPr lang="tr-TR" sz="2000" b="1" dirty="0"/>
              <a:t>ALICI(LAR)</a:t>
            </a:r>
          </a:p>
        </p:txBody>
      </p:sp>
      <p:sp>
        <p:nvSpPr>
          <p:cNvPr id="9" name="Right Arrow 8"/>
          <p:cNvSpPr/>
          <p:nvPr/>
        </p:nvSpPr>
        <p:spPr>
          <a:xfrm>
            <a:off x="2857500" y="3174274"/>
            <a:ext cx="822960" cy="82296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11" name="TextBox 10"/>
          <p:cNvSpPr txBox="1"/>
          <p:nvPr/>
        </p:nvSpPr>
        <p:spPr>
          <a:xfrm>
            <a:off x="3686022" y="3391738"/>
            <a:ext cx="1634691" cy="400110"/>
          </a:xfrm>
          <a:prstGeom prst="rect">
            <a:avLst/>
          </a:prstGeom>
          <a:noFill/>
        </p:spPr>
        <p:txBody>
          <a:bodyPr wrap="square" rtlCol="0">
            <a:spAutoFit/>
          </a:bodyPr>
          <a:lstStyle/>
          <a:p>
            <a:r>
              <a:rPr lang="tr-TR" sz="2000" b="1" dirty="0"/>
              <a:t>MESAJ(LAR)</a:t>
            </a:r>
          </a:p>
        </p:txBody>
      </p:sp>
      <p:sp>
        <p:nvSpPr>
          <p:cNvPr id="12" name="Right Arrow 11"/>
          <p:cNvSpPr/>
          <p:nvPr/>
        </p:nvSpPr>
        <p:spPr>
          <a:xfrm>
            <a:off x="5168677" y="3169250"/>
            <a:ext cx="822960" cy="82296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16" name="Right Arrow 15"/>
          <p:cNvSpPr/>
          <p:nvPr/>
        </p:nvSpPr>
        <p:spPr>
          <a:xfrm>
            <a:off x="7436312" y="3056698"/>
            <a:ext cx="822960" cy="82296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endParaRPr lang="tr-TR"/>
          </a:p>
        </p:txBody>
      </p:sp>
      <p:sp>
        <p:nvSpPr>
          <p:cNvPr id="19" name="TextBox 18"/>
          <p:cNvSpPr txBox="1"/>
          <p:nvPr/>
        </p:nvSpPr>
        <p:spPr>
          <a:xfrm>
            <a:off x="5878285" y="3391738"/>
            <a:ext cx="1755170" cy="400110"/>
          </a:xfrm>
          <a:prstGeom prst="rect">
            <a:avLst/>
          </a:prstGeom>
          <a:noFill/>
        </p:spPr>
        <p:txBody>
          <a:bodyPr wrap="square" rtlCol="0">
            <a:spAutoFit/>
          </a:bodyPr>
          <a:lstStyle/>
          <a:p>
            <a:pPr marL="114300"/>
            <a:r>
              <a:rPr lang="tr-TR" sz="2000" b="1" dirty="0"/>
              <a:t>KANAL(LAR)</a:t>
            </a:r>
          </a:p>
        </p:txBody>
      </p:sp>
      <p:sp>
        <p:nvSpPr>
          <p:cNvPr id="27" name="Left Arrow 26"/>
          <p:cNvSpPr/>
          <p:nvPr/>
        </p:nvSpPr>
        <p:spPr>
          <a:xfrm>
            <a:off x="4383480" y="4484216"/>
            <a:ext cx="2989610" cy="822960"/>
          </a:xfrm>
          <a:prstGeom prst="leftArrow">
            <a:avLst/>
          </a:prstGeom>
          <a:ln/>
        </p:spPr>
        <p:style>
          <a:lnRef idx="1">
            <a:schemeClr val="accent1"/>
          </a:lnRef>
          <a:fillRef idx="3">
            <a:schemeClr val="accent1"/>
          </a:fillRef>
          <a:effectRef idx="2">
            <a:schemeClr val="accent1"/>
          </a:effectRef>
          <a:fontRef idx="minor">
            <a:schemeClr val="lt1"/>
          </a:fontRef>
        </p:style>
        <p:txBody>
          <a:bodyPr/>
          <a:lstStyle/>
          <a:p>
            <a:r>
              <a:rPr lang="tr-TR" sz="2000" b="1" dirty="0">
                <a:solidFill>
                  <a:schemeClr val="tx1"/>
                </a:solidFill>
              </a:rPr>
              <a:t>Geri Bildirim</a:t>
            </a:r>
          </a:p>
        </p:txBody>
      </p:sp>
      <p:sp>
        <p:nvSpPr>
          <p:cNvPr id="32" name="Oval Callout 31"/>
          <p:cNvSpPr/>
          <p:nvPr/>
        </p:nvSpPr>
        <p:spPr>
          <a:xfrm>
            <a:off x="2513926" y="1981136"/>
            <a:ext cx="1537761" cy="876356"/>
          </a:xfrm>
          <a:prstGeom prst="wedgeEllipseCallout">
            <a:avLst/>
          </a:prstGeom>
          <a:ln/>
        </p:spPr>
        <p:style>
          <a:lnRef idx="1">
            <a:schemeClr val="accent1"/>
          </a:lnRef>
          <a:fillRef idx="3">
            <a:schemeClr val="accent1"/>
          </a:fillRef>
          <a:effectRef idx="2">
            <a:schemeClr val="accent1"/>
          </a:effectRef>
          <a:fontRef idx="minor">
            <a:schemeClr val="lt1"/>
          </a:fontRef>
        </p:style>
        <p:txBody>
          <a:bodyPr/>
          <a:lstStyle/>
          <a:p>
            <a:r>
              <a:rPr lang="tr-TR" dirty="0"/>
              <a:t>Kodlama</a:t>
            </a:r>
          </a:p>
        </p:txBody>
      </p:sp>
      <p:sp>
        <p:nvSpPr>
          <p:cNvPr id="34" name="Oval Callout 33"/>
          <p:cNvSpPr/>
          <p:nvPr/>
        </p:nvSpPr>
        <p:spPr>
          <a:xfrm>
            <a:off x="6405996" y="1988749"/>
            <a:ext cx="1621178" cy="888420"/>
          </a:xfrm>
          <a:prstGeom prst="wedgeEllipseCallout">
            <a:avLst/>
          </a:prstGeom>
          <a:ln/>
        </p:spPr>
        <p:style>
          <a:lnRef idx="1">
            <a:schemeClr val="accent1"/>
          </a:lnRef>
          <a:fillRef idx="3">
            <a:schemeClr val="accent1"/>
          </a:fillRef>
          <a:effectRef idx="2">
            <a:schemeClr val="accent1"/>
          </a:effectRef>
          <a:fontRef idx="minor">
            <a:schemeClr val="lt1"/>
          </a:fontRef>
        </p:style>
        <p:txBody>
          <a:bodyPr/>
          <a:lstStyle/>
          <a:p>
            <a:r>
              <a:rPr lang="tr-TR" dirty="0"/>
              <a:t>Deşifre</a:t>
            </a:r>
          </a:p>
        </p:txBody>
      </p:sp>
      <p:pic>
        <p:nvPicPr>
          <p:cNvPr id="4" name="Graphic 3" descr="Man with solid fill">
            <a:extLst>
              <a:ext uri="{FF2B5EF4-FFF2-40B4-BE49-F238E27FC236}">
                <a16:creationId xmlns:a16="http://schemas.microsoft.com/office/drawing/2014/main" id="{015AB381-7D89-D471-635A-368A34DB7BF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007729" y="3082834"/>
            <a:ext cx="914400" cy="914400"/>
          </a:xfrm>
          <a:prstGeom prst="rect">
            <a:avLst/>
          </a:prstGeom>
        </p:spPr>
      </p:pic>
      <p:pic>
        <p:nvPicPr>
          <p:cNvPr id="15" name="Graphic 14" descr="Man with solid fill">
            <a:extLst>
              <a:ext uri="{FF2B5EF4-FFF2-40B4-BE49-F238E27FC236}">
                <a16:creationId xmlns:a16="http://schemas.microsoft.com/office/drawing/2014/main" id="{8F40FC8E-E2C4-9A73-4ED5-AF8A39B78BC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077897" y="3199908"/>
            <a:ext cx="914400" cy="914400"/>
          </a:xfrm>
          <a:prstGeom prst="rect">
            <a:avLst/>
          </a:prstGeom>
        </p:spPr>
      </p:pic>
      <p:pic>
        <p:nvPicPr>
          <p:cNvPr id="17" name="Graphic 16" descr="Man and woman with solid fill">
            <a:extLst>
              <a:ext uri="{FF2B5EF4-FFF2-40B4-BE49-F238E27FC236}">
                <a16:creationId xmlns:a16="http://schemas.microsoft.com/office/drawing/2014/main" id="{1C98DA64-A62E-1941-BAED-C371E908059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525972" y="2688444"/>
            <a:ext cx="914400" cy="914400"/>
          </a:xfrm>
          <a:prstGeom prst="rect">
            <a:avLst/>
          </a:prstGeom>
        </p:spPr>
      </p:pic>
      <p:pic>
        <p:nvPicPr>
          <p:cNvPr id="18" name="Graphic 17" descr="Man and woman with solid fill">
            <a:extLst>
              <a:ext uri="{FF2B5EF4-FFF2-40B4-BE49-F238E27FC236}">
                <a16:creationId xmlns:a16="http://schemas.microsoft.com/office/drawing/2014/main" id="{C4CB8B49-F47E-A65D-61B7-B0984B37AAF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109468" y="4137819"/>
            <a:ext cx="914400" cy="914400"/>
          </a:xfrm>
          <a:prstGeom prst="rect">
            <a:avLst/>
          </a:prstGeom>
        </p:spPr>
      </p:pic>
      <p:pic>
        <p:nvPicPr>
          <p:cNvPr id="20" name="Graphic 19" descr="Man and woman with solid fill">
            <a:extLst>
              <a:ext uri="{FF2B5EF4-FFF2-40B4-BE49-F238E27FC236}">
                <a16:creationId xmlns:a16="http://schemas.microsoft.com/office/drawing/2014/main" id="{F96D1334-0049-0B41-0C52-08E7534D7E9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475254" y="3961243"/>
            <a:ext cx="914400" cy="914400"/>
          </a:xfrm>
          <a:prstGeom prst="rect">
            <a:avLst/>
          </a:prstGeom>
        </p:spPr>
      </p:pic>
      <p:pic>
        <p:nvPicPr>
          <p:cNvPr id="21" name="Graphic 20" descr="Man with solid fill">
            <a:extLst>
              <a:ext uri="{FF2B5EF4-FFF2-40B4-BE49-F238E27FC236}">
                <a16:creationId xmlns:a16="http://schemas.microsoft.com/office/drawing/2014/main" id="{E3BFC713-9485-FEF7-CAC7-A81B7267BC9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588134" y="3721580"/>
            <a:ext cx="914400" cy="914400"/>
          </a:xfrm>
          <a:prstGeom prst="rect">
            <a:avLst/>
          </a:prstGeom>
        </p:spPr>
      </p:pic>
      <p:pic>
        <p:nvPicPr>
          <p:cNvPr id="5" name="Graphic 4" descr="Man and woman with solid fill">
            <a:extLst>
              <a:ext uri="{FF2B5EF4-FFF2-40B4-BE49-F238E27FC236}">
                <a16:creationId xmlns:a16="http://schemas.microsoft.com/office/drawing/2014/main" id="{7A4622EC-B5D3-5053-4F45-3978CB8B573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837796" y="4177615"/>
            <a:ext cx="914400" cy="914400"/>
          </a:xfrm>
          <a:prstGeom prst="rect">
            <a:avLst/>
          </a:prstGeom>
        </p:spPr>
      </p:pic>
    </p:spTree>
    <p:extLst>
      <p:ext uri="{BB962C8B-B14F-4D97-AF65-F5344CB8AC3E}">
        <p14:creationId xmlns:p14="http://schemas.microsoft.com/office/powerpoint/2010/main" val="191864145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7AE9AADD9055F48A76998BB8EEE9D03" ma:contentTypeVersion="18" ma:contentTypeDescription="Create a new document." ma:contentTypeScope="" ma:versionID="b3645e58a94c99bd69f5f502368a66ac">
  <xsd:schema xmlns:xsd="http://www.w3.org/2001/XMLSchema" xmlns:xs="http://www.w3.org/2001/XMLSchema" xmlns:p="http://schemas.microsoft.com/office/2006/metadata/properties" xmlns:ns2="11876741-4e3d-41e4-924e-432c5fed92e0" xmlns:ns3="0fb846bb-49da-442d-ac44-1711760f675e" targetNamespace="http://schemas.microsoft.com/office/2006/metadata/properties" ma:root="true" ma:fieldsID="64829dceb4c8dfece684ce7946328132" ns2:_="" ns3:_="">
    <xsd:import namespace="11876741-4e3d-41e4-924e-432c5fed92e0"/>
    <xsd:import namespace="0fb846bb-49da-442d-ac44-1711760f675e"/>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element ref="ns2:MediaServiceObjectDetectorVersions" minOccurs="0"/>
                <xsd:element ref="ns2:Test"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876741-4e3d-41e4-924e-432c5fed92e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43e14187-b4d4-4fc9-8c4a-20dc3ccbfd5c" ma:termSetId="09814cd3-568e-fe90-9814-8d621ff8fb84" ma:anchorId="fba54fb3-c3e1-fe81-a776-ca4b69148c4d" ma:open="true" ma:isKeyword="false">
      <xsd:complexType>
        <xsd:sequence>
          <xsd:element ref="pc:Terms" minOccurs="0" maxOccurs="1"/>
        </xsd:sequence>
      </xsd:complex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Test" ma:index="21" nillable="true" ma:displayName="Test" ma:format="Dropdown" ma:internalName="Test">
      <xsd:simpleType>
        <xsd:restriction base="dms:Note">
          <xsd:maxLength value="255"/>
        </xsd:restriction>
      </xsd:simpleType>
    </xsd:element>
    <xsd:element name="MediaServiceLocation" ma:index="22" nillable="true" ma:displayName="Location" ma:indexed="true" ma:internalName="MediaServiceLocation"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fb846bb-49da-442d-ac44-1711760f675e"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95cadf01-7365-4aa7-ab17-dc142bd71c8a}" ma:internalName="TaxCatchAll" ma:showField="CatchAllData" ma:web="0fb846bb-49da-442d-ac44-1711760f675e">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6CA165-0A25-4EAD-8E17-066E3FA26F25}">
  <ds:schemaRefs>
    <ds:schemaRef ds:uri="http://schemas.microsoft.com/sharepoint/v3/contenttype/forms"/>
  </ds:schemaRefs>
</ds:datastoreItem>
</file>

<file path=customXml/itemProps2.xml><?xml version="1.0" encoding="utf-8"?>
<ds:datastoreItem xmlns:ds="http://schemas.openxmlformats.org/officeDocument/2006/customXml" ds:itemID="{AB48D664-3167-4C68-AF5E-B1838DEB05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1876741-4e3d-41e4-924e-432c5fed92e0"/>
    <ds:schemaRef ds:uri="0fb846bb-49da-442d-ac44-1711760f675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1922</TotalTime>
  <Words>1929</Words>
  <Application>Microsoft Office PowerPoint</Application>
  <PresentationFormat>Widescreen</PresentationFormat>
  <Paragraphs>236</Paragraphs>
  <Slides>25</Slides>
  <Notes>18</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arial</vt:lpstr>
      <vt:lpstr>arial</vt:lpstr>
      <vt:lpstr>Calibri</vt:lpstr>
      <vt:lpstr>Calibri Light</vt:lpstr>
      <vt:lpstr>Montserrat</vt:lpstr>
      <vt:lpstr>Myriad Pro</vt:lpstr>
      <vt:lpstr>Paralucent-Light</vt:lpstr>
      <vt:lpstr>Paralucent-Medium</vt:lpstr>
      <vt:lpstr>Wingdings</vt:lpstr>
      <vt:lpstr>Office Theme</vt:lpstr>
      <vt:lpstr>  İletişimin Temel İlkeleri ve İletişim Becerileri Eğitim Modülü 11 20 Mart 2024, Ankara </vt:lpstr>
      <vt:lpstr>İletişim nedir ?</vt:lpstr>
      <vt:lpstr>İletişim nedir ?</vt:lpstr>
      <vt:lpstr>Aristo için iletişim…</vt:lpstr>
      <vt:lpstr>PowerPoint Presentation</vt:lpstr>
      <vt:lpstr>Howard Lasswell İletişim Modeli 1948</vt:lpstr>
      <vt:lpstr>David Berlo’nun İletişim Modeli 1960</vt:lpstr>
      <vt:lpstr>   Berlo’nun iletişim modeli </vt:lpstr>
      <vt:lpstr>Geri bildirimi iletişim modeline koyduk. Ama hala bir eksik var??? </vt:lpstr>
      <vt:lpstr>İletişim Türleri</vt:lpstr>
      <vt:lpstr>İletişim Türleri</vt:lpstr>
      <vt:lpstr>Berlo’yu geri çağıralım...</vt:lpstr>
      <vt:lpstr>Davranışsal kodlar</vt:lpstr>
      <vt:lpstr>YENİ  EKLER...</vt:lpstr>
      <vt:lpstr>İletişimi etkileyen şartlar</vt:lpstr>
      <vt:lpstr>İletişimi Etkileyen şartlar</vt:lpstr>
      <vt:lpstr>İletişim Şekilleri</vt:lpstr>
      <vt:lpstr>İletişim nedir ?</vt:lpstr>
      <vt:lpstr>William Bill Bernback için iletişim…</vt:lpstr>
      <vt:lpstr>KAYNAŞTIRMA ETKİNLİĞİ</vt:lpstr>
      <vt:lpstr>        Temel Amaç; IPA, aday ve potansiyel aday ülkelerin AB’ye üye olma yolundaki ihtiyaç ve önceliklerine hizmet eden projeleri destekler.   Hedefler; Projeler aracılıgıyla kullandırılan fonların hedefi:  - AB müktesebatına uyumun oluşturulması -  Gerekli idari kapasitenin olusturulması -  Aday ülke ile AB arasında ekonomik ve sosyal uyumum oluşturulması  </vt:lpstr>
      <vt:lpstr>IPA – Katılım Öncesi Yardım Aracı (Instrument for Pre-Accession Assistance)</vt:lpstr>
      <vt:lpstr>Grup Geri Bildirim ve Uygulama 1</vt:lpstr>
      <vt:lpstr>Grup Geri Bildirim ve Uygulama 2</vt:lpstr>
      <vt:lpstr>Göstermiş Olduğunuz İlgi için Teşekkür Ederiz!</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Birincil Veri Toplama Sonuçları</dc:title>
  <dc:creator>Ege Kacar</dc:creator>
  <cp:lastModifiedBy>Berrak Altun</cp:lastModifiedBy>
  <cp:revision>113</cp:revision>
  <dcterms:created xsi:type="dcterms:W3CDTF">2024-03-01T07:41:11Z</dcterms:created>
  <dcterms:modified xsi:type="dcterms:W3CDTF">2024-03-22T10:07:15Z</dcterms:modified>
</cp:coreProperties>
</file>