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436" r:id="rId3"/>
    <p:sldId id="434" r:id="rId4"/>
    <p:sldId id="461" r:id="rId5"/>
    <p:sldId id="463" r:id="rId6"/>
    <p:sldId id="458" r:id="rId7"/>
    <p:sldId id="460" r:id="rId8"/>
    <p:sldId id="435" r:id="rId9"/>
    <p:sldId id="448" r:id="rId10"/>
    <p:sldId id="447" r:id="rId11"/>
    <p:sldId id="450" r:id="rId12"/>
    <p:sldId id="452" r:id="rId13"/>
    <p:sldId id="451" r:id="rId14"/>
    <p:sldId id="453" r:id="rId15"/>
    <p:sldId id="455" r:id="rId16"/>
    <p:sldId id="456" r:id="rId17"/>
    <p:sldId id="454" r:id="rId18"/>
    <p:sldId id="457" r:id="rId19"/>
    <p:sldId id="462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5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31FF"/>
    <a:srgbClr val="47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402"/>
      </p:cViewPr>
      <p:guideLst>
        <p:guide orient="horz" pos="2160"/>
        <p:guide pos="65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3C3D4-2363-4A04-B761-CEEC1EBAF4AA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17426-FB65-4126-BB36-BFE8733C13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389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934DF-0DC8-4245-8E5A-BD0D0DA35317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35FB3-B90E-457D-ACEB-7D3946233A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5577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63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314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97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665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883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889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41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038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460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355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12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15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848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915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676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37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54DB-F6CC-4E91-88EF-0D6A0F828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420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645C01-E2AD-4795-91A1-19C09D70A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B9D045-4D8E-4265-9881-5953AE12F7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6F9BF8-4DC5-4D4C-971F-2ECB6E01B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020A-7A1F-4638-A822-D89AF7D89A04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DC60B4-1FDC-427C-8DF4-5855D4620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5C1D29-3D4A-486A-BE83-C75D75DD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F8B2-43F7-4CF0-9615-8D289E5C5DDF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3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675" y="60325"/>
            <a:ext cx="8863013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804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E3EF1-8AE1-4FF4-AE9E-4AE43AAD9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E627435-789B-48E9-8F2C-087BBC195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ECB5A8-4573-4B37-8DB4-E65D7068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020A-7A1F-4638-A822-D89AF7D89A04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1C5130-25BF-45F0-9150-447C95607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7E6EB0-1C58-4D8D-B782-3158B2BD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F8B2-43F7-4CF0-9615-8D289E5C5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511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F2B144-A908-48F1-8489-ECAF2E0BBE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31A1C3-7995-4FBF-8A65-E37023DFF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F7AD8A-EB8E-4005-87D0-424577545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020A-7A1F-4638-A822-D89AF7D89A04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379D3C-29D3-44AE-B86D-07328D479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940379-9698-4881-B177-418DAC91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F8B2-43F7-4CF0-9615-8D289E5C5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722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 EYSA MO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195" y="-197"/>
            <a:ext cx="8510675" cy="6858197"/>
          </a:xfrm>
          <a:prstGeom prst="rect">
            <a:avLst/>
          </a:prstGeom>
        </p:spPr>
      </p:pic>
      <p:sp>
        <p:nvSpPr>
          <p:cNvPr id="7" name="Rectángulo 6"/>
          <p:cNvSpPr/>
          <p:nvPr userDrawn="1"/>
        </p:nvSpPr>
        <p:spPr>
          <a:xfrm>
            <a:off x="8203842" y="1"/>
            <a:ext cx="3988159" cy="6858000"/>
          </a:xfrm>
          <a:prstGeom prst="rect">
            <a:avLst/>
          </a:prstGeom>
          <a:solidFill>
            <a:srgbClr val="003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404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928" y="173559"/>
            <a:ext cx="2732467" cy="1093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531813" y="1941539"/>
            <a:ext cx="3355387" cy="127123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667" baseline="0">
                <a:solidFill>
                  <a:schemeClr val="bg1"/>
                </a:solidFill>
                <a:latin typeface="Viga" charset="0"/>
                <a:ea typeface="Viga" charset="0"/>
                <a:cs typeface="Viga" charset="0"/>
              </a:defRPr>
            </a:lvl1pPr>
          </a:lstStyle>
          <a:p>
            <a:r>
              <a:rPr lang="es-ES_tradnl" dirty="0"/>
              <a:t>Clic para editar título en viga 20 pt.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31813" y="3425393"/>
            <a:ext cx="3355387" cy="30047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67" baseline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_tradnl" dirty="0"/>
              <a:t>Haga clic para modificar el subtítulo en </a:t>
            </a:r>
            <a:r>
              <a:rPr lang="es-ES_tradnl" dirty="0" err="1"/>
              <a:t>myriad</a:t>
            </a:r>
            <a:r>
              <a:rPr lang="es-ES_tradnl" dirty="0"/>
              <a:t> pro 11 pt</a:t>
            </a:r>
          </a:p>
        </p:txBody>
      </p:sp>
    </p:spTree>
    <p:extLst>
      <p:ext uri="{BB962C8B-B14F-4D97-AF65-F5344CB8AC3E}">
        <p14:creationId xmlns:p14="http://schemas.microsoft.com/office/powerpoint/2010/main" val="1716208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YSA MO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801" y="5566511"/>
            <a:ext cx="2732467" cy="1093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1013" y="1941539"/>
            <a:ext cx="3355387" cy="127123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667" baseline="0">
                <a:solidFill>
                  <a:schemeClr val="bg1"/>
                </a:solidFill>
                <a:latin typeface="Viga" charset="0"/>
                <a:ea typeface="Viga" charset="0"/>
                <a:cs typeface="Viga" charset="0"/>
              </a:defRPr>
            </a:lvl1pPr>
          </a:lstStyle>
          <a:p>
            <a:r>
              <a:rPr lang="es-ES_tradnl" dirty="0"/>
              <a:t>Clic para editar título en viga 20 pt.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61013" y="3425393"/>
            <a:ext cx="3355387" cy="30047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67" baseline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_tradnl" dirty="0"/>
              <a:t>Haga clic para modificar el estilo de subtítulo en </a:t>
            </a:r>
            <a:r>
              <a:rPr lang="es-ES_tradnl" dirty="0" err="1"/>
              <a:t>myriad</a:t>
            </a:r>
            <a:r>
              <a:rPr lang="es-ES_tradnl" dirty="0"/>
              <a:t> pro 11 pt.</a:t>
            </a:r>
          </a:p>
        </p:txBody>
      </p:sp>
    </p:spTree>
    <p:extLst>
      <p:ext uri="{BB962C8B-B14F-4D97-AF65-F5344CB8AC3E}">
        <p14:creationId xmlns:p14="http://schemas.microsoft.com/office/powerpoint/2010/main" val="336436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 EYSA MO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0856" y="1782074"/>
            <a:ext cx="4351144" cy="564450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617" y="156107"/>
            <a:ext cx="2851659" cy="114151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52547" y="1297619"/>
            <a:ext cx="3355387" cy="127123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667">
                <a:solidFill>
                  <a:srgbClr val="858585"/>
                </a:solidFill>
                <a:latin typeface="Viga" charset="0"/>
                <a:ea typeface="Viga" charset="0"/>
                <a:cs typeface="Viga" charset="0"/>
              </a:defRPr>
            </a:lvl1pPr>
          </a:lstStyle>
          <a:p>
            <a:r>
              <a:rPr lang="es-ES_tradnl" dirty="0"/>
              <a:t>Clic para editar título en viga 20 pt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2547" y="2781473"/>
            <a:ext cx="3355387" cy="30047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bg2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_tradnl" dirty="0"/>
              <a:t>Haga clic para modificar el estilo de subtítulo en </a:t>
            </a:r>
            <a:r>
              <a:rPr lang="es-ES_tradnl" dirty="0" err="1"/>
              <a:t>myriad</a:t>
            </a:r>
            <a:r>
              <a:rPr lang="es-ES_tradnl" dirty="0"/>
              <a:t> pro 11 pt</a:t>
            </a:r>
          </a:p>
        </p:txBody>
      </p:sp>
    </p:spTree>
    <p:extLst>
      <p:ext uri="{BB962C8B-B14F-4D97-AF65-F5344CB8AC3E}">
        <p14:creationId xmlns:p14="http://schemas.microsoft.com/office/powerpoint/2010/main" val="825593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EY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778933" y="6417733"/>
            <a:ext cx="2006600" cy="2878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003A47"/>
                </a:solidFill>
              </a:defRPr>
            </a:lvl1pPr>
          </a:lstStyle>
          <a:p>
            <a:pPr lvl="0"/>
            <a:r>
              <a:rPr lang="es-ES_tradnl" dirty="0"/>
              <a:t>Haga clic para insertar fecha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1" hasCustomPrompt="1"/>
          </p:nvPr>
        </p:nvSpPr>
        <p:spPr>
          <a:xfrm>
            <a:off x="2946400" y="6417733"/>
            <a:ext cx="7086600" cy="2878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003A47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s-ES_tradnl" dirty="0"/>
              <a:t>Haga clic para poner 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3435998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A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78933" y="2277533"/>
            <a:ext cx="10574867" cy="2936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rgbClr val="003A47"/>
                </a:solidFill>
                <a:latin typeface="Viga" charset="0"/>
                <a:ea typeface="Viga" charset="0"/>
                <a:cs typeface="Viga" charset="0"/>
              </a:defRPr>
            </a:lvl1pPr>
          </a:lstStyle>
          <a:p>
            <a:r>
              <a:rPr lang="es-ES_tradnl" dirty="0"/>
              <a:t>Clic para editar título </a:t>
            </a:r>
            <a:r>
              <a:rPr lang="es-ES_tradnl"/>
              <a:t>en Viga 12 puntos</a:t>
            </a:r>
            <a:endParaRPr lang="es-ES_tradnl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753533" y="2683934"/>
            <a:ext cx="10600267" cy="3217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 baseline="0">
                <a:solidFill>
                  <a:srgbClr val="003A47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5pPr marL="1828754" indent="0">
              <a:buFontTx/>
              <a:buNone/>
              <a:defRPr/>
            </a:lvl5pPr>
          </a:lstStyle>
          <a:p>
            <a:pPr lvl="0"/>
            <a:r>
              <a:rPr lang="es-ES_tradnl" dirty="0"/>
              <a:t>Clic para editar subtítulo </a:t>
            </a:r>
            <a:r>
              <a:rPr lang="es-ES_tradnl" dirty="0" err="1"/>
              <a:t>myriad</a:t>
            </a:r>
            <a:r>
              <a:rPr lang="es-ES_tradnl" dirty="0"/>
              <a:t> pro 12 puntos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753533" y="3132667"/>
            <a:ext cx="10600267" cy="2421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67" baseline="0">
                <a:solidFill>
                  <a:srgbClr val="858585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sz="1467">
                <a:latin typeface="Myriad Pro" charset="0"/>
                <a:ea typeface="Myriad Pro" charset="0"/>
                <a:cs typeface="Myriad Pro" charset="0"/>
              </a:defRPr>
            </a:lvl2pPr>
            <a:lvl3pPr>
              <a:defRPr sz="1467">
                <a:latin typeface="Myriad Pro" charset="0"/>
                <a:ea typeface="Myriad Pro" charset="0"/>
                <a:cs typeface="Myriad Pro" charset="0"/>
              </a:defRPr>
            </a:lvl3pPr>
            <a:lvl4pPr>
              <a:defRPr sz="1467">
                <a:latin typeface="Myriad Pro" charset="0"/>
                <a:ea typeface="Myriad Pro" charset="0"/>
                <a:cs typeface="Myriad Pro" charset="0"/>
              </a:defRPr>
            </a:lvl4pPr>
            <a:lvl5pPr>
              <a:defRPr sz="1467"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s-ES_tradnl" dirty="0"/>
              <a:t>Haga clic para modificar el estilo de texto </a:t>
            </a:r>
            <a:r>
              <a:rPr lang="es-ES_tradnl" dirty="0" err="1"/>
              <a:t>myriad</a:t>
            </a:r>
            <a:r>
              <a:rPr lang="es-ES_tradnl" dirty="0"/>
              <a:t> pro 11</a:t>
            </a:r>
          </a:p>
          <a:p>
            <a:pPr lvl="1"/>
            <a:endParaRPr lang="es-ES_tradnl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778933" y="6417733"/>
            <a:ext cx="2006600" cy="2878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003A47"/>
                </a:solidFill>
              </a:defRPr>
            </a:lvl1pPr>
          </a:lstStyle>
          <a:p>
            <a:pPr lvl="0"/>
            <a:r>
              <a:rPr lang="es-ES_tradnl" dirty="0"/>
              <a:t>Haga clic para insertar fecha</a:t>
            </a:r>
          </a:p>
        </p:txBody>
      </p:sp>
      <p:sp>
        <p:nvSpPr>
          <p:cNvPr id="13" name="Marcador de texto 4"/>
          <p:cNvSpPr>
            <a:spLocks noGrp="1"/>
          </p:cNvSpPr>
          <p:nvPr>
            <p:ph type="body" sz="quarter" idx="11" hasCustomPrompt="1"/>
          </p:nvPr>
        </p:nvSpPr>
        <p:spPr>
          <a:xfrm>
            <a:off x="2946400" y="6417733"/>
            <a:ext cx="7086600" cy="2878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003A47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s-ES_tradnl" dirty="0"/>
              <a:t>Haga clic para poner 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3436536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 hasCustomPrompt="1"/>
          </p:nvPr>
        </p:nvSpPr>
        <p:spPr>
          <a:xfrm>
            <a:off x="778933" y="2277533"/>
            <a:ext cx="10668000" cy="2936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rgbClr val="003A47"/>
                </a:solidFill>
                <a:latin typeface="Viga" charset="0"/>
                <a:ea typeface="Viga" charset="0"/>
                <a:cs typeface="Viga" charset="0"/>
              </a:defRPr>
            </a:lvl1pPr>
          </a:lstStyle>
          <a:p>
            <a:r>
              <a:rPr lang="es-ES_tradnl" dirty="0"/>
              <a:t>Clic para editar título </a:t>
            </a:r>
            <a:r>
              <a:rPr lang="es-ES_tradnl"/>
              <a:t>en Viga 12 puntos</a:t>
            </a:r>
            <a:endParaRPr lang="es-ES_tradnl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753533" y="2683934"/>
            <a:ext cx="10693400" cy="3217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 baseline="0">
                <a:solidFill>
                  <a:srgbClr val="003A47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5pPr marL="1828754" indent="0">
              <a:buFontTx/>
              <a:buNone/>
              <a:defRPr/>
            </a:lvl5pPr>
          </a:lstStyle>
          <a:p>
            <a:pPr lvl="0"/>
            <a:r>
              <a:rPr lang="es-ES_tradnl" dirty="0"/>
              <a:t>Clic para editar subtítulo </a:t>
            </a:r>
            <a:r>
              <a:rPr lang="es-ES_tradnl" dirty="0" err="1"/>
              <a:t>myriad</a:t>
            </a:r>
            <a:r>
              <a:rPr lang="es-ES_tradnl" dirty="0"/>
              <a:t> pro 12 puntos</a:t>
            </a:r>
          </a:p>
        </p:txBody>
      </p:sp>
      <p:sp>
        <p:nvSpPr>
          <p:cNvPr id="8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753534" y="3132667"/>
            <a:ext cx="4893733" cy="2421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67" baseline="0">
                <a:solidFill>
                  <a:srgbClr val="858585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sz="1467">
                <a:latin typeface="Myriad Pro" charset="0"/>
                <a:ea typeface="Myriad Pro" charset="0"/>
                <a:cs typeface="Myriad Pro" charset="0"/>
              </a:defRPr>
            </a:lvl2pPr>
            <a:lvl3pPr>
              <a:defRPr sz="1467">
                <a:latin typeface="Myriad Pro" charset="0"/>
                <a:ea typeface="Myriad Pro" charset="0"/>
                <a:cs typeface="Myriad Pro" charset="0"/>
              </a:defRPr>
            </a:lvl3pPr>
            <a:lvl4pPr>
              <a:defRPr sz="1467">
                <a:latin typeface="Myriad Pro" charset="0"/>
                <a:ea typeface="Myriad Pro" charset="0"/>
                <a:cs typeface="Myriad Pro" charset="0"/>
              </a:defRPr>
            </a:lvl4pPr>
            <a:lvl5pPr>
              <a:defRPr sz="1467"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s-ES_tradnl" dirty="0"/>
              <a:t>Haga clic para modificar el estilo de texto </a:t>
            </a:r>
            <a:r>
              <a:rPr lang="es-ES_tradnl" dirty="0" err="1"/>
              <a:t>myriad</a:t>
            </a:r>
            <a:r>
              <a:rPr lang="es-ES_tradnl" dirty="0"/>
              <a:t> pro 11</a:t>
            </a:r>
          </a:p>
          <a:p>
            <a:pPr lvl="1"/>
            <a:endParaRPr lang="es-ES_tradnl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3132667"/>
            <a:ext cx="4893733" cy="2421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67" baseline="0">
                <a:solidFill>
                  <a:srgbClr val="858585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sz="1467">
                <a:latin typeface="Myriad Pro" charset="0"/>
                <a:ea typeface="Myriad Pro" charset="0"/>
                <a:cs typeface="Myriad Pro" charset="0"/>
              </a:defRPr>
            </a:lvl2pPr>
            <a:lvl3pPr>
              <a:defRPr sz="1467">
                <a:latin typeface="Myriad Pro" charset="0"/>
                <a:ea typeface="Myriad Pro" charset="0"/>
                <a:cs typeface="Myriad Pro" charset="0"/>
              </a:defRPr>
            </a:lvl3pPr>
            <a:lvl4pPr>
              <a:defRPr sz="1467">
                <a:latin typeface="Myriad Pro" charset="0"/>
                <a:ea typeface="Myriad Pro" charset="0"/>
                <a:cs typeface="Myriad Pro" charset="0"/>
              </a:defRPr>
            </a:lvl4pPr>
            <a:lvl5pPr>
              <a:defRPr sz="1467"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s-ES_tradnl" dirty="0"/>
              <a:t>Haga clic para modificar el estilo de texto </a:t>
            </a:r>
            <a:r>
              <a:rPr lang="es-ES_tradnl" dirty="0" err="1"/>
              <a:t>myriad</a:t>
            </a:r>
            <a:r>
              <a:rPr lang="es-ES_tradnl" dirty="0"/>
              <a:t> pro 11</a:t>
            </a:r>
          </a:p>
          <a:p>
            <a:pPr lvl="1"/>
            <a:endParaRPr lang="es-ES_tradnl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778933" y="6417733"/>
            <a:ext cx="2006600" cy="2878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003A47"/>
                </a:solidFill>
              </a:defRPr>
            </a:lvl1pPr>
          </a:lstStyle>
          <a:p>
            <a:pPr lvl="0"/>
            <a:r>
              <a:rPr lang="es-ES_tradnl" dirty="0"/>
              <a:t>Haga clic para insertar fecha</a:t>
            </a:r>
          </a:p>
        </p:txBody>
      </p:sp>
      <p:sp>
        <p:nvSpPr>
          <p:cNvPr id="13" name="Marcador de texto 4"/>
          <p:cNvSpPr>
            <a:spLocks noGrp="1"/>
          </p:cNvSpPr>
          <p:nvPr>
            <p:ph type="body" sz="quarter" idx="11" hasCustomPrompt="1"/>
          </p:nvPr>
        </p:nvSpPr>
        <p:spPr>
          <a:xfrm>
            <a:off x="2946400" y="6417733"/>
            <a:ext cx="7086600" cy="2878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003A47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s-ES_tradnl" dirty="0"/>
              <a:t>Haga clic para poner 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542317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 hasCustomPrompt="1"/>
          </p:nvPr>
        </p:nvSpPr>
        <p:spPr>
          <a:xfrm>
            <a:off x="753534" y="2260600"/>
            <a:ext cx="4893733" cy="2936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rgbClr val="003A47"/>
                </a:solidFill>
                <a:latin typeface="Viga" charset="0"/>
                <a:ea typeface="Viga" charset="0"/>
                <a:cs typeface="Viga" charset="0"/>
              </a:defRPr>
            </a:lvl1pPr>
          </a:lstStyle>
          <a:p>
            <a:r>
              <a:rPr lang="es-ES_tradnl" dirty="0"/>
              <a:t>Clic para editar título </a:t>
            </a:r>
            <a:r>
              <a:rPr lang="es-ES_tradnl"/>
              <a:t>en Viga 12 puntos</a:t>
            </a:r>
            <a:endParaRPr lang="es-ES_tradnl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753534" y="2667000"/>
            <a:ext cx="4893733" cy="3217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 baseline="0">
                <a:solidFill>
                  <a:srgbClr val="003A47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5pPr marL="1828754" indent="0">
              <a:buFontTx/>
              <a:buNone/>
              <a:defRPr/>
            </a:lvl5pPr>
          </a:lstStyle>
          <a:p>
            <a:pPr lvl="0"/>
            <a:r>
              <a:rPr lang="es-ES_tradnl" dirty="0"/>
              <a:t>Clic para editar subtítulo </a:t>
            </a:r>
            <a:r>
              <a:rPr lang="es-ES_tradnl" dirty="0" err="1"/>
              <a:t>myriad</a:t>
            </a:r>
            <a:r>
              <a:rPr lang="es-ES_tradnl" dirty="0"/>
              <a:t> pro 12 puntos</a:t>
            </a:r>
          </a:p>
        </p:txBody>
      </p:sp>
      <p:sp>
        <p:nvSpPr>
          <p:cNvPr id="8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753534" y="3115733"/>
            <a:ext cx="4893733" cy="2421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67" baseline="0">
                <a:solidFill>
                  <a:srgbClr val="858585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sz="1467">
                <a:latin typeface="Myriad Pro" charset="0"/>
                <a:ea typeface="Myriad Pro" charset="0"/>
                <a:cs typeface="Myriad Pro" charset="0"/>
              </a:defRPr>
            </a:lvl2pPr>
            <a:lvl3pPr>
              <a:defRPr sz="1467">
                <a:latin typeface="Myriad Pro" charset="0"/>
                <a:ea typeface="Myriad Pro" charset="0"/>
                <a:cs typeface="Myriad Pro" charset="0"/>
              </a:defRPr>
            </a:lvl3pPr>
            <a:lvl4pPr>
              <a:defRPr sz="1467">
                <a:latin typeface="Myriad Pro" charset="0"/>
                <a:ea typeface="Myriad Pro" charset="0"/>
                <a:cs typeface="Myriad Pro" charset="0"/>
              </a:defRPr>
            </a:lvl4pPr>
            <a:lvl5pPr>
              <a:defRPr sz="1467"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s-ES_tradnl" dirty="0"/>
              <a:t>Haga clic para modificar el estilo de texto </a:t>
            </a:r>
            <a:r>
              <a:rPr lang="es-ES_tradnl" dirty="0" err="1"/>
              <a:t>myriad</a:t>
            </a:r>
            <a:r>
              <a:rPr lang="es-ES_tradnl" dirty="0"/>
              <a:t> pro 11</a:t>
            </a:r>
          </a:p>
          <a:p>
            <a:pPr lvl="1"/>
            <a:endParaRPr lang="es-ES_tradnl" dirty="0"/>
          </a:p>
        </p:txBody>
      </p:sp>
      <p:sp>
        <p:nvSpPr>
          <p:cNvPr id="10" name="Marcador de imagen 9"/>
          <p:cNvSpPr>
            <a:spLocks noGrp="1"/>
          </p:cNvSpPr>
          <p:nvPr>
            <p:ph type="pic" sz="quarter" idx="15" hasCustomPrompt="1"/>
          </p:nvPr>
        </p:nvSpPr>
        <p:spPr>
          <a:xfrm>
            <a:off x="5740400" y="2260600"/>
            <a:ext cx="5672667" cy="3276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/>
            </a:lvl1pPr>
          </a:lstStyle>
          <a:p>
            <a:r>
              <a:rPr lang="es-ES_tradnl" sz="1333" dirty="0"/>
              <a:t>imagen</a:t>
            </a:r>
            <a:endParaRPr lang="es-ES_tradnl" dirty="0"/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778933" y="6417733"/>
            <a:ext cx="2006600" cy="2878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003A47"/>
                </a:solidFill>
              </a:defRPr>
            </a:lvl1pPr>
          </a:lstStyle>
          <a:p>
            <a:pPr lvl="0"/>
            <a:r>
              <a:rPr lang="es-ES_tradnl" dirty="0"/>
              <a:t>Haga clic para insertar fecha</a:t>
            </a:r>
          </a:p>
        </p:txBody>
      </p:sp>
      <p:sp>
        <p:nvSpPr>
          <p:cNvPr id="16" name="Marcador de texto 4"/>
          <p:cNvSpPr>
            <a:spLocks noGrp="1"/>
          </p:cNvSpPr>
          <p:nvPr>
            <p:ph type="body" sz="quarter" idx="11" hasCustomPrompt="1"/>
          </p:nvPr>
        </p:nvSpPr>
        <p:spPr>
          <a:xfrm>
            <a:off x="2946400" y="6417733"/>
            <a:ext cx="7086600" cy="2878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003A47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s-ES_tradnl" dirty="0"/>
              <a:t>Haga clic para poner 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4045897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GRANDE Y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 hasCustomPrompt="1"/>
          </p:nvPr>
        </p:nvSpPr>
        <p:spPr>
          <a:xfrm>
            <a:off x="6163734" y="1608667"/>
            <a:ext cx="4893733" cy="2936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rgbClr val="003A47"/>
                </a:solidFill>
                <a:latin typeface="Viga" charset="0"/>
                <a:ea typeface="Viga" charset="0"/>
                <a:cs typeface="Viga" charset="0"/>
              </a:defRPr>
            </a:lvl1pPr>
          </a:lstStyle>
          <a:p>
            <a:r>
              <a:rPr lang="es-ES_tradnl" dirty="0"/>
              <a:t>Clic para editar título </a:t>
            </a:r>
            <a:r>
              <a:rPr lang="es-ES_tradnl"/>
              <a:t>en Viga 12 puntos</a:t>
            </a:r>
            <a:endParaRPr lang="es-ES_tradnl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6163734" y="2015067"/>
            <a:ext cx="4893733" cy="3217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 baseline="0">
                <a:solidFill>
                  <a:srgbClr val="003A47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5pPr marL="1828754" indent="0">
              <a:buFontTx/>
              <a:buNone/>
              <a:defRPr/>
            </a:lvl5pPr>
          </a:lstStyle>
          <a:p>
            <a:pPr lvl="0"/>
            <a:r>
              <a:rPr lang="es-ES_tradnl" dirty="0"/>
              <a:t>Clic para editar subtítulo </a:t>
            </a:r>
            <a:r>
              <a:rPr lang="es-ES_tradnl" dirty="0" err="1"/>
              <a:t>myriad</a:t>
            </a:r>
            <a:r>
              <a:rPr lang="es-ES_tradnl" dirty="0"/>
              <a:t> pro 12 puntos</a:t>
            </a:r>
          </a:p>
        </p:txBody>
      </p:sp>
      <p:sp>
        <p:nvSpPr>
          <p:cNvPr id="8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3734" y="2463800"/>
            <a:ext cx="4893733" cy="2421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67" baseline="0">
                <a:solidFill>
                  <a:srgbClr val="858585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sz="1467">
                <a:latin typeface="Myriad Pro" charset="0"/>
                <a:ea typeface="Myriad Pro" charset="0"/>
                <a:cs typeface="Myriad Pro" charset="0"/>
              </a:defRPr>
            </a:lvl2pPr>
            <a:lvl3pPr>
              <a:defRPr sz="1467">
                <a:latin typeface="Myriad Pro" charset="0"/>
                <a:ea typeface="Myriad Pro" charset="0"/>
                <a:cs typeface="Myriad Pro" charset="0"/>
              </a:defRPr>
            </a:lvl3pPr>
            <a:lvl4pPr>
              <a:defRPr sz="1467">
                <a:latin typeface="Myriad Pro" charset="0"/>
                <a:ea typeface="Myriad Pro" charset="0"/>
                <a:cs typeface="Myriad Pro" charset="0"/>
              </a:defRPr>
            </a:lvl4pPr>
            <a:lvl5pPr>
              <a:defRPr sz="1467"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s-ES_tradnl" dirty="0"/>
              <a:t>Haga clic para modificar el estilo de texto </a:t>
            </a:r>
            <a:r>
              <a:rPr lang="es-ES_tradnl" dirty="0" err="1"/>
              <a:t>myriad</a:t>
            </a:r>
            <a:r>
              <a:rPr lang="es-ES_tradnl" dirty="0"/>
              <a:t> pro 11</a:t>
            </a:r>
          </a:p>
          <a:p>
            <a:pPr lvl="1"/>
            <a:endParaRPr lang="es-ES_tradnl" dirty="0"/>
          </a:p>
        </p:txBody>
      </p:sp>
      <p:sp>
        <p:nvSpPr>
          <p:cNvPr id="10" name="Marcador de imagen 9"/>
          <p:cNvSpPr>
            <a:spLocks noGrp="1"/>
          </p:cNvSpPr>
          <p:nvPr>
            <p:ph type="pic" sz="quarter" idx="15" hasCustomPrompt="1"/>
          </p:nvPr>
        </p:nvSpPr>
        <p:spPr>
          <a:xfrm>
            <a:off x="254000" y="338667"/>
            <a:ext cx="5672667" cy="5858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s-ES_tradnl" dirty="0"/>
              <a:t>imagen</a:t>
            </a:r>
          </a:p>
        </p:txBody>
      </p:sp>
      <p:sp>
        <p:nvSpPr>
          <p:cNvPr id="1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778933" y="6417733"/>
            <a:ext cx="2006600" cy="2878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003A47"/>
                </a:solidFill>
              </a:defRPr>
            </a:lvl1pPr>
          </a:lstStyle>
          <a:p>
            <a:pPr lvl="0"/>
            <a:r>
              <a:rPr lang="es-ES_tradnl" dirty="0"/>
              <a:t>Haga clic para insertar fecha</a:t>
            </a:r>
          </a:p>
        </p:txBody>
      </p:sp>
      <p:sp>
        <p:nvSpPr>
          <p:cNvPr id="14" name="Marcador de texto 4"/>
          <p:cNvSpPr>
            <a:spLocks noGrp="1"/>
          </p:cNvSpPr>
          <p:nvPr>
            <p:ph type="body" sz="quarter" idx="11" hasCustomPrompt="1"/>
          </p:nvPr>
        </p:nvSpPr>
        <p:spPr>
          <a:xfrm>
            <a:off x="2946400" y="6417733"/>
            <a:ext cx="7086600" cy="2878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003A47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s-ES_tradnl" dirty="0"/>
              <a:t>Haga clic para poner 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427096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4E611-255A-47A3-9E03-AF911C5B1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DE3CE5-5382-4C0B-86F4-10A815CA1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37988A-71AD-4810-B0BE-BCD56B2C0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020A-7A1F-4638-A822-D89AF7D89A04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569B8E-6AB8-493A-A935-C61AC0AEF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5387B7-CDEC-4F8B-AB81-F29FA373D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F8B2-43F7-4CF0-9615-8D289E5C5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190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PORTADA EYSA MO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1" y="199"/>
            <a:ext cx="12192000" cy="7640471"/>
          </a:xfrm>
          <a:prstGeom prst="rect">
            <a:avLst/>
          </a:prstGeom>
          <a:solidFill>
            <a:srgbClr val="003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404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54" y="3158551"/>
            <a:ext cx="3219324" cy="1288688"/>
          </a:xfrm>
          <a:prstGeom prst="rect">
            <a:avLst/>
          </a:prstGeom>
        </p:spPr>
      </p:pic>
      <p:sp>
        <p:nvSpPr>
          <p:cNvPr id="8" name="CuadroTexto 7"/>
          <p:cNvSpPr txBox="1"/>
          <p:nvPr userDrawn="1"/>
        </p:nvSpPr>
        <p:spPr>
          <a:xfrm rot="16200000">
            <a:off x="8325937" y="3520844"/>
            <a:ext cx="729783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67" dirty="0">
                <a:solidFill>
                  <a:schemeClr val="bg1">
                    <a:lumMod val="7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C/ Cardenal Marcelo Spínola, 50-52 - 28016 Madrid - Tel. 91 230 81 64 • Fax 91 230 73 40</a:t>
            </a:r>
            <a:endParaRPr lang="es-ES_tradnl" sz="1067" dirty="0">
              <a:solidFill>
                <a:schemeClr val="bg1">
                  <a:lumMod val="75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5399753" y="7165152"/>
            <a:ext cx="1395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eysaservicios.com</a:t>
            </a:r>
          </a:p>
        </p:txBody>
      </p:sp>
    </p:spTree>
    <p:extLst>
      <p:ext uri="{BB962C8B-B14F-4D97-AF65-F5344CB8AC3E}">
        <p14:creationId xmlns:p14="http://schemas.microsoft.com/office/powerpoint/2010/main" val="617824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PORTADA EYSA MO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0856" y="-636937"/>
            <a:ext cx="4351144" cy="564450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58" y="2456284"/>
            <a:ext cx="3333999" cy="1334592"/>
          </a:xfrm>
          <a:prstGeom prst="rect">
            <a:avLst/>
          </a:prstGeom>
        </p:spPr>
      </p:pic>
      <p:sp>
        <p:nvSpPr>
          <p:cNvPr id="8" name="CuadroTexto 7"/>
          <p:cNvSpPr txBox="1"/>
          <p:nvPr userDrawn="1"/>
        </p:nvSpPr>
        <p:spPr>
          <a:xfrm>
            <a:off x="2455339" y="6506723"/>
            <a:ext cx="729783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67" dirty="0">
                <a:solidFill>
                  <a:schemeClr val="bg1">
                    <a:lumMod val="7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C/ Cardenal Marcelo Spínola, 50-52 - 28016 Madrid - Tel. 91 230 81 64 • Fax 91 230 73 40</a:t>
            </a:r>
            <a:endParaRPr lang="es-ES_tradnl" sz="1067" dirty="0">
              <a:solidFill>
                <a:schemeClr val="bg1">
                  <a:lumMod val="75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9753173" y="2031428"/>
            <a:ext cx="1395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003A47"/>
                </a:solidFill>
                <a:latin typeface="Myriad Pro" charset="0"/>
                <a:ea typeface="Myriad Pro" charset="0"/>
                <a:cs typeface="Myriad Pro" charset="0"/>
              </a:rPr>
              <a:t>eysaservicios.com</a:t>
            </a:r>
          </a:p>
        </p:txBody>
      </p:sp>
    </p:spTree>
    <p:extLst>
      <p:ext uri="{BB962C8B-B14F-4D97-AF65-F5344CB8AC3E}">
        <p14:creationId xmlns:p14="http://schemas.microsoft.com/office/powerpoint/2010/main" val="4263315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BC67DFF-552C-744D-AF43-085FF87D51BD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2CDBDD3-48ED-3A41-BD64-F5A6C4C365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984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BC67DFF-552C-744D-AF43-085FF87D51BD}" type="datetimeFigureOut">
              <a:rPr lang="es-ES_tradnl" smtClean="0"/>
              <a:t>28/03/2023</a:t>
            </a:fld>
            <a:endParaRPr lang="es-ES_trad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2CDBDD3-48ED-3A41-BD64-F5A6C4C365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56210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BC67DFF-552C-744D-AF43-085FF87D51BD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2CDBDD3-48ED-3A41-BD64-F5A6C4C365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72633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BC67DFF-552C-744D-AF43-085FF87D51BD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2CDBDD3-48ED-3A41-BD64-F5A6C4C365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0118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BC67DFF-552C-744D-AF43-085FF87D51BD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2CDBDD3-48ED-3A41-BD64-F5A6C4C365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6837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BC67DFF-552C-744D-AF43-085FF87D51BD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2CDBDD3-48ED-3A41-BD64-F5A6C4C365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1676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BC67DFF-552C-744D-AF43-085FF87D51BD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2CDBDD3-48ED-3A41-BD64-F5A6C4C365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7981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BC67DFF-552C-744D-AF43-085FF87D51BD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2CDBDD3-48ED-3A41-BD64-F5A6C4C365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0294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C8EDE2-1267-4955-9F86-FD7B4A4B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4776EA-2FB2-4B3C-8E17-AF4E73148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53E35E-CC26-43FD-85F4-04CE9782C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020A-7A1F-4638-A822-D89AF7D89A04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17F08C-F32A-4F8E-8C23-6ADC4178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DC701B-3879-4C12-B2FD-3CE62326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F8B2-43F7-4CF0-9615-8D289E5C5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4853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7FED06-49EA-446B-9E30-78CD4EC49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014CB4-FDCF-4DAC-B882-B946015BE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AAA8C-5E68-490A-9DB1-2AAD28F21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9E835-5623-41C8-B674-0F0B4D6F6551}" type="datetimeFigureOut">
              <a:rPr lang="es-ES" smtClean="0"/>
              <a:t>28/03/2023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2A2CB1-27DC-4F3E-B79D-2897B7462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23F1FA-198C-42A4-A385-834E0602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9" name="Imagen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025"/>
            <a:ext cx="9144000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Marcador de número de diapositiva 5"/>
          <p:cNvSpPr txBox="1">
            <a:spLocks/>
          </p:cNvSpPr>
          <p:nvPr userDrawn="1"/>
        </p:nvSpPr>
        <p:spPr>
          <a:xfrm>
            <a:off x="11174027" y="6421854"/>
            <a:ext cx="800100" cy="431707"/>
          </a:xfrm>
          <a:prstGeom prst="rect">
            <a:avLst/>
          </a:prstGeom>
        </p:spPr>
        <p:txBody>
          <a:bodyPr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675548E-BA20-498E-A5E6-F771D813F58D}" type="slidenum">
              <a:rPr lang="es-ES" b="1" smtClean="0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20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4820D-0F3B-41C7-AC51-A6DDE42DA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C86C5-8CB4-4957-89B1-1E1DBCD90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B292F-A61F-4E5F-B6D9-E8BBAF46D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CA9A-562B-479B-A0DB-E9FF7BD112AD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7645B-B23F-48C8-8805-62299FF57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FE733-0D43-4964-B75D-C44D1E2B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AC95D-9D09-4F60-A623-19EBB0B36D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808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6D3CF-BAFA-4A4E-959C-293E67FA2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1C34A0-42F4-4120-A643-F67A21DFF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C92926-F1EA-4E8C-90F6-68CE2688F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FA0C75-77FF-4F46-9C77-CCD760F20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020A-7A1F-4638-A822-D89AF7D89A04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04441A-8DDC-43E2-83BB-52ACD646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BF389B-AD0B-4C9E-A651-2120D1FF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F8B2-43F7-4CF0-9615-8D289E5C5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9524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1F484F-0F30-4AEF-8503-F7702D7D7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F6AD45-44FB-4D66-9C7B-75953C8D9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AC1EAD2-A638-457C-8FF2-02AA536BA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9848200-6787-4844-AC9C-6C52ECAA8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D97ED3A-1322-4CA7-B3D4-8F0A78F69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08ED6E1-706A-412A-82BE-4C92935C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020A-7A1F-4638-A822-D89AF7D89A04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0DDAFD7-D00E-4334-9DD3-29563AE93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00BE01D-244E-43DA-800F-D2D22F19D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F8B2-43F7-4CF0-9615-8D289E5C5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0915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AA936B-0000-4967-946E-AA6209475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9EBE9DA-B883-47E8-9FAE-D71E35EFD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020A-7A1F-4638-A822-D89AF7D89A04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9113AB7-4487-4C69-AF0A-B68F1A8E5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FF3DAD-3D13-41B2-8736-E575B2FD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F8B2-43F7-4CF0-9615-8D289E5C5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438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A1ECBF1-65A6-48E6-A352-72B0E8FAD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020A-7A1F-4638-A822-D89AF7D89A04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1DF4BA-E284-4170-82B5-752EC40A8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3366A1-8064-40C7-845A-B1D0DD28E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F8B2-43F7-4CF0-9615-8D289E5C5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7947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610B98-56A8-4F47-AD3C-E15AC2C8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4B6AC0-5A2C-461D-B74D-FC3D700FE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72C1A0-AE80-46D7-8178-9FDD1D815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518C9F-99D4-4610-8EE3-0DAC5592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020A-7A1F-4638-A822-D89AF7D89A04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17CB42-1A01-4324-9DC0-CE6E41002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77618E-7D70-4421-AF78-7524107AA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F8B2-43F7-4CF0-9615-8D289E5C5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74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645DA-3DCF-469B-AE88-AD96A19C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D6C8B4-B94E-4B74-AB67-EC4415C559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F12EB2A-E9B7-4C6F-839F-920DCE66E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0DCE1C-9C05-4B64-A677-797F7F0AA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020A-7A1F-4638-A822-D89AF7D89A04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F82EFFA-DE04-4B57-807B-3C126B6B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46C924-F542-41FD-BB5E-D88C60D7A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BF8B2-43F7-4CF0-9615-8D289E5C5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118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160121E-502F-4A75-A9D4-40924ED4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32256E-1D42-44CA-9E81-97FD8F295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1C1040-9C31-402A-9ABD-4B32DA1C4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8020A-7A1F-4638-A822-D89AF7D89A04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2DBB19-7311-4F1E-809E-FF6ED3F73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6B9F51-895A-4811-8C67-3BB1926FE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BF8B2-43F7-4CF0-9615-8D289E5C5D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896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04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123" y="177553"/>
            <a:ext cx="1155633" cy="116194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CD3C791-7735-45C1-AA42-1C6FECDE0F61}"/>
              </a:ext>
            </a:extLst>
          </p:cNvPr>
          <p:cNvSpPr txBox="1"/>
          <p:nvPr/>
        </p:nvSpPr>
        <p:spPr>
          <a:xfrm>
            <a:off x="3188468" y="2550205"/>
            <a:ext cx="6638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ZONAS DE BAJAS EMISIONES EN MADRID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002713" y="5471820"/>
            <a:ext cx="31892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altLang="es-ES" sz="1600" b="1" dirty="0">
                <a:latin typeface="Century Gothic" pitchFamily="34" charset="0"/>
              </a:rPr>
              <a:t>Marzo 2023</a:t>
            </a:r>
            <a:endParaRPr lang="es-ES" altLang="es-ES" sz="1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512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" y="-14581"/>
            <a:ext cx="9156700" cy="710214"/>
            <a:chOff x="0" y="-14581"/>
            <a:chExt cx="9392575" cy="710214"/>
          </a:xfrm>
        </p:grpSpPr>
        <p:sp>
          <p:nvSpPr>
            <p:cNvPr id="11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0" y="-14581"/>
              <a:ext cx="9392575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0" y="69583"/>
              <a:ext cx="939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Plataforma de gestión de permisos de acceso</a:t>
              </a:r>
              <a:endPara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04C0F99-46B1-46F1-A074-A51BD58FD534}"/>
              </a:ext>
            </a:extLst>
          </p:cNvPr>
          <p:cNvSpPr txBox="1"/>
          <p:nvPr/>
        </p:nvSpPr>
        <p:spPr>
          <a:xfrm>
            <a:off x="436562" y="695633"/>
            <a:ext cx="6165573" cy="551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PERMISOS ACCESO A MADRID CENTRAL: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EXENTOS AUTOMATIZADOS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Exentos distintivo ambiental (cero emisiones y ECO) </a:t>
            </a:r>
          </a:p>
          <a:p>
            <a:pPr lvl="2" algn="just">
              <a:lnSpc>
                <a:spcPct val="150000"/>
              </a:lnSpc>
            </a:pPr>
            <a:r>
              <a:rPr lang="es-ES" sz="10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Establecidos calendarios de restricciones graduales por distintivo ambiental para las distintas categorías</a:t>
            </a:r>
            <a:endParaRPr lang="es-ES" sz="1050" dirty="0">
              <a:solidFill>
                <a:srgbClr val="003A4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Por criterios de construcción:</a:t>
            </a:r>
          </a:p>
          <a:p>
            <a:pPr marL="857250" lvl="2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Ambulancias, vehículos de obras, blindados, funerarios, etc.</a:t>
            </a:r>
          </a:p>
          <a:p>
            <a:pPr lvl="2" algn="just">
              <a:lnSpc>
                <a:spcPct val="150000"/>
              </a:lnSpc>
            </a:pPr>
            <a:endParaRPr lang="es-ES" sz="1100" dirty="0">
              <a:solidFill>
                <a:srgbClr val="003A4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 AUTORIZACION (permisos de vehículos)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Residentes				40.000 </a:t>
            </a:r>
          </a:p>
          <a:p>
            <a:pPr lvl="2" algn="just">
              <a:lnSpc>
                <a:spcPct val="150000"/>
              </a:lnSpc>
            </a:pPr>
            <a:r>
              <a:rPr lang="es-ES" sz="10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Los vehículos propiedad de los empadronados se autorizan de oficio sin necesidad de gestión por parte del ciudadano.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Comerciales y profesionales			12.000</a:t>
            </a:r>
          </a:p>
          <a:p>
            <a:pPr lvl="2" algn="just">
              <a:lnSpc>
                <a:spcPct val="150000"/>
              </a:lnSpc>
            </a:pPr>
            <a:r>
              <a:rPr lang="es-ES" sz="10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La misma autorización que para el estacionamiento permite el acceso al área restringida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Propietarios o alquilados en plazas de garaje		6.000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Usuarios de aparcamientos de rotación			145.000 semana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PMR					25.000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Taxis e VTC				22.000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Colectivos especiales (colegios, centros de salud)		15.000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Servicios y suministros				22.000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Invitaciones puntuales empadronados			</a:t>
            </a:r>
            <a:r>
              <a:rPr lang="es-ES" sz="105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18.000 semana 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endParaRPr lang="es-ES" sz="900" dirty="0">
              <a:solidFill>
                <a:srgbClr val="003A4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27ACD1B-A076-41EB-BCE0-9FDE389F00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50" t="20523" r="22059" b="22820"/>
          <a:stretch/>
        </p:blipFill>
        <p:spPr>
          <a:xfrm>
            <a:off x="7404218" y="1117906"/>
            <a:ext cx="2602949" cy="3108012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8CCDC82-57C1-4877-A295-012719257DBB}"/>
              </a:ext>
            </a:extLst>
          </p:cNvPr>
          <p:cNvSpPr/>
          <p:nvPr/>
        </p:nvSpPr>
        <p:spPr>
          <a:xfrm>
            <a:off x="7149424" y="4812576"/>
            <a:ext cx="3112535" cy="751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150.000 ACCESOS DIARIOS CONTROLADOS</a:t>
            </a:r>
          </a:p>
        </p:txBody>
      </p:sp>
    </p:spTree>
    <p:extLst>
      <p:ext uri="{BB962C8B-B14F-4D97-AF65-F5344CB8AC3E}">
        <p14:creationId xmlns:p14="http://schemas.microsoft.com/office/powerpoint/2010/main" val="1123538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" y="-14581"/>
            <a:ext cx="9156700" cy="710214"/>
            <a:chOff x="0" y="-14581"/>
            <a:chExt cx="9392575" cy="710214"/>
          </a:xfrm>
        </p:grpSpPr>
        <p:sp>
          <p:nvSpPr>
            <p:cNvPr id="11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0" y="-14581"/>
              <a:ext cx="9392575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0" y="69583"/>
              <a:ext cx="939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Plataforma de gestión de permisos de acceso</a:t>
              </a:r>
              <a:endPara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B1AF38B-E049-4827-84EC-9D318CCC69A5}"/>
              </a:ext>
            </a:extLst>
          </p:cNvPr>
          <p:cNvSpPr txBox="1"/>
          <p:nvPr/>
        </p:nvSpPr>
        <p:spPr>
          <a:xfrm>
            <a:off x="780477" y="1061243"/>
            <a:ext cx="4896226" cy="592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CANALES DE AUTORIZACIONES</a:t>
            </a:r>
          </a:p>
          <a:p>
            <a:pPr algn="just">
              <a:lnSpc>
                <a:spcPct val="150000"/>
              </a:lnSpc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ciudadano puede gestionar a través de distintos canales sus autorizaciones:</a:t>
            </a:r>
          </a:p>
          <a:p>
            <a:pPr algn="just">
              <a:lnSpc>
                <a:spcPct val="150000"/>
              </a:lnSpc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SEDE ELECTRONICA. INTERNET. 20 trámites disponibles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LINEAMADRID. Servicio de atención telefónica 010.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26 OFICINAS DE ATENCION CIUDADANA. Atención presencial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OFICINA ESPECIALIZADA AYUNTAMIENTO. Atención presencial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TWITTER.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endParaRPr lang="es-ES" sz="1100" dirty="0">
              <a:solidFill>
                <a:srgbClr val="003A4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0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0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7" name="Imagen 1" descr="image001">
            <a:extLst>
              <a:ext uri="{FF2B5EF4-FFF2-40B4-BE49-F238E27FC236}">
                <a16:creationId xmlns:a16="http://schemas.microsoft.com/office/drawing/2014/main" id="{809A3089-C828-40F7-8E45-ABF886BB3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77" y="4061218"/>
            <a:ext cx="5175706" cy="20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25BF210-ADAC-4D65-A772-E1D895FDD4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65" t="35295" r="22647" b="8495"/>
          <a:stretch/>
        </p:blipFill>
        <p:spPr>
          <a:xfrm>
            <a:off x="6515299" y="1395593"/>
            <a:ext cx="3291281" cy="406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21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" y="-14581"/>
            <a:ext cx="9156700" cy="710214"/>
            <a:chOff x="0" y="-14581"/>
            <a:chExt cx="9392575" cy="710214"/>
          </a:xfrm>
        </p:grpSpPr>
        <p:sp>
          <p:nvSpPr>
            <p:cNvPr id="11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0" y="-14581"/>
              <a:ext cx="9392575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0" y="69583"/>
              <a:ext cx="939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Plataforma de gestión de permisos de acceso</a:t>
              </a:r>
              <a:endPara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AF48CE8-B6AB-4A17-9F43-B071D52244FD}"/>
              </a:ext>
            </a:extLst>
          </p:cNvPr>
          <p:cNvSpPr txBox="1"/>
          <p:nvPr/>
        </p:nvSpPr>
        <p:spPr>
          <a:xfrm>
            <a:off x="889566" y="859908"/>
            <a:ext cx="8081945" cy="624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APLICACIONES DE GESTION DE AUTORIZACIONES</a:t>
            </a:r>
          </a:p>
          <a:p>
            <a:pPr algn="just">
              <a:lnSpc>
                <a:spcPct val="150000"/>
              </a:lnSpc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distintas aplicaciones de gestión de autorizaciones son las siguientes: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Aplicación de gestión de aparcamientos (acceso web)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217 aparcamientos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15.000 plazas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Posibilidad de carga automatizada o manual.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Sistemas de aviso de errores y falta de carga (controles volumétricos)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Aplicación de gestión de colectivos (acceso web)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285 colectivos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Posibilidad de permanentes y puntuales sometidas a cuotas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Sede electrónica del Ayuntamiento de Madrid: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Más de 20 trámites disponibles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Aplicación intranet para la gestión de autorizaciones y solicitudes: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Gestión de la totalidad de autorizados y permisos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Utilizada 24 horas por los operarios de </a:t>
            </a:r>
            <a:r>
              <a:rPr lang="es-E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lineamadrid</a:t>
            </a: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(+400)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Gestión de cortes y desvíos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de tránsitos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Auditoría, tracking e informes</a:t>
            </a:r>
          </a:p>
          <a:p>
            <a:pPr algn="just">
              <a:lnSpc>
                <a:spcPct val="150000"/>
              </a:lnSpc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0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0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0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0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36D4B6F-91AA-4780-A0D3-EF1200995826}"/>
              </a:ext>
            </a:extLst>
          </p:cNvPr>
          <p:cNvPicPr/>
          <p:nvPr/>
        </p:nvPicPr>
        <p:blipFill rotWithShape="1">
          <a:blip r:embed="rId4"/>
          <a:srcRect l="23703" t="13483" r="2028" b="10073"/>
          <a:stretch/>
        </p:blipFill>
        <p:spPr>
          <a:xfrm>
            <a:off x="5696518" y="1390837"/>
            <a:ext cx="5565737" cy="38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30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" y="-14581"/>
            <a:ext cx="9156700" cy="710214"/>
            <a:chOff x="0" y="-14581"/>
            <a:chExt cx="9392575" cy="710214"/>
          </a:xfrm>
        </p:grpSpPr>
        <p:sp>
          <p:nvSpPr>
            <p:cNvPr id="11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0" y="-14581"/>
              <a:ext cx="9392575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0" y="69583"/>
              <a:ext cx="939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Plataforma de gestión de permisos de acceso</a:t>
              </a:r>
              <a:endPara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5403D32-95C5-4951-AD15-8203122FF606}"/>
              </a:ext>
            </a:extLst>
          </p:cNvPr>
          <p:cNvSpPr txBox="1"/>
          <p:nvPr/>
        </p:nvSpPr>
        <p:spPr>
          <a:xfrm>
            <a:off x="436562" y="700517"/>
            <a:ext cx="5749453" cy="547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ESQUEMA DE PROCESOS</a:t>
            </a:r>
          </a:p>
          <a:p>
            <a:pPr algn="just">
              <a:lnSpc>
                <a:spcPct val="150000"/>
              </a:lnSpc>
            </a:pPr>
            <a:endParaRPr lang="es-ES" sz="10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A7E38D7-5300-4E14-8200-E37226947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49" y="1247911"/>
            <a:ext cx="9903839" cy="48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9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" y="-14581"/>
            <a:ext cx="9156700" cy="710214"/>
            <a:chOff x="0" y="-14581"/>
            <a:chExt cx="9392575" cy="710214"/>
          </a:xfrm>
        </p:grpSpPr>
        <p:sp>
          <p:nvSpPr>
            <p:cNvPr id="11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0" y="-14581"/>
              <a:ext cx="9392575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0" y="69583"/>
              <a:ext cx="939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Protocolo Alta contaminación 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B7BA044-0C0C-490D-9241-CFE153D4F754}"/>
              </a:ext>
            </a:extLst>
          </p:cNvPr>
          <p:cNvSpPr txBox="1"/>
          <p:nvPr/>
        </p:nvSpPr>
        <p:spPr>
          <a:xfrm>
            <a:off x="364890" y="782366"/>
            <a:ext cx="9676732" cy="4302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PROTOCOLO DE MEDIDAS ANTE EPISODIOS POR ALTA CONTAMINACION POR DIOXIDO DE NITRÓGENO</a:t>
            </a:r>
          </a:p>
          <a:p>
            <a:pPr algn="just"/>
            <a:endParaRPr lang="en-US" sz="11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Inicialmente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aprobado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febrero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2.015, se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revisó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Establece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las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medidas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relación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la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circulación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estacionamiento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vehículos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distintos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escenarios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superación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niveles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NO</a:t>
            </a:r>
            <a:r>
              <a:rPr lang="en-US" sz="1100" baseline="-250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zona de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estacionamiento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regulado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desde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escenario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no se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permite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estacionamiento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vehículos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excepción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de:</a:t>
            </a:r>
          </a:p>
          <a:p>
            <a:pPr marL="6858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residents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barrio,</a:t>
            </a:r>
          </a:p>
          <a:p>
            <a:pPr marL="6858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Vehículos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distintivo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ambiental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cero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emisiones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ECO</a:t>
            </a:r>
          </a:p>
          <a:p>
            <a:pPr marL="6858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Comerciales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s-ES" sz="2400" b="1" dirty="0"/>
          </a:p>
          <a:p>
            <a:pPr lvl="1"/>
            <a:r>
              <a:rPr lang="es-ES" sz="110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Preaviso:</a:t>
            </a:r>
          </a:p>
          <a:p>
            <a:pPr lvl="1" algn="just"/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Cuando dos estaciones cualesquiera de una misma zona superan, simultáneamente, 180 μg/m3 durante dos horas consecutivas, o tres estaciones cualesquiera de la red de vigilancia superan, simultáneamente, 180 μg/m3 durante tres horas consecutivas.</a:t>
            </a:r>
          </a:p>
          <a:p>
            <a:pPr lvl="1" algn="just"/>
            <a:r>
              <a:rPr lang="es-ES" sz="110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Aviso:</a:t>
            </a:r>
          </a:p>
          <a:p>
            <a:pPr lvl="1" algn="just"/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Cuando dos estaciones cualesquiera de una misma zona superan, simultáneamente, 200 μg/m3 durante dos horas consecutivas, o tres estaciones cualesquiera de la red de vigilancia superan, simultáneamente, 200 μg/m3 durante tres horas consecutivas.</a:t>
            </a:r>
          </a:p>
          <a:p>
            <a:pPr lvl="1" algn="just"/>
            <a:r>
              <a:rPr lang="es-ES" sz="110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Alerta:</a:t>
            </a:r>
          </a:p>
          <a:p>
            <a:pPr lvl="1" algn="just"/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Cuando en tres estaciones cualesquiera de una misma zona (o dos si se trata de la zona 4) se superan, simultáneamente, 400 μg/m3 durante tres horas consecutivas.</a:t>
            </a:r>
            <a:endParaRPr lang="en-US" sz="11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en-US" sz="10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69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" y="-14581"/>
            <a:ext cx="9156700" cy="710214"/>
            <a:chOff x="0" y="-14581"/>
            <a:chExt cx="9392575" cy="710214"/>
          </a:xfrm>
        </p:grpSpPr>
        <p:sp>
          <p:nvSpPr>
            <p:cNvPr id="11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0" y="-14581"/>
              <a:ext cx="9392575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0" y="69583"/>
              <a:ext cx="939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Protocolo Alta contaminación 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29B605A-B526-4BE1-B3CF-E98A7F22F3A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1" y="1019491"/>
            <a:ext cx="9814785" cy="5188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6004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6F8D3A79-4BE2-4C9F-921F-C8E145AAAB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>
            <a:off x="7371674" y="801308"/>
            <a:ext cx="4820326" cy="5539488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1" y="-14581"/>
            <a:ext cx="9156700" cy="710214"/>
            <a:chOff x="0" y="-14581"/>
            <a:chExt cx="9392575" cy="710214"/>
          </a:xfrm>
        </p:grpSpPr>
        <p:sp>
          <p:nvSpPr>
            <p:cNvPr id="11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0" y="-14581"/>
              <a:ext cx="9392575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0" y="69583"/>
              <a:ext cx="939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Contrato integral de movilidad C.I.M.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015B348-F072-44A0-84C3-52A3C4BF7CA3}"/>
              </a:ext>
            </a:extLst>
          </p:cNvPr>
          <p:cNvSpPr txBox="1"/>
          <p:nvPr/>
        </p:nvSpPr>
        <p:spPr>
          <a:xfrm>
            <a:off x="364891" y="782366"/>
            <a:ext cx="5465458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CONTRATO INTEGRAL DE MOVILIDAD DE LA CIUDAD DE MADRID</a:t>
            </a:r>
          </a:p>
          <a:p>
            <a:pPr algn="just"/>
            <a:endParaRPr lang="en-US" sz="11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01/11/2013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entró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vigor el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contrato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integral de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movilidad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ciudad de Madrid (CIM).</a:t>
            </a:r>
          </a:p>
          <a:p>
            <a:pPr algn="just"/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contrato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agrupa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los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siguientes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servicios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/>
            <a:endParaRPr lang="en-US" sz="11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ct val="0"/>
              </a:spcBef>
              <a:buClr>
                <a:srgbClr val="5945D1"/>
              </a:buClr>
              <a:buFont typeface="Wingdings" panose="05000000000000000000" pitchFamily="2" charset="2"/>
              <a:buChar char="§"/>
            </a:pPr>
            <a:r>
              <a:rPr lang="es-ES" altLang="es-ES" sz="1200" dirty="0">
                <a:latin typeface="Calibri" panose="020F0502020204030204" pitchFamily="34" charset="0"/>
              </a:rPr>
              <a:t>El </a:t>
            </a:r>
            <a:r>
              <a:rPr lang="es-ES" altLang="es-ES" sz="1200" b="1" dirty="0">
                <a:latin typeface="Calibri" panose="020F0502020204030204" pitchFamily="34" charset="0"/>
              </a:rPr>
              <a:t>servicio de estacionamiento regulado (SER)</a:t>
            </a:r>
            <a:r>
              <a:rPr lang="es-ES" altLang="es-ES" sz="1200" dirty="0">
                <a:latin typeface="Calibri" panose="020F0502020204030204" pitchFamily="34" charset="0"/>
              </a:rPr>
              <a:t>, dirigido a la implantación, explotación, gestión, control, y mantenimiento del servicio de estacionamiento regulado en las vías públicas</a:t>
            </a:r>
          </a:p>
          <a:p>
            <a:pPr lvl="1">
              <a:spcBef>
                <a:spcPct val="0"/>
              </a:spcBef>
              <a:buClr>
                <a:srgbClr val="5945D1"/>
              </a:buClr>
              <a:buFont typeface="Wingdings" panose="05000000000000000000" pitchFamily="2" charset="2"/>
              <a:buChar char="§"/>
            </a:pPr>
            <a:r>
              <a:rPr lang="es-ES" altLang="es-ES" sz="1200" dirty="0">
                <a:latin typeface="Calibri" panose="020F0502020204030204" pitchFamily="34" charset="0"/>
              </a:rPr>
              <a:t>El </a:t>
            </a:r>
            <a:r>
              <a:rPr lang="es-ES" altLang="es-ES" sz="1200" b="1" dirty="0">
                <a:latin typeface="Calibri" panose="020F0502020204030204" pitchFamily="34" charset="0"/>
              </a:rPr>
              <a:t>servicio de control de accesos a áreas y vías restringidas (APR)</a:t>
            </a:r>
            <a:r>
              <a:rPr lang="es-ES" altLang="es-ES" sz="1200" dirty="0">
                <a:latin typeface="Calibri" panose="020F0502020204030204" pitchFamily="34" charset="0"/>
              </a:rPr>
              <a:t>, dirigido a la gestión, control y mantenimiento del sistema de control de accesos a las áreas de prioridad residencial</a:t>
            </a:r>
          </a:p>
          <a:p>
            <a:pPr lvl="1">
              <a:spcBef>
                <a:spcPct val="0"/>
              </a:spcBef>
              <a:buClr>
                <a:srgbClr val="5945D1"/>
              </a:buClr>
              <a:buFont typeface="Wingdings" panose="05000000000000000000" pitchFamily="2" charset="2"/>
              <a:buChar char="§"/>
            </a:pPr>
            <a:r>
              <a:rPr lang="es-ES" altLang="es-ES" sz="1200" dirty="0">
                <a:latin typeface="Calibri" panose="020F0502020204030204" pitchFamily="34" charset="0"/>
              </a:rPr>
              <a:t>El </a:t>
            </a:r>
            <a:r>
              <a:rPr lang="es-ES" altLang="es-ES" sz="1200" b="1" dirty="0">
                <a:latin typeface="Calibri" panose="020F0502020204030204" pitchFamily="34" charset="0"/>
              </a:rPr>
              <a:t>servicio de señalización vial</a:t>
            </a:r>
            <a:r>
              <a:rPr lang="es-ES" altLang="es-ES" sz="1200" dirty="0">
                <a:latin typeface="Calibri" panose="020F0502020204030204" pitchFamily="34" charset="0"/>
              </a:rPr>
              <a:t>, dirigido a la gestión, control y mantenimiento de todas las instalaciones de señalización fija y especial, vertical y horizontal, así como de todas las instalaciones de placas identificativas de calles de Madrid.</a:t>
            </a:r>
          </a:p>
          <a:p>
            <a:pPr lvl="1">
              <a:spcBef>
                <a:spcPct val="0"/>
              </a:spcBef>
              <a:buClr>
                <a:srgbClr val="5945D1"/>
              </a:buClr>
              <a:buFont typeface="Wingdings" panose="05000000000000000000" pitchFamily="2" charset="2"/>
              <a:buChar char="§"/>
            </a:pPr>
            <a:r>
              <a:rPr lang="es-ES" altLang="es-ES" sz="1200" dirty="0">
                <a:latin typeface="Calibri" panose="020F0502020204030204" pitchFamily="34" charset="0"/>
              </a:rPr>
              <a:t>El </a:t>
            </a:r>
            <a:r>
              <a:rPr lang="es-ES" altLang="es-ES" sz="1200" b="1" dirty="0">
                <a:latin typeface="Calibri" panose="020F0502020204030204" pitchFamily="34" charset="0"/>
              </a:rPr>
              <a:t>servicio de bicicleta pública</a:t>
            </a:r>
            <a:r>
              <a:rPr lang="es-ES" altLang="es-ES" sz="1200" dirty="0">
                <a:latin typeface="Calibri" panose="020F0502020204030204" pitchFamily="34" charset="0"/>
              </a:rPr>
              <a:t>, dirigido a la implantación, explotación, gestión, control, y mantenimiento del servicio de alquiler de bicicleta pública</a:t>
            </a:r>
          </a:p>
          <a:p>
            <a:pPr lvl="1">
              <a:spcBef>
                <a:spcPct val="0"/>
              </a:spcBef>
              <a:buClr>
                <a:srgbClr val="5945D1"/>
              </a:buClr>
              <a:buFont typeface="Wingdings" panose="05000000000000000000" pitchFamily="2" charset="2"/>
              <a:buChar char="§"/>
            </a:pPr>
            <a:r>
              <a:rPr lang="es-ES" altLang="es-ES" sz="1200" dirty="0">
                <a:latin typeface="Calibri" panose="020F0502020204030204" pitchFamily="34" charset="0"/>
              </a:rPr>
              <a:t>El </a:t>
            </a:r>
            <a:r>
              <a:rPr lang="es-ES" altLang="es-ES" sz="1200" b="1" dirty="0">
                <a:latin typeface="Calibri" panose="020F0502020204030204" pitchFamily="34" charset="0"/>
              </a:rPr>
              <a:t>servicio de gestión de vallas</a:t>
            </a:r>
            <a:r>
              <a:rPr lang="es-ES" altLang="es-ES" sz="1200" dirty="0">
                <a:latin typeface="Calibri" panose="020F0502020204030204" pitchFamily="34" charset="0"/>
              </a:rPr>
              <a:t>, dirigido a la gestión, control, y mantenimiento del servicio de vallas en la ciudad.</a:t>
            </a:r>
          </a:p>
          <a:p>
            <a:pPr lvl="1">
              <a:spcBef>
                <a:spcPct val="0"/>
              </a:spcBef>
              <a:buClr>
                <a:srgbClr val="5945D1"/>
              </a:buClr>
            </a:pPr>
            <a:endParaRPr lang="es-ES" altLang="es-ES" sz="900" dirty="0"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buClr>
                <a:srgbClr val="5945D1"/>
              </a:buClr>
            </a:pPr>
            <a:endParaRPr lang="es-ES" sz="900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F764D97-ABCB-4A81-83FB-F8FCB25A1A2D}"/>
              </a:ext>
            </a:extLst>
          </p:cNvPr>
          <p:cNvSpPr txBox="1"/>
          <p:nvPr/>
        </p:nvSpPr>
        <p:spPr>
          <a:xfrm>
            <a:off x="0" y="4542125"/>
            <a:ext cx="7305869" cy="1918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  <a:buClr>
                <a:srgbClr val="5945D1"/>
              </a:buClr>
            </a:pPr>
            <a:r>
              <a:rPr lang="es-ES" sz="1200" dirty="0">
                <a:latin typeface="Calibri" pitchFamily="34" charset="0"/>
                <a:cs typeface="Calibri" pitchFamily="34" charset="0"/>
              </a:rPr>
              <a:t>El Contrato Integral se reparte en 5 lotes con distinto ámbito geográfico para el estacionamiento regulado y </a:t>
            </a:r>
          </a:p>
          <a:p>
            <a:pPr lvl="1">
              <a:spcBef>
                <a:spcPct val="0"/>
              </a:spcBef>
              <a:buClr>
                <a:srgbClr val="5945D1"/>
              </a:buClr>
            </a:pPr>
            <a:r>
              <a:rPr lang="es-ES" sz="1200" dirty="0">
                <a:latin typeface="Calibri" pitchFamily="34" charset="0"/>
                <a:cs typeface="Calibri" pitchFamily="34" charset="0"/>
              </a:rPr>
              <a:t>la señalización y una sola zona para el control de accesos y la bicicleta pública:</a:t>
            </a:r>
          </a:p>
          <a:p>
            <a:pPr lvl="1">
              <a:spcBef>
                <a:spcPct val="0"/>
              </a:spcBef>
              <a:buClr>
                <a:srgbClr val="5945D1"/>
              </a:buClr>
            </a:pPr>
            <a:endParaRPr lang="es-ES" sz="1200" dirty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w"/>
              <a:defRPr/>
            </a:pPr>
            <a:r>
              <a:rPr lang="es-ES" altLang="es-ES" sz="1050" b="1" dirty="0">
                <a:latin typeface="Calibri" pitchFamily="34" charset="0"/>
                <a:cs typeface="Calibri" pitchFamily="34" charset="0"/>
              </a:rPr>
              <a:t>Lotes I y II</a:t>
            </a:r>
            <a:r>
              <a:rPr lang="es-ES" altLang="es-ES" sz="1050" dirty="0">
                <a:latin typeface="Calibri" pitchFamily="34" charset="0"/>
                <a:cs typeface="Calibri" pitchFamily="34" charset="0"/>
              </a:rPr>
              <a:t>. UTE DEVAS (SER, Señalización)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w"/>
              <a:defRPr/>
            </a:pPr>
            <a:r>
              <a:rPr lang="es-ES" altLang="es-ES" sz="12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Lotes III y IV</a:t>
            </a:r>
            <a:r>
              <a:rPr lang="es-ES" altLang="es-ES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. UTE MSM  (SER, Señalización, control de accesos)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w"/>
              <a:defRPr/>
            </a:pPr>
            <a:r>
              <a:rPr lang="es-ES" altLang="es-ES" sz="1050" b="1" dirty="0">
                <a:latin typeface="Calibri" pitchFamily="34" charset="0"/>
                <a:cs typeface="Calibri" pitchFamily="34" charset="0"/>
              </a:rPr>
              <a:t>Lote V</a:t>
            </a:r>
            <a:r>
              <a:rPr lang="es-ES" altLang="es-ES" sz="1050" dirty="0">
                <a:latin typeface="Calibri" pitchFamily="34" charset="0"/>
                <a:cs typeface="Calibri" pitchFamily="34" charset="0"/>
              </a:rPr>
              <a:t>. </a:t>
            </a:r>
            <a:r>
              <a:rPr lang="es-ES" altLang="es-ES" sz="1050" dirty="0" err="1">
                <a:latin typeface="Calibri" pitchFamily="34" charset="0"/>
                <a:cs typeface="Calibri" pitchFamily="34" charset="0"/>
              </a:rPr>
              <a:t>Bonopark</a:t>
            </a:r>
            <a:r>
              <a:rPr lang="es-ES" altLang="es-ES" sz="1050" dirty="0">
                <a:latin typeface="Calibri" pitchFamily="34" charset="0"/>
                <a:cs typeface="Calibri" pitchFamily="34" charset="0"/>
              </a:rPr>
              <a:t> (Bicicleta Pública y Vallas), cuya ámbito es toda la ciudad de Madrid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w"/>
              <a:defRPr/>
            </a:pPr>
            <a:endParaRPr lang="es-ES" sz="1050" dirty="0">
              <a:solidFill>
                <a:srgbClr val="003A47"/>
              </a:solidFill>
              <a:latin typeface="Calibri" pitchFamily="34" charset="0"/>
              <a:ea typeface="Tahoma" panose="020B0604030504040204" pitchFamily="34" charset="0"/>
              <a:cs typeface="Calibri" pitchFamily="34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s-ES" alt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Todos las aplicaciones y servidores del Contrato Integral residen en una plataforma única donde interactúan con los sistemas de información del IAM y los sistemas de calle de los distintos servicios</a:t>
            </a:r>
          </a:p>
        </p:txBody>
      </p:sp>
    </p:spTree>
    <p:extLst>
      <p:ext uri="{BB962C8B-B14F-4D97-AF65-F5344CB8AC3E}">
        <p14:creationId xmlns:p14="http://schemas.microsoft.com/office/powerpoint/2010/main" val="1894182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" y="-14581"/>
            <a:ext cx="9156700" cy="710214"/>
            <a:chOff x="0" y="-14581"/>
            <a:chExt cx="9392575" cy="710214"/>
          </a:xfrm>
        </p:grpSpPr>
        <p:sp>
          <p:nvSpPr>
            <p:cNvPr id="11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0" y="-14581"/>
              <a:ext cx="9392575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0" y="69583"/>
              <a:ext cx="939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Contrato integral de movilidad C.I.M.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sp>
        <p:nvSpPr>
          <p:cNvPr id="32" name="119 Rectángulo redondeado">
            <a:extLst>
              <a:ext uri="{FF2B5EF4-FFF2-40B4-BE49-F238E27FC236}">
                <a16:creationId xmlns:a16="http://schemas.microsoft.com/office/drawing/2014/main" id="{F8342A21-7461-46C5-B67F-1E7AD300527D}"/>
              </a:ext>
            </a:extLst>
          </p:cNvPr>
          <p:cNvSpPr/>
          <p:nvPr/>
        </p:nvSpPr>
        <p:spPr>
          <a:xfrm>
            <a:off x="3752366" y="5142155"/>
            <a:ext cx="4267607" cy="1087563"/>
          </a:xfrm>
          <a:prstGeom prst="roundRect">
            <a:avLst>
              <a:gd name="adj" fmla="val 344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200" b="1" dirty="0"/>
              <a:t>Dispositivos en la ciudad</a:t>
            </a:r>
          </a:p>
        </p:txBody>
      </p:sp>
      <p:sp>
        <p:nvSpPr>
          <p:cNvPr id="33" name="79 Rectángulo redondeado">
            <a:extLst>
              <a:ext uri="{FF2B5EF4-FFF2-40B4-BE49-F238E27FC236}">
                <a16:creationId xmlns:a16="http://schemas.microsoft.com/office/drawing/2014/main" id="{CD5C500B-E002-45CF-A15B-BDBDB8B00D00}"/>
              </a:ext>
            </a:extLst>
          </p:cNvPr>
          <p:cNvSpPr/>
          <p:nvPr/>
        </p:nvSpPr>
        <p:spPr>
          <a:xfrm>
            <a:off x="2574848" y="1389176"/>
            <a:ext cx="6132352" cy="3716337"/>
          </a:xfrm>
          <a:prstGeom prst="roundRect">
            <a:avLst>
              <a:gd name="adj" fmla="val 344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100" b="1" dirty="0"/>
              <a:t>Plataforma integral de Movilidad</a:t>
            </a:r>
          </a:p>
        </p:txBody>
      </p:sp>
      <p:sp>
        <p:nvSpPr>
          <p:cNvPr id="34" name="100 Rectángulo redondeado">
            <a:extLst>
              <a:ext uri="{FF2B5EF4-FFF2-40B4-BE49-F238E27FC236}">
                <a16:creationId xmlns:a16="http://schemas.microsoft.com/office/drawing/2014/main" id="{90E8CA83-ED0B-4903-9A38-F29D764CE004}"/>
              </a:ext>
            </a:extLst>
          </p:cNvPr>
          <p:cNvSpPr/>
          <p:nvPr/>
        </p:nvSpPr>
        <p:spPr>
          <a:xfrm>
            <a:off x="7232087" y="2618976"/>
            <a:ext cx="796925" cy="1966912"/>
          </a:xfrm>
          <a:prstGeom prst="roundRect">
            <a:avLst>
              <a:gd name="adj" fmla="val 3440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rIns="3600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900" b="1" dirty="0"/>
              <a:t>Vallas</a:t>
            </a:r>
          </a:p>
        </p:txBody>
      </p:sp>
      <p:sp>
        <p:nvSpPr>
          <p:cNvPr id="35" name="99 Rectángulo redondeado">
            <a:extLst>
              <a:ext uri="{FF2B5EF4-FFF2-40B4-BE49-F238E27FC236}">
                <a16:creationId xmlns:a16="http://schemas.microsoft.com/office/drawing/2014/main" id="{6089262C-CACD-45BB-9F26-93ED5ACADD04}"/>
              </a:ext>
            </a:extLst>
          </p:cNvPr>
          <p:cNvSpPr/>
          <p:nvPr/>
        </p:nvSpPr>
        <p:spPr>
          <a:xfrm>
            <a:off x="6383538" y="2618976"/>
            <a:ext cx="796925" cy="1966912"/>
          </a:xfrm>
          <a:prstGeom prst="roundRect">
            <a:avLst>
              <a:gd name="adj" fmla="val 3440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rIns="3600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900" b="1" dirty="0"/>
              <a:t>Bicicleta</a:t>
            </a:r>
          </a:p>
        </p:txBody>
      </p:sp>
      <p:sp>
        <p:nvSpPr>
          <p:cNvPr id="36" name="88 Rectángulo redondeado">
            <a:extLst>
              <a:ext uri="{FF2B5EF4-FFF2-40B4-BE49-F238E27FC236}">
                <a16:creationId xmlns:a16="http://schemas.microsoft.com/office/drawing/2014/main" id="{4438DD53-CA32-4359-91BD-EBAC389EA107}"/>
              </a:ext>
            </a:extLst>
          </p:cNvPr>
          <p:cNvSpPr/>
          <p:nvPr/>
        </p:nvSpPr>
        <p:spPr>
          <a:xfrm>
            <a:off x="255511" y="1368538"/>
            <a:ext cx="1793875" cy="3729038"/>
          </a:xfrm>
          <a:prstGeom prst="roundRect">
            <a:avLst>
              <a:gd name="adj" fmla="val 344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100" b="1" dirty="0"/>
              <a:t>Ayuntamiento</a:t>
            </a:r>
          </a:p>
        </p:txBody>
      </p:sp>
      <p:sp>
        <p:nvSpPr>
          <p:cNvPr id="37" name="95 Rectángulo redondeado">
            <a:extLst>
              <a:ext uri="{FF2B5EF4-FFF2-40B4-BE49-F238E27FC236}">
                <a16:creationId xmlns:a16="http://schemas.microsoft.com/office/drawing/2014/main" id="{8ADD3956-1F33-4D0A-89B1-9BF351B29A71}"/>
              </a:ext>
            </a:extLst>
          </p:cNvPr>
          <p:cNvSpPr/>
          <p:nvPr/>
        </p:nvSpPr>
        <p:spPr>
          <a:xfrm>
            <a:off x="3786111" y="1909362"/>
            <a:ext cx="4242901" cy="597975"/>
          </a:xfrm>
          <a:prstGeom prst="roundRect">
            <a:avLst>
              <a:gd name="adj" fmla="val 344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>
                <a:solidFill>
                  <a:schemeClr val="bg1"/>
                </a:solidFill>
              </a:rPr>
              <a:t>Sistemas de Interacción con el Ciudadano</a:t>
            </a:r>
          </a:p>
        </p:txBody>
      </p:sp>
      <p:sp>
        <p:nvSpPr>
          <p:cNvPr id="38" name="96 Rectángulo redondeado">
            <a:extLst>
              <a:ext uri="{FF2B5EF4-FFF2-40B4-BE49-F238E27FC236}">
                <a16:creationId xmlns:a16="http://schemas.microsoft.com/office/drawing/2014/main" id="{6EF302BD-03D5-4A2B-9CE5-24802A2FB8C2}"/>
              </a:ext>
            </a:extLst>
          </p:cNvPr>
          <p:cNvSpPr/>
          <p:nvPr/>
        </p:nvSpPr>
        <p:spPr>
          <a:xfrm>
            <a:off x="3786111" y="2622151"/>
            <a:ext cx="798512" cy="1966912"/>
          </a:xfrm>
          <a:prstGeom prst="roundRect">
            <a:avLst>
              <a:gd name="adj" fmla="val 3440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rIns="3600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000" b="1" dirty="0"/>
              <a:t>SER</a:t>
            </a:r>
          </a:p>
        </p:txBody>
      </p:sp>
      <p:sp>
        <p:nvSpPr>
          <p:cNvPr id="39" name="97 Rectángulo redondeado">
            <a:extLst>
              <a:ext uri="{FF2B5EF4-FFF2-40B4-BE49-F238E27FC236}">
                <a16:creationId xmlns:a16="http://schemas.microsoft.com/office/drawing/2014/main" id="{0ABBF397-0FD0-4608-80FF-9D7ECE79F342}"/>
              </a:ext>
            </a:extLst>
          </p:cNvPr>
          <p:cNvSpPr/>
          <p:nvPr/>
        </p:nvSpPr>
        <p:spPr>
          <a:xfrm>
            <a:off x="4652399" y="2619942"/>
            <a:ext cx="798512" cy="1966912"/>
          </a:xfrm>
          <a:prstGeom prst="roundRect">
            <a:avLst>
              <a:gd name="adj" fmla="val 3440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rIns="3600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900" b="1" dirty="0"/>
              <a:t>Áreas Restringidas</a:t>
            </a:r>
          </a:p>
        </p:txBody>
      </p:sp>
      <p:sp>
        <p:nvSpPr>
          <p:cNvPr id="40" name="98 Rectángulo redondeado">
            <a:extLst>
              <a:ext uri="{FF2B5EF4-FFF2-40B4-BE49-F238E27FC236}">
                <a16:creationId xmlns:a16="http://schemas.microsoft.com/office/drawing/2014/main" id="{34FEE360-1833-41B9-B4AE-7D071AB18BA6}"/>
              </a:ext>
            </a:extLst>
          </p:cNvPr>
          <p:cNvSpPr/>
          <p:nvPr/>
        </p:nvSpPr>
        <p:spPr>
          <a:xfrm>
            <a:off x="5509099" y="2618976"/>
            <a:ext cx="798512" cy="1966912"/>
          </a:xfrm>
          <a:prstGeom prst="roundRect">
            <a:avLst>
              <a:gd name="adj" fmla="val 3440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rIns="3600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900" b="1" dirty="0"/>
              <a:t>Señalización</a:t>
            </a:r>
            <a:endParaRPr lang="es-ES" sz="800" b="1" dirty="0"/>
          </a:p>
        </p:txBody>
      </p:sp>
      <p:sp>
        <p:nvSpPr>
          <p:cNvPr id="41" name="128 Rectángulo">
            <a:extLst>
              <a:ext uri="{FF2B5EF4-FFF2-40B4-BE49-F238E27FC236}">
                <a16:creationId xmlns:a16="http://schemas.microsoft.com/office/drawing/2014/main" id="{291AB9DA-BAE9-4570-A3FF-BEA4C91ABAAA}"/>
              </a:ext>
            </a:extLst>
          </p:cNvPr>
          <p:cNvSpPr/>
          <p:nvPr/>
        </p:nvSpPr>
        <p:spPr>
          <a:xfrm>
            <a:off x="3873423" y="2142726"/>
            <a:ext cx="901700" cy="24288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SEDE ELECTRONICA</a:t>
            </a:r>
          </a:p>
        </p:txBody>
      </p:sp>
      <p:sp>
        <p:nvSpPr>
          <p:cNvPr id="42" name="129 Rectángulo">
            <a:extLst>
              <a:ext uri="{FF2B5EF4-FFF2-40B4-BE49-F238E27FC236}">
                <a16:creationId xmlns:a16="http://schemas.microsoft.com/office/drawing/2014/main" id="{3FEB845A-0BEE-4DB3-AFAA-3975DE0CD782}"/>
              </a:ext>
            </a:extLst>
          </p:cNvPr>
          <p:cNvSpPr/>
          <p:nvPr/>
        </p:nvSpPr>
        <p:spPr>
          <a:xfrm>
            <a:off x="4892560" y="2142726"/>
            <a:ext cx="901700" cy="24288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Apps Móviles</a:t>
            </a:r>
          </a:p>
        </p:txBody>
      </p:sp>
      <p:sp>
        <p:nvSpPr>
          <p:cNvPr id="43" name="130 Rectángulo">
            <a:extLst>
              <a:ext uri="{FF2B5EF4-FFF2-40B4-BE49-F238E27FC236}">
                <a16:creationId xmlns:a16="http://schemas.microsoft.com/office/drawing/2014/main" id="{3ADB583D-8A8E-4AD9-B840-84982FCB1415}"/>
              </a:ext>
            </a:extLst>
          </p:cNvPr>
          <p:cNvSpPr/>
          <p:nvPr/>
        </p:nvSpPr>
        <p:spPr>
          <a:xfrm>
            <a:off x="5911698" y="2142726"/>
            <a:ext cx="1874001" cy="24288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CRM Línea Madrid: 010 y OAC</a:t>
            </a:r>
          </a:p>
        </p:txBody>
      </p:sp>
      <p:grpSp>
        <p:nvGrpSpPr>
          <p:cNvPr id="44" name="8 Grupo">
            <a:extLst>
              <a:ext uri="{FF2B5EF4-FFF2-40B4-BE49-F238E27FC236}">
                <a16:creationId xmlns:a16="http://schemas.microsoft.com/office/drawing/2014/main" id="{B78E362E-B3E0-4407-853C-48DE015E43C3}"/>
              </a:ext>
            </a:extLst>
          </p:cNvPr>
          <p:cNvGrpSpPr>
            <a:grpSpLocks/>
          </p:cNvGrpSpPr>
          <p:nvPr/>
        </p:nvGrpSpPr>
        <p:grpSpPr bwMode="auto">
          <a:xfrm>
            <a:off x="353936" y="1728901"/>
            <a:ext cx="1622425" cy="3001962"/>
            <a:chOff x="247444" y="4117745"/>
            <a:chExt cx="1756172" cy="1377901"/>
          </a:xfrm>
        </p:grpSpPr>
        <p:sp>
          <p:nvSpPr>
            <p:cNvPr id="45" name="90 Rectángulo redondeado">
              <a:extLst>
                <a:ext uri="{FF2B5EF4-FFF2-40B4-BE49-F238E27FC236}">
                  <a16:creationId xmlns:a16="http://schemas.microsoft.com/office/drawing/2014/main" id="{740073B6-C5F2-4E93-9CDA-A1FEDBB0D77A}"/>
                </a:ext>
              </a:extLst>
            </p:cNvPr>
            <p:cNvSpPr/>
            <p:nvPr/>
          </p:nvSpPr>
          <p:spPr>
            <a:xfrm>
              <a:off x="247444" y="4117745"/>
              <a:ext cx="1756172" cy="1377901"/>
            </a:xfrm>
            <a:prstGeom prst="roundRect">
              <a:avLst>
                <a:gd name="adj" fmla="val 3440"/>
              </a:avLst>
            </a:prstGeom>
            <a:solidFill>
              <a:schemeClr val="bg1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216000" tIns="0" rIns="216000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ES" sz="800" b="1" dirty="0"/>
                <a:t>Aplicaciones municipales</a:t>
              </a:r>
            </a:p>
          </p:txBody>
        </p:sp>
        <p:sp>
          <p:nvSpPr>
            <p:cNvPr id="46" name="131 Rectángulo">
              <a:extLst>
                <a:ext uri="{FF2B5EF4-FFF2-40B4-BE49-F238E27FC236}">
                  <a16:creationId xmlns:a16="http://schemas.microsoft.com/office/drawing/2014/main" id="{68331C75-5740-4D74-9DF4-CB6FB82194A3}"/>
                </a:ext>
              </a:extLst>
            </p:cNvPr>
            <p:cNvSpPr/>
            <p:nvPr/>
          </p:nvSpPr>
          <p:spPr>
            <a:xfrm>
              <a:off x="314460" y="4492382"/>
              <a:ext cx="769829" cy="15398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ES" sz="700" b="1" dirty="0"/>
                <a:t>Padrón (</a:t>
              </a:r>
              <a:r>
                <a:rPr lang="es-ES" sz="700" b="1" dirty="0" err="1"/>
                <a:t>ePOB</a:t>
              </a:r>
              <a:r>
                <a:rPr lang="es-ES" sz="700" b="1" dirty="0"/>
                <a:t>)</a:t>
              </a:r>
            </a:p>
          </p:txBody>
        </p:sp>
        <p:sp>
          <p:nvSpPr>
            <p:cNvPr id="47" name="132 Rectángulo">
              <a:extLst>
                <a:ext uri="{FF2B5EF4-FFF2-40B4-BE49-F238E27FC236}">
                  <a16:creationId xmlns:a16="http://schemas.microsoft.com/office/drawing/2014/main" id="{F9DD3B79-B818-413B-BA5D-E802BF5D2DF1}"/>
                </a:ext>
              </a:extLst>
            </p:cNvPr>
            <p:cNvSpPr/>
            <p:nvPr/>
          </p:nvSpPr>
          <p:spPr>
            <a:xfrm>
              <a:off x="314460" y="4703511"/>
              <a:ext cx="769829" cy="16350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ES" sz="700" b="1" dirty="0"/>
                <a:t>Cobros (GIIM / + TIL)</a:t>
              </a:r>
            </a:p>
          </p:txBody>
        </p:sp>
        <p:sp>
          <p:nvSpPr>
            <p:cNvPr id="48" name="133 Rectángulo">
              <a:extLst>
                <a:ext uri="{FF2B5EF4-FFF2-40B4-BE49-F238E27FC236}">
                  <a16:creationId xmlns:a16="http://schemas.microsoft.com/office/drawing/2014/main" id="{76CAFE9D-66F4-4B0A-B36E-F13AAC464A56}"/>
                </a:ext>
              </a:extLst>
            </p:cNvPr>
            <p:cNvSpPr/>
            <p:nvPr/>
          </p:nvSpPr>
          <p:spPr>
            <a:xfrm>
              <a:off x="311023" y="4933691"/>
              <a:ext cx="773266" cy="2555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ES" sz="700" b="1" dirty="0"/>
                <a:t>Archivo Electrónico (</a:t>
              </a:r>
              <a:r>
                <a:rPr lang="es-ES" sz="700" b="1" dirty="0" err="1"/>
                <a:t>Arche</a:t>
              </a:r>
              <a:r>
                <a:rPr lang="es-ES" sz="700" b="1" dirty="0"/>
                <a:t>)</a:t>
              </a:r>
            </a:p>
          </p:txBody>
        </p:sp>
        <p:sp>
          <p:nvSpPr>
            <p:cNvPr id="49" name="134 Rectángulo">
              <a:extLst>
                <a:ext uri="{FF2B5EF4-FFF2-40B4-BE49-F238E27FC236}">
                  <a16:creationId xmlns:a16="http://schemas.microsoft.com/office/drawing/2014/main" id="{C8340329-EEFA-4AC3-BA9F-278849B891AA}"/>
                </a:ext>
              </a:extLst>
            </p:cNvPr>
            <p:cNvSpPr/>
            <p:nvPr/>
          </p:nvSpPr>
          <p:spPr>
            <a:xfrm>
              <a:off x="311023" y="5267054"/>
              <a:ext cx="773266" cy="16350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ES" sz="700" b="1" dirty="0"/>
                <a:t>DGT (SIATRA)</a:t>
              </a:r>
            </a:p>
          </p:txBody>
        </p:sp>
        <p:sp>
          <p:nvSpPr>
            <p:cNvPr id="50" name="135 Rectángulo">
              <a:extLst>
                <a:ext uri="{FF2B5EF4-FFF2-40B4-BE49-F238E27FC236}">
                  <a16:creationId xmlns:a16="http://schemas.microsoft.com/office/drawing/2014/main" id="{EDBE5103-1C68-4A5F-BE7F-9A04224805F4}"/>
                </a:ext>
              </a:extLst>
            </p:cNvPr>
            <p:cNvSpPr/>
            <p:nvPr/>
          </p:nvSpPr>
          <p:spPr>
            <a:xfrm>
              <a:off x="1149587" y="4493969"/>
              <a:ext cx="774984" cy="2905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ES" sz="700" b="1" dirty="0"/>
                <a:t>Base de datos ciudad (BDC)</a:t>
              </a:r>
            </a:p>
          </p:txBody>
        </p:sp>
        <p:sp>
          <p:nvSpPr>
            <p:cNvPr id="51" name="136 Rectángulo">
              <a:extLst>
                <a:ext uri="{FF2B5EF4-FFF2-40B4-BE49-F238E27FC236}">
                  <a16:creationId xmlns:a16="http://schemas.microsoft.com/office/drawing/2014/main" id="{14C06175-9E17-4FD5-AF61-8C16E8848E91}"/>
                </a:ext>
              </a:extLst>
            </p:cNvPr>
            <p:cNvSpPr/>
            <p:nvPr/>
          </p:nvSpPr>
          <p:spPr>
            <a:xfrm>
              <a:off x="1149587" y="4816220"/>
              <a:ext cx="774984" cy="16191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ES" sz="700" b="1" dirty="0"/>
                <a:t>Taxi</a:t>
              </a:r>
            </a:p>
          </p:txBody>
        </p:sp>
        <p:sp>
          <p:nvSpPr>
            <p:cNvPr id="52" name="137 Rectángulo">
              <a:extLst>
                <a:ext uri="{FF2B5EF4-FFF2-40B4-BE49-F238E27FC236}">
                  <a16:creationId xmlns:a16="http://schemas.microsoft.com/office/drawing/2014/main" id="{E3286AF8-A46E-4972-BB7F-00170C6251C3}"/>
                </a:ext>
              </a:extLst>
            </p:cNvPr>
            <p:cNvSpPr/>
            <p:nvPr/>
          </p:nvSpPr>
          <p:spPr>
            <a:xfrm>
              <a:off x="1149587" y="5049574"/>
              <a:ext cx="774984" cy="16350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ES" sz="700" b="1" dirty="0"/>
                <a:t>Mensajería</a:t>
              </a:r>
            </a:p>
          </p:txBody>
        </p:sp>
        <p:sp>
          <p:nvSpPr>
            <p:cNvPr id="53" name="138 Rectángulo">
              <a:extLst>
                <a:ext uri="{FF2B5EF4-FFF2-40B4-BE49-F238E27FC236}">
                  <a16:creationId xmlns:a16="http://schemas.microsoft.com/office/drawing/2014/main" id="{BF4B6FED-7CE2-4EBF-8D51-094CC89C09DF}"/>
                </a:ext>
              </a:extLst>
            </p:cNvPr>
            <p:cNvSpPr/>
            <p:nvPr/>
          </p:nvSpPr>
          <p:spPr>
            <a:xfrm>
              <a:off x="1149587" y="5267054"/>
              <a:ext cx="774984" cy="16350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ES" sz="700" b="1" dirty="0"/>
                <a:t>Multas</a:t>
              </a:r>
            </a:p>
          </p:txBody>
        </p:sp>
      </p:grpSp>
      <p:sp>
        <p:nvSpPr>
          <p:cNvPr id="54" name="120 Rectángulo redondeado">
            <a:extLst>
              <a:ext uri="{FF2B5EF4-FFF2-40B4-BE49-F238E27FC236}">
                <a16:creationId xmlns:a16="http://schemas.microsoft.com/office/drawing/2014/main" id="{36833577-90A0-4F7E-A212-9FE5AF2895A0}"/>
              </a:ext>
            </a:extLst>
          </p:cNvPr>
          <p:cNvSpPr/>
          <p:nvPr/>
        </p:nvSpPr>
        <p:spPr>
          <a:xfrm>
            <a:off x="3855299" y="5409139"/>
            <a:ext cx="768271" cy="216560"/>
          </a:xfrm>
          <a:prstGeom prst="roundRect">
            <a:avLst>
              <a:gd name="adj" fmla="val 3440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700" b="1" dirty="0"/>
              <a:t>Parquímetros y apps</a:t>
            </a:r>
          </a:p>
        </p:txBody>
      </p:sp>
      <p:sp>
        <p:nvSpPr>
          <p:cNvPr id="55" name="121 Rectángulo redondeado">
            <a:extLst>
              <a:ext uri="{FF2B5EF4-FFF2-40B4-BE49-F238E27FC236}">
                <a16:creationId xmlns:a16="http://schemas.microsoft.com/office/drawing/2014/main" id="{EC199C04-8E84-4F60-82FD-3C824F2674D5}"/>
              </a:ext>
            </a:extLst>
          </p:cNvPr>
          <p:cNvSpPr/>
          <p:nvPr/>
        </p:nvSpPr>
        <p:spPr>
          <a:xfrm>
            <a:off x="4705000" y="5404540"/>
            <a:ext cx="768271" cy="200173"/>
          </a:xfrm>
          <a:prstGeom prst="roundRect">
            <a:avLst>
              <a:gd name="adj" fmla="val 3440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700" b="1" dirty="0"/>
              <a:t>Cámaras</a:t>
            </a:r>
          </a:p>
        </p:txBody>
      </p:sp>
      <p:sp>
        <p:nvSpPr>
          <p:cNvPr id="56" name="77 Rectángulo redondeado">
            <a:extLst>
              <a:ext uri="{FF2B5EF4-FFF2-40B4-BE49-F238E27FC236}">
                <a16:creationId xmlns:a16="http://schemas.microsoft.com/office/drawing/2014/main" id="{E89B060A-CB8C-4EA2-BD54-5F304F4A8AD2}"/>
              </a:ext>
            </a:extLst>
          </p:cNvPr>
          <p:cNvSpPr/>
          <p:nvPr/>
        </p:nvSpPr>
        <p:spPr>
          <a:xfrm>
            <a:off x="2882823" y="1909363"/>
            <a:ext cx="858838" cy="2679700"/>
          </a:xfrm>
          <a:prstGeom prst="roundRect">
            <a:avLst>
              <a:gd name="adj" fmla="val 344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s-ES" sz="800" b="1" dirty="0">
                <a:solidFill>
                  <a:schemeClr val="bg1"/>
                </a:solidFill>
              </a:rPr>
              <a:t>Integración sistemas</a:t>
            </a:r>
          </a:p>
        </p:txBody>
      </p:sp>
      <p:sp>
        <p:nvSpPr>
          <p:cNvPr id="57" name="86 Flecha izquierda y derecha">
            <a:extLst>
              <a:ext uri="{FF2B5EF4-FFF2-40B4-BE49-F238E27FC236}">
                <a16:creationId xmlns:a16="http://schemas.microsoft.com/office/drawing/2014/main" id="{3CE18DEB-69DB-4A0B-96F4-83BFD633C4E5}"/>
              </a:ext>
            </a:extLst>
          </p:cNvPr>
          <p:cNvSpPr/>
          <p:nvPr/>
        </p:nvSpPr>
        <p:spPr>
          <a:xfrm>
            <a:off x="2018874" y="3103336"/>
            <a:ext cx="570451" cy="403225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 sz="1200"/>
          </a:p>
        </p:txBody>
      </p:sp>
      <p:sp>
        <p:nvSpPr>
          <p:cNvPr id="58" name="78 Rectángulo">
            <a:extLst>
              <a:ext uri="{FF2B5EF4-FFF2-40B4-BE49-F238E27FC236}">
                <a16:creationId xmlns:a16="http://schemas.microsoft.com/office/drawing/2014/main" id="{B968F851-AC0C-4CFD-B050-76B214749B3D}"/>
              </a:ext>
            </a:extLst>
          </p:cNvPr>
          <p:cNvSpPr/>
          <p:nvPr/>
        </p:nvSpPr>
        <p:spPr>
          <a:xfrm>
            <a:off x="2944736" y="2666601"/>
            <a:ext cx="715963" cy="17589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Integración aplicaciones municipales</a:t>
            </a:r>
          </a:p>
        </p:txBody>
      </p:sp>
      <p:sp>
        <p:nvSpPr>
          <p:cNvPr id="59" name="86 Flecha izquierda y derecha">
            <a:extLst>
              <a:ext uri="{FF2B5EF4-FFF2-40B4-BE49-F238E27FC236}">
                <a16:creationId xmlns:a16="http://schemas.microsoft.com/office/drawing/2014/main" id="{E14A8B62-834D-4198-9782-614ED52A85E2}"/>
              </a:ext>
            </a:extLst>
          </p:cNvPr>
          <p:cNvSpPr/>
          <p:nvPr/>
        </p:nvSpPr>
        <p:spPr>
          <a:xfrm rot="5400000">
            <a:off x="5585461" y="4784326"/>
            <a:ext cx="514350" cy="403225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 sz="1200"/>
          </a:p>
        </p:txBody>
      </p:sp>
      <p:sp>
        <p:nvSpPr>
          <p:cNvPr id="60" name="143 Rectángulo redondeado">
            <a:extLst>
              <a:ext uri="{FF2B5EF4-FFF2-40B4-BE49-F238E27FC236}">
                <a16:creationId xmlns:a16="http://schemas.microsoft.com/office/drawing/2014/main" id="{6D6EA8D2-3A11-40BE-BE9A-62EA6B1B1462}"/>
              </a:ext>
            </a:extLst>
          </p:cNvPr>
          <p:cNvSpPr/>
          <p:nvPr/>
        </p:nvSpPr>
        <p:spPr>
          <a:xfrm>
            <a:off x="6412192" y="5386226"/>
            <a:ext cx="768271" cy="299710"/>
          </a:xfrm>
          <a:prstGeom prst="roundRect">
            <a:avLst>
              <a:gd name="adj" fmla="val 3440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700" b="1" dirty="0" err="1"/>
              <a:t>Totems</a:t>
            </a:r>
            <a:r>
              <a:rPr lang="es-ES" sz="700" b="1" dirty="0"/>
              <a:t> Bicicletas</a:t>
            </a:r>
          </a:p>
        </p:txBody>
      </p:sp>
      <p:sp>
        <p:nvSpPr>
          <p:cNvPr id="61" name="120 Rectángulo redondeado">
            <a:extLst>
              <a:ext uri="{FF2B5EF4-FFF2-40B4-BE49-F238E27FC236}">
                <a16:creationId xmlns:a16="http://schemas.microsoft.com/office/drawing/2014/main" id="{2F40EBAD-897E-4FC5-B173-B960AEE30E3D}"/>
              </a:ext>
            </a:extLst>
          </p:cNvPr>
          <p:cNvSpPr/>
          <p:nvPr/>
        </p:nvSpPr>
        <p:spPr>
          <a:xfrm>
            <a:off x="3855299" y="5752981"/>
            <a:ext cx="768271" cy="348074"/>
          </a:xfrm>
          <a:prstGeom prst="roundRect">
            <a:avLst>
              <a:gd name="adj" fmla="val 3440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700" b="1" dirty="0" err="1"/>
              <a:t>PDAs</a:t>
            </a:r>
            <a:r>
              <a:rPr lang="es-ES" sz="700" b="1" dirty="0"/>
              <a:t> controladores</a:t>
            </a:r>
          </a:p>
        </p:txBody>
      </p:sp>
      <p:sp>
        <p:nvSpPr>
          <p:cNvPr id="62" name="108 Rectángulo">
            <a:extLst>
              <a:ext uri="{FF2B5EF4-FFF2-40B4-BE49-F238E27FC236}">
                <a16:creationId xmlns:a16="http://schemas.microsoft.com/office/drawing/2014/main" id="{835DE27F-838D-416C-80A3-BE99F766253A}"/>
              </a:ext>
            </a:extLst>
          </p:cNvPr>
          <p:cNvSpPr/>
          <p:nvPr/>
        </p:nvSpPr>
        <p:spPr>
          <a:xfrm>
            <a:off x="3855687" y="3004225"/>
            <a:ext cx="696913" cy="439738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Gestión SER</a:t>
            </a:r>
          </a:p>
        </p:txBody>
      </p:sp>
      <p:sp>
        <p:nvSpPr>
          <p:cNvPr id="63" name="109 Rectángulo">
            <a:extLst>
              <a:ext uri="{FF2B5EF4-FFF2-40B4-BE49-F238E27FC236}">
                <a16:creationId xmlns:a16="http://schemas.microsoft.com/office/drawing/2014/main" id="{9CCAF383-28ED-4E57-BB72-10EAEF5F5AFC}"/>
              </a:ext>
            </a:extLst>
          </p:cNvPr>
          <p:cNvSpPr/>
          <p:nvPr/>
        </p:nvSpPr>
        <p:spPr>
          <a:xfrm>
            <a:off x="4705000" y="3004225"/>
            <a:ext cx="698500" cy="439738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Validación y remesado</a:t>
            </a:r>
          </a:p>
        </p:txBody>
      </p:sp>
      <p:sp>
        <p:nvSpPr>
          <p:cNvPr id="64" name="124 Rectángulo">
            <a:extLst>
              <a:ext uri="{FF2B5EF4-FFF2-40B4-BE49-F238E27FC236}">
                <a16:creationId xmlns:a16="http://schemas.microsoft.com/office/drawing/2014/main" id="{7CBC3332-57C9-4209-BE2C-BF80291F8C03}"/>
              </a:ext>
            </a:extLst>
          </p:cNvPr>
          <p:cNvSpPr/>
          <p:nvPr/>
        </p:nvSpPr>
        <p:spPr>
          <a:xfrm>
            <a:off x="3858419" y="3537715"/>
            <a:ext cx="696913" cy="42703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Gestión autorizaciones</a:t>
            </a:r>
          </a:p>
        </p:txBody>
      </p:sp>
      <p:sp>
        <p:nvSpPr>
          <p:cNvPr id="65" name="139 Rectángulo">
            <a:extLst>
              <a:ext uri="{FF2B5EF4-FFF2-40B4-BE49-F238E27FC236}">
                <a16:creationId xmlns:a16="http://schemas.microsoft.com/office/drawing/2014/main" id="{AD4BA6FC-370F-43D2-8070-6F3AD8FBFAF7}"/>
              </a:ext>
            </a:extLst>
          </p:cNvPr>
          <p:cNvSpPr/>
          <p:nvPr/>
        </p:nvSpPr>
        <p:spPr>
          <a:xfrm>
            <a:off x="5557487" y="3002638"/>
            <a:ext cx="698500" cy="431800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Registro de expedientes</a:t>
            </a:r>
          </a:p>
        </p:txBody>
      </p:sp>
      <p:sp>
        <p:nvSpPr>
          <p:cNvPr id="66" name="124 Rectángulo">
            <a:extLst>
              <a:ext uri="{FF2B5EF4-FFF2-40B4-BE49-F238E27FC236}">
                <a16:creationId xmlns:a16="http://schemas.microsoft.com/office/drawing/2014/main" id="{02D2F124-2DCA-4C6F-B758-2A77A4B14D6C}"/>
              </a:ext>
            </a:extLst>
          </p:cNvPr>
          <p:cNvSpPr/>
          <p:nvPr/>
        </p:nvSpPr>
        <p:spPr>
          <a:xfrm>
            <a:off x="4703199" y="3537715"/>
            <a:ext cx="696912" cy="427038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Gestión autorizaciones</a:t>
            </a:r>
          </a:p>
        </p:txBody>
      </p:sp>
      <p:sp>
        <p:nvSpPr>
          <p:cNvPr id="67" name="124 Rectángulo">
            <a:extLst>
              <a:ext uri="{FF2B5EF4-FFF2-40B4-BE49-F238E27FC236}">
                <a16:creationId xmlns:a16="http://schemas.microsoft.com/office/drawing/2014/main" id="{AD41ED4F-D2F2-4BE2-A356-149AB9698BA6}"/>
              </a:ext>
            </a:extLst>
          </p:cNvPr>
          <p:cNvSpPr/>
          <p:nvPr/>
        </p:nvSpPr>
        <p:spPr>
          <a:xfrm>
            <a:off x="4703199" y="4058506"/>
            <a:ext cx="696912" cy="427038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Parkings y colectivos</a:t>
            </a:r>
          </a:p>
        </p:txBody>
      </p:sp>
      <p:sp>
        <p:nvSpPr>
          <p:cNvPr id="68" name="139 Rectángulo">
            <a:extLst>
              <a:ext uri="{FF2B5EF4-FFF2-40B4-BE49-F238E27FC236}">
                <a16:creationId xmlns:a16="http://schemas.microsoft.com/office/drawing/2014/main" id="{3BBA4E4C-82BC-460A-BB78-44899A68AE55}"/>
              </a:ext>
            </a:extLst>
          </p:cNvPr>
          <p:cNvSpPr/>
          <p:nvPr/>
        </p:nvSpPr>
        <p:spPr>
          <a:xfrm>
            <a:off x="5557487" y="3543129"/>
            <a:ext cx="698500" cy="431800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Ordenes de trabajo</a:t>
            </a:r>
          </a:p>
        </p:txBody>
      </p:sp>
      <p:sp>
        <p:nvSpPr>
          <p:cNvPr id="69" name="139 Rectángulo">
            <a:extLst>
              <a:ext uri="{FF2B5EF4-FFF2-40B4-BE49-F238E27FC236}">
                <a16:creationId xmlns:a16="http://schemas.microsoft.com/office/drawing/2014/main" id="{33A3E9AD-70A5-4596-A1B6-58C8DDDB0995}"/>
              </a:ext>
            </a:extLst>
          </p:cNvPr>
          <p:cNvSpPr/>
          <p:nvPr/>
        </p:nvSpPr>
        <p:spPr>
          <a:xfrm>
            <a:off x="5557487" y="4058506"/>
            <a:ext cx="698500" cy="431800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Inventario</a:t>
            </a:r>
          </a:p>
        </p:txBody>
      </p:sp>
      <p:sp>
        <p:nvSpPr>
          <p:cNvPr id="70" name="139 Rectángulo">
            <a:extLst>
              <a:ext uri="{FF2B5EF4-FFF2-40B4-BE49-F238E27FC236}">
                <a16:creationId xmlns:a16="http://schemas.microsoft.com/office/drawing/2014/main" id="{8522A2DC-70BF-44A8-8347-0EE6862FC5D3}"/>
              </a:ext>
            </a:extLst>
          </p:cNvPr>
          <p:cNvSpPr/>
          <p:nvPr/>
        </p:nvSpPr>
        <p:spPr>
          <a:xfrm>
            <a:off x="6432198" y="3001329"/>
            <a:ext cx="698500" cy="431800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Gestión servicio</a:t>
            </a:r>
          </a:p>
        </p:txBody>
      </p:sp>
      <p:sp>
        <p:nvSpPr>
          <p:cNvPr id="71" name="139 Rectángulo">
            <a:extLst>
              <a:ext uri="{FF2B5EF4-FFF2-40B4-BE49-F238E27FC236}">
                <a16:creationId xmlns:a16="http://schemas.microsoft.com/office/drawing/2014/main" id="{B0D5AC5F-2240-4019-BE32-5FCFE31AD7DE}"/>
              </a:ext>
            </a:extLst>
          </p:cNvPr>
          <p:cNvSpPr/>
          <p:nvPr/>
        </p:nvSpPr>
        <p:spPr>
          <a:xfrm>
            <a:off x="6432198" y="3543129"/>
            <a:ext cx="698500" cy="431800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Control explotación y flotas</a:t>
            </a:r>
          </a:p>
        </p:txBody>
      </p:sp>
      <p:sp>
        <p:nvSpPr>
          <p:cNvPr id="72" name="139 Rectángulo">
            <a:extLst>
              <a:ext uri="{FF2B5EF4-FFF2-40B4-BE49-F238E27FC236}">
                <a16:creationId xmlns:a16="http://schemas.microsoft.com/office/drawing/2014/main" id="{1E82A6FC-7951-4B97-9DBC-44A8038EA906}"/>
              </a:ext>
            </a:extLst>
          </p:cNvPr>
          <p:cNvSpPr/>
          <p:nvPr/>
        </p:nvSpPr>
        <p:spPr>
          <a:xfrm>
            <a:off x="7276220" y="3002638"/>
            <a:ext cx="698500" cy="431800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Gestión inventario</a:t>
            </a:r>
          </a:p>
        </p:txBody>
      </p:sp>
      <p:sp>
        <p:nvSpPr>
          <p:cNvPr id="73" name="139 Rectángulo">
            <a:extLst>
              <a:ext uri="{FF2B5EF4-FFF2-40B4-BE49-F238E27FC236}">
                <a16:creationId xmlns:a16="http://schemas.microsoft.com/office/drawing/2014/main" id="{20C62252-5A7B-4618-A29A-C81D3E08F549}"/>
              </a:ext>
            </a:extLst>
          </p:cNvPr>
          <p:cNvSpPr/>
          <p:nvPr/>
        </p:nvSpPr>
        <p:spPr>
          <a:xfrm>
            <a:off x="7276220" y="3546076"/>
            <a:ext cx="698500" cy="431800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800" b="1" dirty="0"/>
              <a:t>Gestión actos y eventos</a:t>
            </a:r>
          </a:p>
        </p:txBody>
      </p:sp>
      <p:sp>
        <p:nvSpPr>
          <p:cNvPr id="74" name="137 Rectángulo">
            <a:extLst>
              <a:ext uri="{FF2B5EF4-FFF2-40B4-BE49-F238E27FC236}">
                <a16:creationId xmlns:a16="http://schemas.microsoft.com/office/drawing/2014/main" id="{5C515FEC-AD0E-4B71-AE5E-EF6498ED71B6}"/>
              </a:ext>
            </a:extLst>
          </p:cNvPr>
          <p:cNvSpPr/>
          <p:nvPr/>
        </p:nvSpPr>
        <p:spPr bwMode="auto">
          <a:xfrm>
            <a:off x="420049" y="2103551"/>
            <a:ext cx="715963" cy="3562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700" b="1" dirty="0"/>
              <a:t>Usuarios (</a:t>
            </a:r>
            <a:r>
              <a:rPr lang="es-ES" sz="700" b="1" dirty="0" err="1"/>
              <a:t>Uweb</a:t>
            </a:r>
            <a:r>
              <a:rPr lang="es-ES" sz="700" b="1" dirty="0"/>
              <a:t>)</a:t>
            </a:r>
          </a:p>
        </p:txBody>
      </p:sp>
      <p:sp>
        <p:nvSpPr>
          <p:cNvPr id="75" name="137 Rectángulo">
            <a:extLst>
              <a:ext uri="{FF2B5EF4-FFF2-40B4-BE49-F238E27FC236}">
                <a16:creationId xmlns:a16="http://schemas.microsoft.com/office/drawing/2014/main" id="{3E3F2918-CFAC-4838-94FA-799C5D3F9438}"/>
              </a:ext>
            </a:extLst>
          </p:cNvPr>
          <p:cNvSpPr/>
          <p:nvPr/>
        </p:nvSpPr>
        <p:spPr bwMode="auto">
          <a:xfrm>
            <a:off x="1187373" y="2112277"/>
            <a:ext cx="715963" cy="3562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700" b="1" dirty="0"/>
              <a:t>Carpeta ciudadano</a:t>
            </a:r>
          </a:p>
        </p:txBody>
      </p:sp>
      <p:sp>
        <p:nvSpPr>
          <p:cNvPr id="76" name="Globo: flecha izquierda 75">
            <a:extLst>
              <a:ext uri="{FF2B5EF4-FFF2-40B4-BE49-F238E27FC236}">
                <a16:creationId xmlns:a16="http://schemas.microsoft.com/office/drawing/2014/main" id="{7C64661C-8FCC-4CD4-805F-C086C43D29F6}"/>
              </a:ext>
            </a:extLst>
          </p:cNvPr>
          <p:cNvSpPr/>
          <p:nvPr/>
        </p:nvSpPr>
        <p:spPr>
          <a:xfrm>
            <a:off x="8860435" y="1368538"/>
            <a:ext cx="2801794" cy="486118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ESTRUCTURA FUNCIONAL PLATAFORMA INTEGRAL DE MOVILIDAD</a:t>
            </a:r>
          </a:p>
        </p:txBody>
      </p:sp>
    </p:spTree>
    <p:extLst>
      <p:ext uri="{BB962C8B-B14F-4D97-AF65-F5344CB8AC3E}">
        <p14:creationId xmlns:p14="http://schemas.microsoft.com/office/powerpoint/2010/main" val="3128266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123" y="177553"/>
            <a:ext cx="1155633" cy="116194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CD3C791-7735-45C1-AA42-1C6FECDE0F61}"/>
              </a:ext>
            </a:extLst>
          </p:cNvPr>
          <p:cNvSpPr txBox="1"/>
          <p:nvPr/>
        </p:nvSpPr>
        <p:spPr>
          <a:xfrm>
            <a:off x="3188468" y="2550205"/>
            <a:ext cx="6638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ZONAS DE BAJAS EMISIONES EN MADRID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002713" y="5471820"/>
            <a:ext cx="31892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altLang="es-ES" sz="1600" b="1" dirty="0">
                <a:latin typeface="Century Gothic" pitchFamily="34" charset="0"/>
              </a:rPr>
              <a:t>Marzo 2023</a:t>
            </a:r>
            <a:endParaRPr lang="es-ES" altLang="es-ES" sz="1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46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8AC79DC5-1550-4518-A2F6-5086318DA6E8}"/>
              </a:ext>
            </a:extLst>
          </p:cNvPr>
          <p:cNvGrpSpPr/>
          <p:nvPr/>
        </p:nvGrpSpPr>
        <p:grpSpPr>
          <a:xfrm>
            <a:off x="1" y="-14581"/>
            <a:ext cx="10380662" cy="710214"/>
            <a:chOff x="1" y="-14581"/>
            <a:chExt cx="9996692" cy="710214"/>
          </a:xfrm>
        </p:grpSpPr>
        <p:sp>
          <p:nvSpPr>
            <p:cNvPr id="33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2" y="-14581"/>
              <a:ext cx="9996691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4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1" y="69583"/>
              <a:ext cx="999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Nueva ordenanza.</a:t>
              </a:r>
              <a:endPara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90D8F74A-5D35-4413-8340-0A42DCFF561C}"/>
              </a:ext>
            </a:extLst>
          </p:cNvPr>
          <p:cNvSpPr/>
          <p:nvPr/>
        </p:nvSpPr>
        <p:spPr>
          <a:xfrm>
            <a:off x="644120" y="1101002"/>
            <a:ext cx="2157042" cy="1269857"/>
          </a:xfrm>
          <a:prstGeom prst="roundRect">
            <a:avLst>
              <a:gd name="adj" fmla="val 10000"/>
            </a:avLst>
          </a:prstGeom>
          <a:blipFill rotWithShape="1">
            <a:blip r:embed="rId4"/>
            <a:srcRect/>
            <a:stretch>
              <a:fillRect t="-33000" b="-3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7" name="Grupo 56">
            <a:extLst>
              <a:ext uri="{FF2B5EF4-FFF2-40B4-BE49-F238E27FC236}">
                <a16:creationId xmlns:a16="http://schemas.microsoft.com/office/drawing/2014/main" id="{4755EE86-7C2F-4B68-9543-C1591E0A9D5D}"/>
              </a:ext>
            </a:extLst>
          </p:cNvPr>
          <p:cNvGrpSpPr/>
          <p:nvPr/>
        </p:nvGrpSpPr>
        <p:grpSpPr>
          <a:xfrm>
            <a:off x="644120" y="2296489"/>
            <a:ext cx="2157042" cy="3815062"/>
            <a:chOff x="222492" y="1408500"/>
            <a:chExt cx="2013664" cy="3335828"/>
          </a:xfrm>
        </p:grpSpPr>
        <p:sp>
          <p:nvSpPr>
            <p:cNvPr id="66" name="Rectángulo: esquinas superiores redondeadas 65">
              <a:extLst>
                <a:ext uri="{FF2B5EF4-FFF2-40B4-BE49-F238E27FC236}">
                  <a16:creationId xmlns:a16="http://schemas.microsoft.com/office/drawing/2014/main" id="{9D85569E-2419-4E84-8D17-901A45196223}"/>
                </a:ext>
              </a:extLst>
            </p:cNvPr>
            <p:cNvSpPr/>
            <p:nvPr/>
          </p:nvSpPr>
          <p:spPr>
            <a:xfrm rot="10800000">
              <a:off x="222492" y="1408500"/>
              <a:ext cx="2013664" cy="3335828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Rectángulo: esquinas superiores redondeadas 5">
              <a:extLst>
                <a:ext uri="{FF2B5EF4-FFF2-40B4-BE49-F238E27FC236}">
                  <a16:creationId xmlns:a16="http://schemas.microsoft.com/office/drawing/2014/main" id="{86392249-DC1A-4CA2-909F-A55956B5B8AB}"/>
                </a:ext>
              </a:extLst>
            </p:cNvPr>
            <p:cNvSpPr txBox="1"/>
            <p:nvPr/>
          </p:nvSpPr>
          <p:spPr>
            <a:xfrm rot="21600000">
              <a:off x="284419" y="1408500"/>
              <a:ext cx="1889810" cy="32739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78232" rIns="78232" bIns="78232" numCol="1" spcCol="1270" anchor="t" anchorCtr="0">
              <a:noAutofit/>
            </a:bodyPr>
            <a:lstStyle/>
            <a:p>
              <a:pPr marL="0" lvl="0" indent="0" algn="just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b="1" kern="1200" dirty="0"/>
                <a:t>CREACION DE MADRID ZONA DE BAJAS EMISIONES (MADRID ZBE) </a:t>
              </a:r>
            </a:p>
            <a:p>
              <a:pPr marL="57150" lvl="1" indent="-57150" algn="just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s-ES" sz="1200" kern="1200" dirty="0"/>
                <a:t> Las limitaciones de circulación de vehículos más contaminantes abarcan potencialmente a todo el municipio.</a:t>
              </a:r>
            </a:p>
            <a:p>
              <a:pPr marL="57150" lvl="1" indent="-57150" algn="just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s-ES" sz="1200" kern="1200" dirty="0"/>
                <a:t> La M30 se configura como el primer cinturón de limitaciones.</a:t>
              </a:r>
            </a:p>
            <a:p>
              <a:pPr marL="57150" lvl="1" indent="-57150" algn="just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s-ES" sz="1200" dirty="0"/>
                <a:t>Se establece un calendario de limitaciones progresivo de 2022 a 2025.</a:t>
              </a:r>
              <a:endParaRPr lang="es-ES" sz="1200" kern="1200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s-ES" sz="1100" kern="1200" dirty="0"/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C5D8940E-B74E-42CC-ADCF-36775A757927}"/>
              </a:ext>
            </a:extLst>
          </p:cNvPr>
          <p:cNvGrpSpPr/>
          <p:nvPr/>
        </p:nvGrpSpPr>
        <p:grpSpPr>
          <a:xfrm>
            <a:off x="2859151" y="2296489"/>
            <a:ext cx="2157042" cy="3815062"/>
            <a:chOff x="2437523" y="1408500"/>
            <a:chExt cx="2013664" cy="3335828"/>
          </a:xfrm>
        </p:grpSpPr>
        <p:sp>
          <p:nvSpPr>
            <p:cNvPr id="64" name="Rectángulo: esquinas superiores redondeadas 63">
              <a:extLst>
                <a:ext uri="{FF2B5EF4-FFF2-40B4-BE49-F238E27FC236}">
                  <a16:creationId xmlns:a16="http://schemas.microsoft.com/office/drawing/2014/main" id="{DD1C94A7-7E74-4AB4-A211-A76D720AFE5A}"/>
                </a:ext>
              </a:extLst>
            </p:cNvPr>
            <p:cNvSpPr/>
            <p:nvPr/>
          </p:nvSpPr>
          <p:spPr>
            <a:xfrm rot="10800000">
              <a:off x="2437523" y="1408500"/>
              <a:ext cx="2013664" cy="3335828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Rectángulo: esquinas superiores redondeadas 8">
              <a:extLst>
                <a:ext uri="{FF2B5EF4-FFF2-40B4-BE49-F238E27FC236}">
                  <a16:creationId xmlns:a16="http://schemas.microsoft.com/office/drawing/2014/main" id="{21A77DDE-679D-4AA2-B28A-643AE79CC618}"/>
                </a:ext>
              </a:extLst>
            </p:cNvPr>
            <p:cNvSpPr txBox="1"/>
            <p:nvPr/>
          </p:nvSpPr>
          <p:spPr>
            <a:xfrm>
              <a:off x="2499449" y="1415822"/>
              <a:ext cx="1889810" cy="32739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78232" rIns="78232" bIns="78232" numCol="1" spcCol="1270" anchor="t" anchorCtr="0">
              <a:noAutofit/>
            </a:bodyPr>
            <a:lstStyle/>
            <a:p>
              <a:pPr marL="0" lvl="0" indent="0" algn="just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b="1" kern="1200" dirty="0"/>
                <a:t>CREACION DE LAS ZONAS DE BAJAS EMISIONES DE ESPECIAL PROTECCION</a:t>
              </a:r>
              <a:endParaRPr lang="es-ES" sz="1200" b="1" dirty="0"/>
            </a:p>
            <a:p>
              <a:pPr marL="171450" lvl="0" indent="-171450" algn="just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§"/>
              </a:pPr>
              <a:r>
                <a:rPr lang="es-ES" sz="1200" dirty="0"/>
                <a:t>ZBEDEP Distrito Centro y la nueva ZBEDEP Plaza Elíptica.</a:t>
              </a:r>
            </a:p>
            <a:p>
              <a:pPr marL="171450" lvl="0" indent="-171450" algn="just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§"/>
              </a:pPr>
              <a:r>
                <a:rPr lang="es-ES" sz="1200" dirty="0"/>
                <a:t>Establecen regulaciones suplementarias a las de Madrid ZBE para las zonas con necesidades medioambientales más acusadas.</a:t>
              </a:r>
            </a:p>
            <a:p>
              <a:pPr marL="171450" lvl="0" indent="-171450" algn="just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§"/>
              </a:pPr>
              <a:endParaRPr lang="es-ES" sz="1200" dirty="0"/>
            </a:p>
            <a:p>
              <a:pPr marL="171450" lvl="0" indent="-171450" algn="just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§"/>
              </a:pPr>
              <a:endParaRPr lang="es-ES" sz="1200" kern="1200" dirty="0"/>
            </a:p>
          </p:txBody>
        </p:sp>
      </p:grpSp>
      <p:pic>
        <p:nvPicPr>
          <p:cNvPr id="68" name="Imagen 67">
            <a:extLst>
              <a:ext uri="{FF2B5EF4-FFF2-40B4-BE49-F238E27FC236}">
                <a16:creationId xmlns:a16="http://schemas.microsoft.com/office/drawing/2014/main" id="{357BE103-7933-4F6F-9CFF-910BB6591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149" y="1101002"/>
            <a:ext cx="2157041" cy="1195487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3EBA05D6-F9C3-4A21-A63F-B62459039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778" y="952889"/>
            <a:ext cx="5002635" cy="531708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81671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8AC79DC5-1550-4518-A2F6-5086318DA6E8}"/>
              </a:ext>
            </a:extLst>
          </p:cNvPr>
          <p:cNvGrpSpPr/>
          <p:nvPr/>
        </p:nvGrpSpPr>
        <p:grpSpPr>
          <a:xfrm>
            <a:off x="1" y="-14581"/>
            <a:ext cx="10380662" cy="710214"/>
            <a:chOff x="1" y="-14581"/>
            <a:chExt cx="9996692" cy="710214"/>
          </a:xfrm>
        </p:grpSpPr>
        <p:sp>
          <p:nvSpPr>
            <p:cNvPr id="33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2" y="-14581"/>
              <a:ext cx="9996691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4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1" y="69583"/>
              <a:ext cx="999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Madrid ZBE</a:t>
              </a:r>
              <a:endPara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1A8EF1-C601-481B-9FF8-B8E622CCD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706" y="914400"/>
            <a:ext cx="3790545" cy="542461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B9BB5A9-4482-4884-BA3D-0F99953D75BA}"/>
              </a:ext>
            </a:extLst>
          </p:cNvPr>
          <p:cNvSpPr txBox="1"/>
          <p:nvPr/>
        </p:nvSpPr>
        <p:spPr>
          <a:xfrm>
            <a:off x="364888" y="942392"/>
            <a:ext cx="64931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Madrid ZBE</a:t>
            </a:r>
          </a:p>
          <a:p>
            <a:pPr algn="just"/>
            <a:endParaRPr lang="en-US" sz="1200" b="1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nueva ordenanza de movilidad establece todo el término municipal de Madrid como Zona de Bajas Emisiones constituyéndose en una ZBE de 604 Km</a:t>
            </a:r>
            <a:r>
              <a:rPr lang="es-ES" sz="1200" baseline="300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Dentro de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todo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término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municipal se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establece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M30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como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cinturón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control de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accesos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principal.</a:t>
            </a: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calendario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restricciones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establecido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siguiente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2FF186-DD27-4320-91A3-F971605D5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10" y="2847471"/>
            <a:ext cx="3598168" cy="321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1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8AC79DC5-1550-4518-A2F6-5086318DA6E8}"/>
              </a:ext>
            </a:extLst>
          </p:cNvPr>
          <p:cNvGrpSpPr/>
          <p:nvPr/>
        </p:nvGrpSpPr>
        <p:grpSpPr>
          <a:xfrm>
            <a:off x="1" y="-14581"/>
            <a:ext cx="10380662" cy="710214"/>
            <a:chOff x="1" y="-14581"/>
            <a:chExt cx="9996692" cy="710214"/>
          </a:xfrm>
        </p:grpSpPr>
        <p:sp>
          <p:nvSpPr>
            <p:cNvPr id="33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2" y="-14581"/>
              <a:ext cx="9996691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4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1" y="69583"/>
              <a:ext cx="999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Madrid ZBE</a:t>
              </a:r>
              <a:endPara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B9BB5A9-4482-4884-BA3D-0F99953D75BA}"/>
              </a:ext>
            </a:extLst>
          </p:cNvPr>
          <p:cNvSpPr txBox="1"/>
          <p:nvPr/>
        </p:nvSpPr>
        <p:spPr>
          <a:xfrm>
            <a:off x="364888" y="942392"/>
            <a:ext cx="662314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Madrid ZBE</a:t>
            </a:r>
          </a:p>
          <a:p>
            <a:pPr algn="just"/>
            <a:r>
              <a:rPr lang="en-US" sz="120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INFRAESTRUCTURA</a:t>
            </a:r>
          </a:p>
          <a:p>
            <a:pPr algn="just"/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el control de los 180 carriles de entrada desde la M30 se utilizarán 111 cámaras ubicadas en su mayoría sobre báculos, columnas o pórticos preexistentes.</a:t>
            </a:r>
          </a:p>
          <a:p>
            <a:pPr marL="171450" indent="-171450" algn="just">
              <a:buFontTx/>
              <a:buChar char="-"/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Adicionalmente se instalarán alrededor de 21 unidades de cámaras de lectura de matrículas para controlar 9 puntos significativos de la M30 (tráfico en el tronco de la M30).</a:t>
            </a:r>
          </a:p>
          <a:p>
            <a:pPr marL="171450" indent="-171450" algn="just">
              <a:buFontTx/>
              <a:buChar char="-"/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utilizará la fibra óptica preexistente en la actualidad en la M30 configurándose una red de comunicaciones con los nodos precisos.</a:t>
            </a:r>
          </a:p>
          <a:p>
            <a:pPr marL="171450" indent="-171450" algn="just">
              <a:buFontTx/>
              <a:buChar char="-"/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prevé la instalación y puesta en marcha entre septiembre de 2022 y abril de 2023, comenzando previamente una fase de control manual.</a:t>
            </a:r>
          </a:p>
          <a:p>
            <a:pPr marL="171450" indent="-171450" algn="just">
              <a:buFontTx/>
              <a:buChar char="-"/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han instalado otras 89 cámaras en el interior en las vías colectoras y un radar de tramo urbano.</a:t>
            </a:r>
          </a:p>
          <a:p>
            <a:pPr marL="171450" indent="-171450" algn="just">
              <a:buFontTx/>
              <a:buChar char="-"/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n-US" sz="120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ALCANCE DEL CONTRATO</a:t>
            </a:r>
          </a:p>
          <a:p>
            <a:pPr marL="171450" indent="-171450" algn="just">
              <a:buFontTx/>
              <a:buChar char="-"/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contrato incluye el suministro de las cámaras de lectura y unidades de procesamiento, el desarrollo e implantación del SW de gestión de las cámaras, autorizaciones y sanciones y la gestión de las propuestas de sanción y remesado de las mismas y el mantenimiento de toda la infraestructura y SW asociado durante 4 años.</a:t>
            </a:r>
          </a:p>
          <a:p>
            <a:pPr marL="171450" indent="-171450" algn="just">
              <a:buFontTx/>
              <a:buChar char="-"/>
            </a:pPr>
            <a:endParaRPr lang="es-E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sistema incluye el procesado, generación y remesado de las propuestas de sanción incluyendo la validación por parte de operadores.</a:t>
            </a:r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7864E4B-20A6-449A-8055-1EE5D282D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654" y="3672438"/>
            <a:ext cx="2724722" cy="27145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B7E14E4-0253-4666-9B7D-1DD114603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0570" y="1196900"/>
            <a:ext cx="1686497" cy="235671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412ECC5-DFDD-4D1B-A427-A6DAE09E7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6617" y="814456"/>
            <a:ext cx="1962509" cy="28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" y="-14581"/>
            <a:ext cx="9156700" cy="710214"/>
            <a:chOff x="0" y="-14581"/>
            <a:chExt cx="9392575" cy="710214"/>
          </a:xfrm>
        </p:grpSpPr>
        <p:sp>
          <p:nvSpPr>
            <p:cNvPr id="11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0" y="-14581"/>
              <a:ext cx="9392575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0" y="69583"/>
              <a:ext cx="939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Plaza Elíptica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D29979E-8B5C-48E1-95A6-2192B32EC59B}"/>
              </a:ext>
            </a:extLst>
          </p:cNvPr>
          <p:cNvSpPr txBox="1"/>
          <p:nvPr/>
        </p:nvSpPr>
        <p:spPr>
          <a:xfrm>
            <a:off x="364889" y="942392"/>
            <a:ext cx="53734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ZBEDEP Plaza </a:t>
            </a:r>
            <a:r>
              <a:rPr lang="en-US" sz="1200" b="1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Elíptica</a:t>
            </a:r>
            <a:endParaRPr lang="en-US" sz="1200" b="1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200" b="1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estación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medición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calidad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aire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Plaza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Elíptica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mostrado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niveles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incumplimiento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los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máximos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admisibles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desde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2010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siendo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que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peores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cifras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mostrado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desde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entonces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superaciones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concentraciones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NOx.</a:t>
            </a: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planifica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por tanto una zona de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bajas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emisiones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especial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protección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torno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dicha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zona con una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superficie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aproximada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30 Ha.</a:t>
            </a: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E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 medida permitirá reducir unos 1.500 vehículos en hora punta y 37.000 diarios, lo que supondrá disminuir en un 18,6 % el tráfico en esta zona.</a:t>
            </a: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control se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efectuará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medfiante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25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cámaras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entrada.</a:t>
            </a: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acceso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los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vehículos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sin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distintivo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estará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vetado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salvo las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excepciones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prescritas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ordenanza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implantación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fase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pruebas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(con una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duración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2 meses de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preavisos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se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realizó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2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septiembre</a:t>
            </a:r>
            <a:r>
              <a:rPr lang="en-US" sz="12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2021.</a:t>
            </a: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2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D1E121-1767-43E5-91A5-32ECA04B19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94" t="2585" r="10104" b="2311"/>
          <a:stretch/>
        </p:blipFill>
        <p:spPr>
          <a:xfrm>
            <a:off x="5924939" y="1420612"/>
            <a:ext cx="5794309" cy="480827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44D884E-D68C-46A0-84D1-153C95EC5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941" y="1420612"/>
            <a:ext cx="1232744" cy="271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83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" y="-14581"/>
            <a:ext cx="9156700" cy="710214"/>
            <a:chOff x="0" y="-14581"/>
            <a:chExt cx="9392575" cy="710214"/>
          </a:xfrm>
        </p:grpSpPr>
        <p:sp>
          <p:nvSpPr>
            <p:cNvPr id="11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0" y="-14581"/>
              <a:ext cx="9392575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0" y="69583"/>
              <a:ext cx="939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Plaza Elíptica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D29979E-8B5C-48E1-95A6-2192B32EC59B}"/>
              </a:ext>
            </a:extLst>
          </p:cNvPr>
          <p:cNvSpPr txBox="1"/>
          <p:nvPr/>
        </p:nvSpPr>
        <p:spPr>
          <a:xfrm>
            <a:off x="364889" y="942392"/>
            <a:ext cx="5373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ZBEDEP Plaza </a:t>
            </a:r>
            <a:r>
              <a:rPr lang="en-US" sz="1200" b="1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Elíptica</a:t>
            </a:r>
            <a:endParaRPr lang="en-US" sz="1200" b="1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200" b="1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200" b="1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4BC4B3-B0DB-444B-9CE9-821649BA1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398" y="2261808"/>
            <a:ext cx="2309647" cy="22189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C361292-9B5D-45C3-8EE5-785F8A1FC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76" y="1761826"/>
            <a:ext cx="2105904" cy="33343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B90064-AD3C-4BF5-91FA-31EB572A9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527" y="1314450"/>
            <a:ext cx="30099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5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" y="-14581"/>
            <a:ext cx="9156700" cy="710214"/>
            <a:chOff x="0" y="-14581"/>
            <a:chExt cx="9392575" cy="710214"/>
          </a:xfrm>
        </p:grpSpPr>
        <p:sp>
          <p:nvSpPr>
            <p:cNvPr id="11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0" y="-14581"/>
              <a:ext cx="9392575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0" y="69583"/>
              <a:ext cx="939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Madrid Distrito Centro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D29979E-8B5C-48E1-95A6-2192B32EC59B}"/>
              </a:ext>
            </a:extLst>
          </p:cNvPr>
          <p:cNvSpPr txBox="1"/>
          <p:nvPr/>
        </p:nvSpPr>
        <p:spPr>
          <a:xfrm>
            <a:off x="364889" y="782366"/>
            <a:ext cx="6556028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MADRID DISTRITO CENTRO:</a:t>
            </a:r>
          </a:p>
          <a:p>
            <a:pPr algn="just"/>
            <a:endParaRPr lang="en-US" sz="1200" b="1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Dentro del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Contrato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Integral de Movilidad y del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lote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III del que es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adjudicatario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UTE MSM se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gestiona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servicio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control de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accesos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US" sz="11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Madrid, Distrito Centro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comprende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472 ha con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135.000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habitantes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constituye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histórico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turístico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Madrid.</a:t>
            </a:r>
          </a:p>
          <a:p>
            <a:pPr algn="just"/>
            <a:endParaRPr lang="en-US" sz="11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control se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efectua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115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cámaras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entrada y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salida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controlan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las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vías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acceso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la zona de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manera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automatizada</a:t>
            </a:r>
            <a:r>
              <a:rPr lang="en-U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US" sz="11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evitan un 37% de los kilómetros recorridos actuales y un 40% de las emisiones de dióxido de nitrógeno (NO2), un contaminante que afecta a la salud y cuyos niveles incumplen la normativa desde 2010.</a:t>
            </a:r>
          </a:p>
          <a:p>
            <a:pPr algn="just"/>
            <a:endParaRPr lang="es-ES" sz="11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implantación se realizó mediante sucesivas fases:</a:t>
            </a:r>
          </a:p>
          <a:p>
            <a:pPr algn="just"/>
            <a:endParaRPr lang="es-ES" sz="11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Durante el verano de 2018 se acometieron los trabajos para completar la reconversión de 1.250 plazas azules del Servicio de Estacionamiento Regulado (SER) en verdes y para duplicar el número de kilómetros de reservas en calzada para motos. También ejecutaron los trabajos de señalización </a:t>
            </a:r>
            <a:r>
              <a:rPr lang="es-ES" sz="1100" dirty="0" err="1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horizonta</a:t>
            </a: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se comenzaron los de la vertical</a:t>
            </a:r>
          </a:p>
          <a:p>
            <a:pPr marL="171450" indent="-171450" algn="just">
              <a:buFontTx/>
              <a:buChar char="-"/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30 de noviembre  de 2018 entraron en vigor las normas de Madrid Central, con un control manual e informativo de accesos.  En una segunda fase se enviaron cartas informativas con la infracción cometida para dar a conocer esta nueva zona de bajas emisiones. El 16 de marzo comenzó la fase de sanciones.</a:t>
            </a:r>
            <a:endParaRPr lang="en-US" sz="11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98CB25F-556C-40F9-A826-F50C7519F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823" y="1166088"/>
            <a:ext cx="4553521" cy="45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48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" y="-14581"/>
            <a:ext cx="9156700" cy="710214"/>
            <a:chOff x="0" y="-14581"/>
            <a:chExt cx="9392575" cy="710214"/>
          </a:xfrm>
        </p:grpSpPr>
        <p:sp>
          <p:nvSpPr>
            <p:cNvPr id="11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0" y="-14581"/>
              <a:ext cx="9392575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0" y="69583"/>
              <a:ext cx="939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Madrid Distrito Centro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22B0C52-5B32-4E89-A0F7-47A37890DF60}"/>
              </a:ext>
            </a:extLst>
          </p:cNvPr>
          <p:cNvSpPr txBox="1"/>
          <p:nvPr/>
        </p:nvSpPr>
        <p:spPr>
          <a:xfrm>
            <a:off x="364889" y="782366"/>
            <a:ext cx="4978898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MADRID DISTRITO CENTRO. INFRAESTRUCTURA Y SEÑALIZACIÓN</a:t>
            </a:r>
          </a:p>
          <a:p>
            <a:pPr algn="just"/>
            <a:endParaRPr lang="en-US" sz="1100" b="1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05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INFRAESTRUCTURA</a:t>
            </a:r>
          </a:p>
          <a:p>
            <a:pPr marL="171450" indent="-171450" algn="just">
              <a:buFontTx/>
              <a:buChar char="-"/>
            </a:pPr>
            <a:r>
              <a:rPr lang="es-ES" sz="105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 CÁMARAS:</a:t>
            </a:r>
          </a:p>
          <a:p>
            <a:pPr marL="514350" lvl="1" indent="-171450" algn="just">
              <a:buFontTx/>
              <a:buChar char="-"/>
            </a:pPr>
            <a:r>
              <a:rPr lang="es-ES" sz="105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cámaras de entrada (49 emplazamientos)</a:t>
            </a:r>
          </a:p>
          <a:p>
            <a:pPr marL="514350" lvl="1" indent="-171450" algn="just">
              <a:buFontTx/>
              <a:buChar char="-"/>
            </a:pPr>
            <a:r>
              <a:rPr lang="es-ES" sz="105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cámaras de salida (40 emplazamientos)</a:t>
            </a:r>
          </a:p>
          <a:p>
            <a:pPr marL="171450" indent="-171450" algn="just">
              <a:buFontTx/>
              <a:buChar char="-"/>
            </a:pPr>
            <a:r>
              <a:rPr lang="es-ES" sz="105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Anillo de 10 km de fibra óptica conectado con el centro de control de tráfico del Ayuntamiento de Madrid.</a:t>
            </a:r>
          </a:p>
          <a:p>
            <a:pPr marL="171450" indent="-171450" algn="just">
              <a:buFontTx/>
              <a:buChar char="-"/>
            </a:pPr>
            <a:r>
              <a:rPr lang="es-ES" sz="105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nodos</a:t>
            </a:r>
          </a:p>
          <a:p>
            <a:pPr marL="171450" indent="-171450" algn="just">
              <a:buFontTx/>
              <a:buChar char="-"/>
            </a:pPr>
            <a:r>
              <a:rPr lang="es-ES" sz="105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 acometidas eléctricas</a:t>
            </a:r>
          </a:p>
          <a:p>
            <a:pPr marL="171450" indent="-171450" algn="just">
              <a:buFontTx/>
              <a:buChar char="-"/>
            </a:pPr>
            <a:endParaRPr lang="es-ES" sz="105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buFontTx/>
              <a:buChar char="-"/>
            </a:pPr>
            <a:endParaRPr lang="es-ES" sz="105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171450" algn="just">
              <a:buFontTx/>
              <a:buChar char="-"/>
            </a:pPr>
            <a:r>
              <a:rPr lang="es-ES" sz="105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SEÑALIZACION:</a:t>
            </a:r>
          </a:p>
          <a:p>
            <a:pPr marL="171450" indent="-171450" algn="just">
              <a:buFontTx/>
              <a:buChar char="-"/>
            </a:pPr>
            <a:r>
              <a:rPr lang="es-ES" sz="105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Señalización horizontal con doble línea roja en el perímetro y logos en las entradas.</a:t>
            </a:r>
          </a:p>
          <a:p>
            <a:pPr marL="171450" indent="-171450" algn="just">
              <a:buFontTx/>
              <a:buChar char="-"/>
            </a:pPr>
            <a:r>
              <a:rPr lang="es-ES" sz="105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Señalización vertical en las puertas de entrada y preavisos</a:t>
            </a:r>
          </a:p>
          <a:p>
            <a:pPr marL="171450" indent="-171450" algn="just">
              <a:buFontTx/>
              <a:buChar char="-"/>
            </a:pPr>
            <a:r>
              <a:rPr lang="es-ES" sz="105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Señalización informativa (incorporación del logo</a:t>
            </a:r>
          </a:p>
          <a:p>
            <a:pPr marL="171450" indent="-171450" algn="just">
              <a:buFontTx/>
              <a:buChar char="-"/>
            </a:pPr>
            <a:endParaRPr lang="en-US" sz="9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9DFDE92-9206-4D33-B188-E8E72C498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73" y="3862226"/>
            <a:ext cx="2259492" cy="137173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E5DBBC1-15F5-4EDA-9D69-0E459D8EA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214" y="3879918"/>
            <a:ext cx="2084125" cy="135404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401BA12-BB71-42A1-8575-29C1FCD06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721" y="779796"/>
            <a:ext cx="3978558" cy="558744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588D018-7CB9-4812-AA59-FAFF15C28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1551" y="1150095"/>
            <a:ext cx="1587700" cy="121476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1C46713-271D-45B1-80FE-2763055EFF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0579" y="2575624"/>
            <a:ext cx="2417870" cy="137985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58BB360-3F1E-4A6F-88F5-985AB2F3BD1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522" r="7548"/>
          <a:stretch/>
        </p:blipFill>
        <p:spPr>
          <a:xfrm>
            <a:off x="9236279" y="4080899"/>
            <a:ext cx="2318199" cy="186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97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" y="-14581"/>
            <a:ext cx="9156700" cy="710214"/>
            <a:chOff x="0" y="-14581"/>
            <a:chExt cx="9392575" cy="710214"/>
          </a:xfrm>
        </p:grpSpPr>
        <p:sp>
          <p:nvSpPr>
            <p:cNvPr id="11" name="Rectángulo 12">
              <a:extLst>
                <a:ext uri="{FF2B5EF4-FFF2-40B4-BE49-F238E27FC236}">
                  <a16:creationId xmlns:a16="http://schemas.microsoft.com/office/drawing/2014/main" id="{6B05951D-476C-4888-B68B-19DA4C9954CA}"/>
                </a:ext>
              </a:extLst>
            </p:cNvPr>
            <p:cNvSpPr/>
            <p:nvPr/>
          </p:nvSpPr>
          <p:spPr>
            <a:xfrm>
              <a:off x="0" y="-14581"/>
              <a:ext cx="9392575" cy="7102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" name="CuadroTexto 16">
              <a:extLst>
                <a:ext uri="{FF2B5EF4-FFF2-40B4-BE49-F238E27FC236}">
                  <a16:creationId xmlns:a16="http://schemas.microsoft.com/office/drawing/2014/main" id="{6490E4BB-C976-46E6-BF6C-553D60924FBF}"/>
                </a:ext>
              </a:extLst>
            </p:cNvPr>
            <p:cNvSpPr txBox="1"/>
            <p:nvPr/>
          </p:nvSpPr>
          <p:spPr>
            <a:xfrm>
              <a:off x="0" y="69583"/>
              <a:ext cx="939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4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ZBE en Madrid. 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Plataforma de gestión de permisos de acceso</a:t>
              </a:r>
              <a:endPara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7E73575-74D0-427A-84E7-3B43905A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51" y="10614"/>
            <a:ext cx="1155633" cy="1161948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55DD873D-6674-41BA-A24E-6979A58771B6}"/>
              </a:ext>
            </a:extLst>
          </p:cNvPr>
          <p:cNvSpPr txBox="1"/>
          <p:nvPr/>
        </p:nvSpPr>
        <p:spPr>
          <a:xfrm>
            <a:off x="444129" y="779797"/>
            <a:ext cx="7331643" cy="373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1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CONCESION DE PERMISOS DE ACCESO Y ESTACIONAMIENTO</a:t>
            </a:r>
          </a:p>
          <a:p>
            <a:pPr algn="just">
              <a:lnSpc>
                <a:spcPct val="150000"/>
              </a:lnSpc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contrato integral de movilidad estableció la realización de una plataforma integral por parte de los adjudicatarios que permite la gestión de los distintos permisos y autorizaciones a conceder a los ciudadanos.</a:t>
            </a:r>
          </a:p>
          <a:p>
            <a:pPr algn="just">
              <a:lnSpc>
                <a:spcPct val="150000"/>
              </a:lnSpc>
            </a:pPr>
            <a:endParaRPr lang="es-ES" sz="1100" dirty="0">
              <a:solidFill>
                <a:srgbClr val="003A47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1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PERMISOS ESTACIONAMIENTO: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05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Residentes		220.000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05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Comerciales y profesionales	12.000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05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Exentos *		2.000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05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Cero emisiones (automatizado)	12.500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r>
              <a:rPr lang="es-ES" sz="105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Talleres		20		</a:t>
            </a:r>
          </a:p>
          <a:p>
            <a:pPr marL="514350" lvl="1" indent="-171450" algn="just">
              <a:lnSpc>
                <a:spcPct val="150000"/>
              </a:lnSpc>
              <a:buFontTx/>
              <a:buChar char="-"/>
            </a:pPr>
            <a:endParaRPr lang="es-ES" sz="1050" dirty="0">
              <a:solidFill>
                <a:srgbClr val="003A4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Vehículos camuflados cuerpos de seguridad del Estado, personas </a:t>
            </a:r>
          </a:p>
          <a:p>
            <a:pPr algn="just">
              <a:lnSpc>
                <a:spcPct val="150000"/>
              </a:lnSpc>
            </a:pPr>
            <a:r>
              <a:rPr lang="es-ES" sz="1000" dirty="0">
                <a:solidFill>
                  <a:srgbClr val="003A4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 protección especial (violencia de género, amenazas, otros)</a:t>
            </a:r>
          </a:p>
          <a:p>
            <a:pPr algn="just">
              <a:lnSpc>
                <a:spcPct val="150000"/>
              </a:lnSpc>
            </a:pPr>
            <a:r>
              <a:rPr lang="es-ES" sz="1000" dirty="0">
                <a:solidFill>
                  <a:srgbClr val="003A47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04B677ED-6D88-4E7C-9297-EB148591B2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3" t="4921" r="11400" b="7743"/>
          <a:stretch/>
        </p:blipFill>
        <p:spPr>
          <a:xfrm>
            <a:off x="6328123" y="1743575"/>
            <a:ext cx="4031916" cy="255025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8DF12374-7F96-4415-9734-107419FC4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921" y="4458215"/>
            <a:ext cx="6261468" cy="189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839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EYSA">
  <a:themeElements>
    <a:clrScheme name="eys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PPT EYSA NUEVA" id="{FEE6AE2F-2E27-EA4E-9609-6E8F5741948D}" vid="{18CE7598-4212-1944-AF88-C161D8B7F9E7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AE9AADD9055F48A76998BB8EEE9D03" ma:contentTypeVersion="16" ma:contentTypeDescription="Create a new document." ma:contentTypeScope="" ma:versionID="92cc8c224dee57cc6095b87c01b97cd4">
  <xsd:schema xmlns:xsd="http://www.w3.org/2001/XMLSchema" xmlns:xs="http://www.w3.org/2001/XMLSchema" xmlns:p="http://schemas.microsoft.com/office/2006/metadata/properties" xmlns:ns2="11876741-4e3d-41e4-924e-432c5fed92e0" xmlns:ns3="0fb846bb-49da-442d-ac44-1711760f675e" targetNamespace="http://schemas.microsoft.com/office/2006/metadata/properties" ma:root="true" ma:fieldsID="996d42f018d4a339266994aa9a0dbccf" ns2:_="" ns3:_="">
    <xsd:import namespace="11876741-4e3d-41e4-924e-432c5fed92e0"/>
    <xsd:import namespace="0fb846bb-49da-442d-ac44-1711760f67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Tes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876741-4e3d-41e4-924e-432c5fed92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3e14187-b4d4-4fc9-8c4a-20dc3ccbfd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Test" ma:index="21" nillable="true" ma:displayName="Test" ma:format="Dropdown" ma:internalName="Test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846bb-49da-442d-ac44-1711760f675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5cadf01-7365-4aa7-ab17-dc142bd71c8a}" ma:internalName="TaxCatchAll" ma:showField="CatchAllData" ma:web="0fb846bb-49da-442d-ac44-1711760f67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b846bb-49da-442d-ac44-1711760f675e" xsi:nil="true"/>
    <Test xmlns="11876741-4e3d-41e4-924e-432c5fed92e0" xsi:nil="true"/>
    <lcf76f155ced4ddcb4097134ff3c332f xmlns="11876741-4e3d-41e4-924e-432c5fed92e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B92B15F-1BC3-4FFB-BC91-040E259CE777}"/>
</file>

<file path=customXml/itemProps2.xml><?xml version="1.0" encoding="utf-8"?>
<ds:datastoreItem xmlns:ds="http://schemas.openxmlformats.org/officeDocument/2006/customXml" ds:itemID="{87AD6370-DF48-4EA7-A4B0-560A88146840}"/>
</file>

<file path=customXml/itemProps3.xml><?xml version="1.0" encoding="utf-8"?>
<ds:datastoreItem xmlns:ds="http://schemas.openxmlformats.org/officeDocument/2006/customXml" ds:itemID="{08717415-C8E4-496E-A27E-7E91CA19A608}"/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2067</Words>
  <Application>Microsoft Office PowerPoint</Application>
  <PresentationFormat>Panorámica</PresentationFormat>
  <Paragraphs>275</Paragraphs>
  <Slides>18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30" baseType="lpstr">
      <vt:lpstr>Aharoni</vt:lpstr>
      <vt:lpstr>Arial</vt:lpstr>
      <vt:lpstr>Arial Rounded MT Bold</vt:lpstr>
      <vt:lpstr>Calibri</vt:lpstr>
      <vt:lpstr>Calibri Light</vt:lpstr>
      <vt:lpstr>Century Gothic</vt:lpstr>
      <vt:lpstr>Myriad Pro</vt:lpstr>
      <vt:lpstr>Open Sans</vt:lpstr>
      <vt:lpstr>Viga</vt:lpstr>
      <vt:lpstr>Wingdings</vt:lpstr>
      <vt:lpstr>Tema de Office</vt:lpstr>
      <vt:lpstr>TEMA DE EYSA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EY</dc:creator>
  <cp:lastModifiedBy>EY</cp:lastModifiedBy>
  <cp:revision>102</cp:revision>
  <dcterms:created xsi:type="dcterms:W3CDTF">2020-11-01T21:24:44Z</dcterms:created>
  <dcterms:modified xsi:type="dcterms:W3CDTF">2023-03-28T14:56:59Z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0x01010007AE9AADD9055F48A76998BB8EEE9D03</vt:lpwstr>
  </property>
</Properties>
</file>