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5" r:id="rId5"/>
  </p:sldMasterIdLst>
  <p:notesMasterIdLst>
    <p:notesMasterId r:id="rId55"/>
  </p:notesMasterIdLst>
  <p:sldIdLst>
    <p:sldId id="1428" r:id="rId6"/>
    <p:sldId id="1429" r:id="rId7"/>
    <p:sldId id="1386" r:id="rId8"/>
    <p:sldId id="1447" r:id="rId9"/>
    <p:sldId id="1448" r:id="rId10"/>
    <p:sldId id="1308" r:id="rId11"/>
    <p:sldId id="1417" r:id="rId12"/>
    <p:sldId id="1419" r:id="rId13"/>
    <p:sldId id="1307" r:id="rId14"/>
    <p:sldId id="1392" r:id="rId15"/>
    <p:sldId id="1393" r:id="rId16"/>
    <p:sldId id="1558" r:id="rId17"/>
    <p:sldId id="1433" r:id="rId18"/>
    <p:sldId id="1394" r:id="rId19"/>
    <p:sldId id="1559" r:id="rId20"/>
    <p:sldId id="1453" r:id="rId21"/>
    <p:sldId id="1313" r:id="rId22"/>
    <p:sldId id="1420" r:id="rId23"/>
    <p:sldId id="1435" r:id="rId24"/>
    <p:sldId id="1436" r:id="rId25"/>
    <p:sldId id="1477" r:id="rId26"/>
    <p:sldId id="1438" r:id="rId27"/>
    <p:sldId id="1540" r:id="rId28"/>
    <p:sldId id="1541" r:id="rId29"/>
    <p:sldId id="1542" r:id="rId30"/>
    <p:sldId id="1543" r:id="rId31"/>
    <p:sldId id="1544" r:id="rId32"/>
    <p:sldId id="1545" r:id="rId33"/>
    <p:sldId id="1539" r:id="rId34"/>
    <p:sldId id="1465" r:id="rId35"/>
    <p:sldId id="1479" r:id="rId36"/>
    <p:sldId id="1480" r:id="rId37"/>
    <p:sldId id="1481" r:id="rId38"/>
    <p:sldId id="1490" r:id="rId39"/>
    <p:sldId id="1491" r:id="rId40"/>
    <p:sldId id="1496" r:id="rId41"/>
    <p:sldId id="1547" r:id="rId42"/>
    <p:sldId id="1552" r:id="rId43"/>
    <p:sldId id="1553" r:id="rId44"/>
    <p:sldId id="1546" r:id="rId45"/>
    <p:sldId id="1549" r:id="rId46"/>
    <p:sldId id="1550" r:id="rId47"/>
    <p:sldId id="1551" r:id="rId48"/>
    <p:sldId id="1554" r:id="rId49"/>
    <p:sldId id="1557" r:id="rId50"/>
    <p:sldId id="1556" r:id="rId51"/>
    <p:sldId id="1555" r:id="rId52"/>
    <p:sldId id="1314" r:id="rId53"/>
    <p:sldId id="289" r:id="rId54"/>
  </p:sldIdLst>
  <p:sldSz cx="12192000" cy="6858000"/>
  <p:notesSz cx="6797675" cy="9926638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CB182B-35D9-DF12-CB5F-85BEF5349532}" name="Monika Parafinaitytė" initials="MP" userId="S::monika@gauce.lt::2b182fd3-f2cc-4ce6-bcdb-0411a6866d72" providerId="AD"/>
  <p188:author id="{78DBF653-BFE8-A119-25C2-F56A7A9E3081}" name="Marija Frolova" initials="MF" userId="S::Marija@gauce.lt::990ef6ab-ad50-491d-98c1-30100579bc75" providerId="AD"/>
  <p188:author id="{42827A91-221C-447A-0CA8-B7E85539D40B}" name="Kristina Gaučė" initials="KG" userId="S::kristina@gauce.lt::aa3c1df0-d001-49a3-95d5-089bc37002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C0EA"/>
    <a:srgbClr val="30AF7C"/>
    <a:srgbClr val="98C965"/>
    <a:srgbClr val="D9E178"/>
    <a:srgbClr val="A6DB4E"/>
    <a:srgbClr val="535814"/>
    <a:srgbClr val="95CD50"/>
    <a:srgbClr val="E3E4E4"/>
    <a:srgbClr val="E8F1F9"/>
    <a:srgbClr val="CAD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3" autoAdjust="0"/>
    <p:restoredTop sz="94719"/>
  </p:normalViewPr>
  <p:slideViewPr>
    <p:cSldViewPr snapToGrid="0">
      <p:cViewPr varScale="1">
        <p:scale>
          <a:sx n="101" d="100"/>
          <a:sy n="101" d="100"/>
        </p:scale>
        <p:origin x="30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7E461-9001-4351-81E8-8C986FF9C974}" type="datetimeFigureOut">
              <a:rPr lang="lt-LT" smtClean="0"/>
              <a:t>2023-06-24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A0B5B-631F-4A6A-8BD3-7AEE456EEF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927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448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53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7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512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538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2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704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73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303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93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14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220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44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24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21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313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7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06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8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2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986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627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0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595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769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06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0520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710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84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262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7020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63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05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352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33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965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67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704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8994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4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3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98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55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731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63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0A3E-EC1B-BE41-AF73-5794AD897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12102-F6A1-E647-B542-70150272F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2A17F-0944-E34D-875E-617FAF4D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D4525-0264-E84C-95C8-91CD70E1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9F13-1800-6C4B-8C25-F6A9FEDA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1430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BEA6-1059-0141-A65A-D8D4D68C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9AB4F-7B82-D243-A669-E60957869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EB214-AB97-AF48-925F-810CB2A3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FEB19-6087-3443-A321-370F17F2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F263-7B0F-C24F-95F4-30ED3C6C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0551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7939-763A-104B-80E3-F3DC837F3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B66A-42A0-6644-B8B4-064A9FF56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62A4B-EC0E-CE4E-A659-C9F79820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48AB8-7787-0740-AF64-C83B6F4F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7C07D-6479-754E-824E-E8B00CF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66034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0A3E-EC1B-BE41-AF73-5794AD897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12102-F6A1-E647-B542-70150272F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2A17F-0944-E34D-875E-617FAF4D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D4525-0264-E84C-95C8-91CD70E1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9F13-1800-6C4B-8C25-F6A9FEDA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75684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5367-F17E-DE47-9929-C42CCAB7F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48F11-3DBC-F942-94F1-BE75A2A58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52A5E-7E78-FC48-BD42-5470DE0E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F6358-DF79-AC47-A098-69F4A1F7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F7ECC-A9DD-DD4A-A6C8-C6F8F0F9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129492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329D-BED9-C94D-9D83-45D93948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9B0F5-7BEF-F74D-BBE3-9050A5D1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CF16-F914-4B44-B8C9-8CC6B181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66344-58E6-B849-9C0B-3B209668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C2122-B63B-034D-9A45-346F5FB7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10121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84ED-4250-AE40-A721-B058ED92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96A0-197F-4642-AFC2-DD2863970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86661-2162-7846-B16F-412F3CBA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B79D1-62C8-024F-B8FF-EF6D76EF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6469C-C78F-D541-B843-1B65083F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12CB7-23C5-184A-A074-6666C05A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436975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72FE-474D-4343-8335-30D77B83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EE049-B393-3C48-A072-41D67B59A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FF4ED-A47A-1047-97F0-9C2BA0EE6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8CD1C-CB99-244C-9FB1-0F7D09E30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AEFDF-5A0E-584B-9F10-D456F60C4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73F5B-2AE3-6A41-ABFC-53B0C816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6ACF9-7930-954A-B451-6819E2BC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993D2-18CD-0B42-A913-E8720D48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5707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167D-6431-8E41-AB9D-56EA0DBA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56DAF-71DC-FB4B-A4F4-B95E2877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DA0E9-BF52-714A-BACC-F5EDA29C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AF1F5-BBED-1B40-9975-F79983A3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16608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C6894-5F1C-6241-B9D7-F5E4E195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774A5-B611-2647-8088-B5327796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8C56E-39BD-EA47-A014-7F22BB7F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34038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49E8-949A-3C44-AC2F-1448CB05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FF34-468D-B646-987C-56F0A8BB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0CC0B-4431-1A4E-A2A8-2EBF0227B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6E810-7AC5-E843-9BF9-6E60E244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4B336-CC9D-804E-AF18-E9EE419C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28C7E-DA50-5244-BA31-0249CFAB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04228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5367-F17E-DE47-9929-C42CCAB7F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48F11-3DBC-F942-94F1-BE75A2A58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52A5E-7E78-FC48-BD42-5470DE0E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F6358-DF79-AC47-A098-69F4A1F7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F7ECC-A9DD-DD4A-A6C8-C6F8F0F9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812474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D0B1-A979-D54D-82CA-05513FC9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043E2-63AA-7D4F-AD01-4159C89A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AEC3E-8BAE-5447-A9BC-9433F7887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70D9F-C43F-0145-AACD-B2FB700C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AD58C-2455-914F-AA32-48B7CED5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1F04A-BB99-814B-90E9-1847649B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800562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BEA6-1059-0141-A65A-D8D4D68C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9AB4F-7B82-D243-A669-E60957869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EB214-AB97-AF48-925F-810CB2A3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FEB19-6087-3443-A321-370F17F2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F263-7B0F-C24F-95F4-30ED3C6C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872436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7939-763A-104B-80E3-F3DC837F3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B66A-42A0-6644-B8B4-064A9FF56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62A4B-EC0E-CE4E-A659-C9F79820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48AB8-7787-0740-AF64-C83B6F4F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7C07D-6479-754E-824E-E8B00CF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7262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329D-BED9-C94D-9D83-45D93948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9B0F5-7BEF-F74D-BBE3-9050A5D1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CF16-F914-4B44-B8C9-8CC6B181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66344-58E6-B849-9C0B-3B209668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C2122-B63B-034D-9A45-346F5FB7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05606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84ED-4250-AE40-A721-B058ED92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96A0-197F-4642-AFC2-DD2863970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86661-2162-7846-B16F-412F3CBA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B79D1-62C8-024F-B8FF-EF6D76EF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6469C-C78F-D541-B843-1B65083F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12CB7-23C5-184A-A074-6666C05A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87559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72FE-474D-4343-8335-30D77B83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EE049-B393-3C48-A072-41D67B59A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FF4ED-A47A-1047-97F0-9C2BA0EE6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8CD1C-CB99-244C-9FB1-0F7D09E30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AEFDF-5A0E-584B-9F10-D456F60C4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73F5B-2AE3-6A41-ABFC-53B0C816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6ACF9-7930-954A-B451-6819E2BC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993D2-18CD-0B42-A913-E8720D48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09099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167D-6431-8E41-AB9D-56EA0DBA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56DAF-71DC-FB4B-A4F4-B95E2877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DA0E9-BF52-714A-BACC-F5EDA29C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AF1F5-BBED-1B40-9975-F79983A3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2692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C6894-5F1C-6241-B9D7-F5E4E195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774A5-B611-2647-8088-B5327796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8C56E-39BD-EA47-A014-7F22BB7F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6492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49E8-949A-3C44-AC2F-1448CB05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FF34-468D-B646-987C-56F0A8BB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0CC0B-4431-1A4E-A2A8-2EBF0227B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6E810-7AC5-E843-9BF9-6E60E244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4B336-CC9D-804E-AF18-E9EE419C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28C7E-DA50-5244-BA31-0249CFAB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224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D0B1-A979-D54D-82CA-05513FC9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043E2-63AA-7D4F-AD01-4159C89A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AEC3E-8BAE-5447-A9BC-9433F7887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70D9F-C43F-0145-AACD-B2FB700C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AD58C-2455-914F-AA32-48B7CED5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1F04A-BB99-814B-90E9-1847649B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0628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CD28A-CC22-8449-8711-93E9A9B6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1017-157D-DD4C-9C82-940383DE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FE9B-A464-9E4D-B978-643E1A93F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534A3-5EAA-4443-90A8-EF952E083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03A30-E365-0E4E-80FF-5535631F8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65033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CD28A-CC22-8449-8711-93E9A9B6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1017-157D-DD4C-9C82-940383DE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FE9B-A464-9E4D-B978-643E1A93F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77E6-B808-DF40-9C53-260D8B1299E3}" type="datetimeFigureOut">
              <a:rPr lang="en-TR" smtClean="0"/>
              <a:t>06/24/2023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534A3-5EAA-4443-90A8-EF952E083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03A30-E365-0E4E-80FF-5535631F8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9613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mp-plus.eu/resource?t=Developing%20Transition%20Pathways%20towards%20Sustainable%20Mobility%20in%20European%20Cities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213D051-DBA7-60B8-D534-13E379FD783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56788" y="1104521"/>
            <a:ext cx="5544828" cy="2479981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DA153BC-ECCC-F10D-25F1-3FAB83E0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686" y="3429000"/>
            <a:ext cx="4744049" cy="2774901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86DE4153-A4CF-3E0D-D4D0-B2578B3F484C}"/>
              </a:ext>
            </a:extLst>
          </p:cNvPr>
          <p:cNvSpPr/>
          <p:nvPr/>
        </p:nvSpPr>
        <p:spPr>
          <a:xfrm>
            <a:off x="-21444" y="2465490"/>
            <a:ext cx="4854788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ea typeface="Calibri" panose="020F0502020204030204" pitchFamily="34" charset="0"/>
                <a:cs typeface="Poppins" panose="00000500000000000000" pitchFamily="2" charset="-70"/>
              </a:rPr>
              <a:t>Pilot </a:t>
            </a:r>
            <a:r>
              <a:rPr lang="en-US" dirty="0" err="1">
                <a:ea typeface="Calibri" panose="020F0502020204030204" pitchFamily="34" charset="0"/>
                <a:cs typeface="Poppins" panose="00000500000000000000" pitchFamily="2" charset="-70"/>
              </a:rPr>
              <a:t>proje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ea typeface="Calibri" panose="020F0502020204030204" pitchFamily="34" charset="0"/>
                <a:cs typeface="Poppins" panose="00000500000000000000" pitchFamily="2" charset="-70"/>
              </a:rPr>
              <a:t>alanlarında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ea typeface="Calibri" panose="020F0502020204030204" pitchFamily="34" charset="0"/>
                <a:cs typeface="Poppins" panose="00000500000000000000" pitchFamily="2" charset="-70"/>
              </a:rPr>
              <a:t>hız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ea typeface="Calibri" panose="020F0502020204030204" pitchFamily="34" charset="0"/>
                <a:cs typeface="Poppins" panose="00000500000000000000" pitchFamily="2" charset="-70"/>
              </a:rPr>
              <a:t>limiti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ea typeface="Calibri" panose="020F0502020204030204" pitchFamily="34" charset="0"/>
                <a:cs typeface="Poppins" panose="00000500000000000000" pitchFamily="2" charset="-70"/>
              </a:rPr>
              <a:t>önlemlerinin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ea typeface="Calibri" panose="020F0502020204030204" pitchFamily="34" charset="0"/>
                <a:cs typeface="Poppins" panose="00000500000000000000" pitchFamily="2" charset="-70"/>
              </a:rPr>
              <a:t>uygulanması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, </a:t>
            </a:r>
            <a:r>
              <a:rPr lang="en-US" err="1">
                <a:ea typeface="Calibri" panose="020F0502020204030204" pitchFamily="34" charset="0"/>
                <a:cs typeface="Poppins" panose="00000500000000000000" pitchFamily="2" charset="-70"/>
              </a:rPr>
              <a:t>gürültü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ea typeface="Calibri" panose="020F0502020204030204" pitchFamily="34" charset="0"/>
                <a:cs typeface="Poppins" panose="00000500000000000000" pitchFamily="2" charset="-70"/>
              </a:rPr>
              <a:t>seviyesini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 2-5 dB </a:t>
            </a:r>
            <a:r>
              <a:rPr lang="en-US" err="1">
                <a:ea typeface="Calibri" panose="020F0502020204030204" pitchFamily="34" charset="0"/>
                <a:cs typeface="Poppins" panose="00000500000000000000" pitchFamily="2" charset="-70"/>
              </a:rPr>
              <a:t>azaltmıştır</a:t>
            </a:r>
            <a:r>
              <a:rPr lang="en-US">
                <a:ea typeface="Calibri" panose="020F0502020204030204" pitchFamily="34" charset="0"/>
                <a:cs typeface="Poppins" panose="00000500000000000000" pitchFamily="2" charset="-70"/>
              </a:rPr>
              <a:t>.</a:t>
            </a:r>
            <a:endParaRPr lang="lt-LT">
              <a:ea typeface="Calibri" panose="020F0502020204030204" pitchFamily="34" charset="0"/>
              <a:cs typeface="Poppins" panose="00000500000000000000" pitchFamily="2" charset="-7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C7F253F7-60B2-3B2C-6877-0B810AA4E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8803" y="3218947"/>
            <a:ext cx="7681799" cy="2911873"/>
          </a:xfrm>
          <a:prstGeom prst="rect">
            <a:avLst/>
          </a:prstGeom>
        </p:spPr>
      </p:pic>
      <p:sp>
        <p:nvSpPr>
          <p:cNvPr id="18" name="Oval 7">
            <a:extLst>
              <a:ext uri="{FF2B5EF4-FFF2-40B4-BE49-F238E27FC236}">
                <a16:creationId xmlns:a16="http://schemas.microsoft.com/office/drawing/2014/main" id="{60227E06-8C26-1EBE-2E6E-910B6011346B}"/>
              </a:ext>
            </a:extLst>
          </p:cNvPr>
          <p:cNvSpPr/>
          <p:nvPr/>
        </p:nvSpPr>
        <p:spPr>
          <a:xfrm>
            <a:off x="6503862" y="3819662"/>
            <a:ext cx="2501648" cy="2375037"/>
          </a:xfrm>
          <a:prstGeom prst="ellipse">
            <a:avLst/>
          </a:prstGeom>
          <a:solidFill>
            <a:srgbClr val="8A922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Organize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kamusal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alanlar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,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otomobiller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için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alanı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yarıya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indirdi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ve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insanlar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için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alanı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artırdı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.</a:t>
            </a:r>
            <a:endParaRPr lang="lt-LT">
              <a:solidFill>
                <a:schemeClr val="bg1"/>
              </a:solidFill>
              <a:cs typeface="Poppins" panose="00000500000000000000" pitchFamily="2" charset="-7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4C1AE47E-4BB5-8F6A-514B-4BF5FAB0E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329" y="978744"/>
            <a:ext cx="4114078" cy="49164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bIns="0" anchor="b" anchorCtr="0"/>
          <a:lstStyle/>
          <a:p>
            <a:pPr marL="627063" eaLnBrk="0" hangingPunct="0">
              <a:lnSpc>
                <a:spcPts val="4500"/>
              </a:lnSpc>
            </a:pPr>
            <a:r>
              <a:rPr lang="lt-LT" altLang="lt-LT" sz="3200" b="1">
                <a:latin typeface="+mj-lt"/>
                <a:cs typeface="Poppins" panose="00000500000000000000" pitchFamily="2" charset="-70"/>
              </a:rPr>
              <a:t>BAŞARI ÖYKÜLERİ</a:t>
            </a:r>
            <a:endParaRPr lang="en-US" altLang="lt-LT" sz="3200" b="1">
              <a:latin typeface="+mj-lt"/>
              <a:cs typeface="Poppins" panose="00000500000000000000" pitchFamily="2" charset="-7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1ED3EA10-F681-A9BC-C69E-8DB08AC8B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22" y="1487021"/>
            <a:ext cx="2855802" cy="3894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bIns="0" anchor="t" anchorCtr="0"/>
          <a:lstStyle/>
          <a:p>
            <a:pPr marL="88900" eaLnBrk="0" hangingPunct="0">
              <a:lnSpc>
                <a:spcPts val="2500"/>
              </a:lnSpc>
            </a:pPr>
            <a:r>
              <a:rPr lang="lt-LT" altLang="lt-LT" sz="3200" b="1" err="1">
                <a:latin typeface="+mj-lt"/>
                <a:cs typeface="Poppins" panose="00000500000000000000" pitchFamily="2" charset="-70"/>
              </a:rPr>
              <a:t>Vitoria-Gasteiz</a:t>
            </a:r>
            <a:endParaRPr lang="lt-LT" altLang="lt-LT" sz="3200" b="1">
              <a:latin typeface="+mj-lt"/>
              <a:cs typeface="Poppins" panose="00000500000000000000" pitchFamily="2" charset="-70"/>
            </a:endParaRP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13EBB9E4-CB61-9922-4083-3404E28A71CE}"/>
              </a:ext>
            </a:extLst>
          </p:cNvPr>
          <p:cNvSpPr/>
          <p:nvPr/>
        </p:nvSpPr>
        <p:spPr>
          <a:xfrm>
            <a:off x="4689939" y="1462253"/>
            <a:ext cx="2668719" cy="2222303"/>
          </a:xfrm>
          <a:prstGeom prst="ellipse">
            <a:avLst/>
          </a:prstGeom>
          <a:solidFill>
            <a:srgbClr val="D9E07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Şehir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merkezindeki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hız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sınırı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bölgeleri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,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ölüm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ve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ciddi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yaralanmalarda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%38'lik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bir</a:t>
            </a: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azalma</a:t>
            </a:r>
            <a:r>
              <a:rPr lang="tr-TR" dirty="0">
                <a:solidFill>
                  <a:schemeClr val="tx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sağlamıştır.</a:t>
            </a: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Poppins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4270368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602997" y="1500739"/>
            <a:ext cx="9196323" cy="47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500" b="1" err="1"/>
              <a:t>Yeni</a:t>
            </a:r>
            <a:r>
              <a:rPr lang="lt-LT" sz="3500" b="1"/>
              <a:t> </a:t>
            </a:r>
            <a:r>
              <a:rPr lang="lt-LT" sz="3500" b="1" err="1"/>
              <a:t>toplu</a:t>
            </a:r>
            <a:r>
              <a:rPr lang="lt-LT" sz="3500" b="1"/>
              <a:t> </a:t>
            </a:r>
            <a:r>
              <a:rPr lang="lt-LT" sz="3500" b="1" err="1"/>
              <a:t>taşıma</a:t>
            </a:r>
            <a:r>
              <a:rPr lang="lt-LT" sz="3500" b="1"/>
              <a:t> </a:t>
            </a:r>
            <a:r>
              <a:rPr lang="lt-LT" sz="3500" b="1" err="1"/>
              <a:t>hizmetlerinin</a:t>
            </a:r>
            <a:r>
              <a:rPr lang="lt-LT" sz="3500" b="1"/>
              <a:t> </a:t>
            </a:r>
            <a:r>
              <a:rPr lang="lt-LT" sz="3500" b="1" err="1"/>
              <a:t>tanıtılması</a:t>
            </a:r>
            <a:endParaRPr lang="lt-LT" sz="3200" b="1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84C56EF-9D32-A606-C20A-1C9B0AE2107C}"/>
              </a:ext>
            </a:extLst>
          </p:cNvPr>
          <p:cNvSpPr txBox="1">
            <a:spLocks/>
          </p:cNvSpPr>
          <p:nvPr/>
        </p:nvSpPr>
        <p:spPr>
          <a:xfrm>
            <a:off x="602997" y="1945079"/>
            <a:ext cx="5109545" cy="500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lt-LT" sz="2200" b="1" err="1"/>
              <a:t>Hasselt</a:t>
            </a:r>
            <a:r>
              <a:rPr lang="lt-LT" sz="2200" b="1"/>
              <a:t>, </a:t>
            </a:r>
            <a:r>
              <a:rPr lang="lt-LT" sz="2200" b="1" err="1"/>
              <a:t>Belçika</a:t>
            </a:r>
            <a:r>
              <a:rPr lang="lt-LT" sz="2200" b="1"/>
              <a:t> 1977 - 2014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E7B3B5-B286-CDBE-8FAC-3E3EE3D11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90" y="2546659"/>
            <a:ext cx="7193690" cy="3235146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</a:pPr>
            <a:r>
              <a:rPr lang="en-GB" sz="1600" err="1"/>
              <a:t>Ücretsiz</a:t>
            </a:r>
            <a:r>
              <a:rPr lang="en-GB" sz="1600"/>
              <a:t> </a:t>
            </a:r>
            <a:r>
              <a:rPr lang="en-GB" sz="1600" err="1"/>
              <a:t>yolcu</a:t>
            </a:r>
            <a:r>
              <a:rPr lang="en-GB" sz="1600"/>
              <a:t> </a:t>
            </a:r>
            <a:r>
              <a:rPr lang="en-GB" sz="1600" err="1"/>
              <a:t>taşımacılığı</a:t>
            </a:r>
            <a:r>
              <a:rPr lang="en-GB" sz="1600"/>
              <a:t> (FFPT), Hasselt </a:t>
            </a:r>
            <a:r>
              <a:rPr lang="en-GB" sz="1600" err="1"/>
              <a:t>sakinlerini</a:t>
            </a:r>
            <a:r>
              <a:rPr lang="en-GB" sz="1600"/>
              <a:t> </a:t>
            </a:r>
            <a:r>
              <a:rPr lang="en-GB" sz="1600" err="1"/>
              <a:t>şehir</a:t>
            </a:r>
            <a:r>
              <a:rPr lang="en-GB" sz="1600"/>
              <a:t> </a:t>
            </a:r>
            <a:r>
              <a:rPr lang="en-GB" sz="1600" err="1"/>
              <a:t>içindeki</a:t>
            </a:r>
            <a:r>
              <a:rPr lang="en-GB" sz="1600"/>
              <a:t> yeni </a:t>
            </a:r>
            <a:r>
              <a:rPr lang="en-GB" sz="1600" err="1"/>
              <a:t>hareketlilik</a:t>
            </a:r>
            <a:r>
              <a:rPr lang="en-GB" sz="1600"/>
              <a:t> </a:t>
            </a:r>
            <a:r>
              <a:rPr lang="en-GB" sz="1600" err="1"/>
              <a:t>teklifini</a:t>
            </a:r>
            <a:r>
              <a:rPr lang="en-GB" sz="1600"/>
              <a:t> </a:t>
            </a:r>
            <a:r>
              <a:rPr lang="en-GB" sz="1600" err="1"/>
              <a:t>keşfetmeye</a:t>
            </a:r>
            <a:r>
              <a:rPr lang="en-GB" sz="1600"/>
              <a:t> </a:t>
            </a:r>
            <a:r>
              <a:rPr lang="en-GB" sz="1600" err="1"/>
              <a:t>ve</a:t>
            </a:r>
            <a:r>
              <a:rPr lang="en-GB" sz="1600"/>
              <a:t> </a:t>
            </a:r>
            <a:r>
              <a:rPr lang="en-GB" sz="1600" err="1"/>
              <a:t>sahiplenmeye</a:t>
            </a:r>
            <a:r>
              <a:rPr lang="en-GB" sz="1600"/>
              <a:t> </a:t>
            </a:r>
            <a:r>
              <a:rPr lang="en-GB" sz="1600" err="1"/>
              <a:t>teşvik</a:t>
            </a:r>
            <a:r>
              <a:rPr lang="en-GB" sz="1600"/>
              <a:t> </a:t>
            </a:r>
            <a:r>
              <a:rPr lang="en-GB" sz="1600" err="1"/>
              <a:t>etmek</a:t>
            </a:r>
            <a:r>
              <a:rPr lang="en-GB" sz="1600"/>
              <a:t> </a:t>
            </a:r>
            <a:r>
              <a:rPr lang="en-GB" sz="1600" err="1"/>
              <a:t>için</a:t>
            </a:r>
            <a:r>
              <a:rPr lang="en-GB" sz="1600"/>
              <a:t> </a:t>
            </a:r>
            <a:r>
              <a:rPr lang="en-GB" sz="1600" err="1"/>
              <a:t>bir</a:t>
            </a:r>
            <a:r>
              <a:rPr lang="en-GB" sz="1600"/>
              <a:t> </a:t>
            </a:r>
            <a:r>
              <a:rPr lang="en-GB" sz="1600" b="1" err="1"/>
              <a:t>tetikleyici</a:t>
            </a:r>
            <a:r>
              <a:rPr lang="en-GB" sz="1600"/>
              <a:t> </a:t>
            </a:r>
            <a:r>
              <a:rPr lang="en-GB" sz="1600" err="1"/>
              <a:t>olarak</a:t>
            </a:r>
            <a:r>
              <a:rPr lang="en-GB" sz="1600"/>
              <a:t> </a:t>
            </a:r>
            <a:r>
              <a:rPr lang="en-GB" sz="1600" err="1"/>
              <a:t>kullanıldı</a:t>
            </a:r>
            <a:r>
              <a:rPr lang="en-GB" sz="1600"/>
              <a:t>.</a:t>
            </a:r>
          </a:p>
          <a:p>
            <a:pPr algn="just">
              <a:spcBef>
                <a:spcPts val="600"/>
              </a:spcBef>
            </a:pPr>
            <a:r>
              <a:rPr lang="en-GB" sz="1600"/>
              <a:t>FFPT </a:t>
            </a:r>
            <a:r>
              <a:rPr lang="en-GB" sz="1600" err="1"/>
              <a:t>programı</a:t>
            </a:r>
            <a:r>
              <a:rPr lang="en-GB" sz="1600"/>
              <a:t> ilk </a:t>
            </a:r>
            <a:r>
              <a:rPr lang="en-GB" sz="1600" err="1"/>
              <a:t>kez</a:t>
            </a:r>
            <a:r>
              <a:rPr lang="en-GB" sz="1600"/>
              <a:t> </a:t>
            </a:r>
            <a:r>
              <a:rPr lang="en-GB" sz="1600" err="1"/>
              <a:t>tanıtıldığında</a:t>
            </a:r>
            <a:r>
              <a:rPr lang="en-GB" sz="1600"/>
              <a:t> </a:t>
            </a:r>
            <a:r>
              <a:rPr lang="en-GB" sz="1600" err="1"/>
              <a:t>otobüs</a:t>
            </a:r>
            <a:r>
              <a:rPr lang="en-GB" sz="1600"/>
              <a:t> </a:t>
            </a:r>
            <a:r>
              <a:rPr lang="en-GB" sz="1600" err="1"/>
              <a:t>yolcu</a:t>
            </a:r>
            <a:r>
              <a:rPr lang="en-GB" sz="1600"/>
              <a:t> </a:t>
            </a:r>
            <a:r>
              <a:rPr lang="en-GB" sz="1600" err="1"/>
              <a:t>sayısı</a:t>
            </a:r>
            <a:r>
              <a:rPr lang="en-GB" sz="1600"/>
              <a:t> %700 </a:t>
            </a:r>
            <a:r>
              <a:rPr lang="en-GB" sz="1600" err="1"/>
              <a:t>artarak</a:t>
            </a:r>
            <a:r>
              <a:rPr lang="en-GB" sz="1600"/>
              <a:t> </a:t>
            </a:r>
            <a:r>
              <a:rPr lang="en-GB" sz="1600" err="1"/>
              <a:t>günde</a:t>
            </a:r>
            <a:r>
              <a:rPr lang="en-GB" sz="1600"/>
              <a:t> 1.000'den 7.000 </a:t>
            </a:r>
            <a:r>
              <a:rPr lang="en-GB" sz="1600" err="1"/>
              <a:t>yolcuya</a:t>
            </a:r>
            <a:r>
              <a:rPr lang="en-GB" sz="1600"/>
              <a:t> </a:t>
            </a:r>
            <a:r>
              <a:rPr lang="en-GB" sz="1600" err="1"/>
              <a:t>çıktı</a:t>
            </a:r>
            <a:r>
              <a:rPr lang="en-GB" sz="1600"/>
              <a:t>. Modal </a:t>
            </a:r>
            <a:r>
              <a:rPr lang="en-GB" sz="1600" err="1"/>
              <a:t>geçiş</a:t>
            </a:r>
            <a:r>
              <a:rPr lang="en-GB" sz="1600"/>
              <a:t> </a:t>
            </a:r>
            <a:r>
              <a:rPr lang="en-GB" sz="1600" err="1"/>
              <a:t>açısından</a:t>
            </a:r>
            <a:r>
              <a:rPr lang="en-GB" sz="1600"/>
              <a:t>, yeni </a:t>
            </a:r>
            <a:r>
              <a:rPr lang="en-GB" sz="1600" err="1"/>
              <a:t>oluşturulan</a:t>
            </a:r>
            <a:r>
              <a:rPr lang="en-GB" sz="1600"/>
              <a:t> </a:t>
            </a:r>
            <a:r>
              <a:rPr lang="en-GB" sz="1600" err="1"/>
              <a:t>yolculukların</a:t>
            </a:r>
            <a:r>
              <a:rPr lang="en-GB" sz="1600"/>
              <a:t> %63'ü </a:t>
            </a:r>
            <a:r>
              <a:rPr lang="en-GB" sz="1600" err="1"/>
              <a:t>eski</a:t>
            </a:r>
            <a:r>
              <a:rPr lang="en-GB" sz="1600"/>
              <a:t> </a:t>
            </a:r>
            <a:r>
              <a:rPr lang="en-GB" sz="1600" err="1"/>
              <a:t>otobüs</a:t>
            </a:r>
            <a:r>
              <a:rPr lang="en-GB" sz="1600"/>
              <a:t> </a:t>
            </a:r>
            <a:r>
              <a:rPr lang="en-GB" sz="1600" err="1"/>
              <a:t>kullanıcıları</a:t>
            </a:r>
            <a:r>
              <a:rPr lang="en-GB" sz="1600"/>
              <a:t>, %16'sı araba </a:t>
            </a:r>
            <a:r>
              <a:rPr lang="en-GB" sz="1600" err="1"/>
              <a:t>kullanıcıları</a:t>
            </a:r>
            <a:r>
              <a:rPr lang="en-GB" sz="1600"/>
              <a:t>, %12'si </a:t>
            </a:r>
            <a:r>
              <a:rPr lang="en-GB" sz="1600" err="1"/>
              <a:t>bisikletliler</a:t>
            </a:r>
            <a:r>
              <a:rPr lang="en-GB" sz="1600"/>
              <a:t> </a:t>
            </a:r>
            <a:r>
              <a:rPr lang="en-GB" sz="1600" err="1"/>
              <a:t>ve</a:t>
            </a:r>
            <a:r>
              <a:rPr lang="en-GB" sz="1600"/>
              <a:t> %9'u </a:t>
            </a:r>
            <a:r>
              <a:rPr lang="en-GB" sz="1600" err="1"/>
              <a:t>yayalar</a:t>
            </a:r>
            <a:r>
              <a:rPr lang="en-GB" sz="1600"/>
              <a:t> </a:t>
            </a:r>
            <a:r>
              <a:rPr lang="en-GB" sz="1600" err="1"/>
              <a:t>tarafından</a:t>
            </a:r>
            <a:r>
              <a:rPr lang="en-GB" sz="1600"/>
              <a:t> </a:t>
            </a:r>
            <a:r>
              <a:rPr lang="en-GB" sz="1600" err="1"/>
              <a:t>yapıldı</a:t>
            </a:r>
            <a:r>
              <a:rPr lang="en-GB" sz="1600"/>
              <a:t>.</a:t>
            </a:r>
          </a:p>
          <a:p>
            <a:pPr algn="just">
              <a:spcBef>
                <a:spcPts val="600"/>
              </a:spcBef>
            </a:pPr>
            <a:r>
              <a:rPr lang="en-GB" sz="1600"/>
              <a:t>FFPT </a:t>
            </a:r>
            <a:r>
              <a:rPr lang="en-GB" sz="1600" err="1"/>
              <a:t>programını</a:t>
            </a:r>
            <a:r>
              <a:rPr lang="en-GB" sz="1600"/>
              <a:t> </a:t>
            </a:r>
            <a:r>
              <a:rPr lang="en-GB" sz="1600" err="1"/>
              <a:t>durdurduktan</a:t>
            </a:r>
            <a:r>
              <a:rPr lang="en-GB" sz="1600"/>
              <a:t> </a:t>
            </a:r>
            <a:r>
              <a:rPr lang="en-GB" sz="1600" err="1"/>
              <a:t>bi</a:t>
            </a:r>
            <a:r>
              <a:rPr lang="en-GB" sz="1600" b="1" err="1"/>
              <a:t>r</a:t>
            </a:r>
            <a:r>
              <a:rPr lang="en-GB" sz="1600" b="1"/>
              <a:t> </a:t>
            </a:r>
            <a:r>
              <a:rPr lang="en-GB" sz="1600" b="1" err="1"/>
              <a:t>yıl</a:t>
            </a:r>
            <a:r>
              <a:rPr lang="en-GB" sz="1600" b="1"/>
              <a:t> </a:t>
            </a:r>
            <a:r>
              <a:rPr lang="en-GB" sz="1600" b="1" err="1"/>
              <a:t>sonra</a:t>
            </a:r>
            <a:r>
              <a:rPr lang="en-GB" sz="1600" b="1"/>
              <a:t> </a:t>
            </a:r>
            <a:r>
              <a:rPr lang="en-GB" sz="1600" err="1"/>
              <a:t>operatör</a:t>
            </a:r>
            <a:r>
              <a:rPr lang="en-GB" sz="1600"/>
              <a:t>, </a:t>
            </a:r>
            <a:r>
              <a:rPr lang="en-GB" sz="1600" err="1"/>
              <a:t>eski</a:t>
            </a:r>
            <a:r>
              <a:rPr lang="en-GB" sz="1600"/>
              <a:t> </a:t>
            </a:r>
            <a:r>
              <a:rPr lang="en-GB" sz="1600" err="1"/>
              <a:t>yolcuların</a:t>
            </a:r>
            <a:r>
              <a:rPr lang="en-GB" sz="1600"/>
              <a:t> </a:t>
            </a:r>
            <a:r>
              <a:rPr lang="en-GB" sz="1600" err="1"/>
              <a:t>hafta</a:t>
            </a:r>
            <a:r>
              <a:rPr lang="en-GB" sz="1600"/>
              <a:t> </a:t>
            </a:r>
            <a:r>
              <a:rPr lang="en-GB" sz="1600" err="1"/>
              <a:t>içi</a:t>
            </a:r>
            <a:r>
              <a:rPr lang="en-GB" sz="1600"/>
              <a:t> %75'ini </a:t>
            </a:r>
            <a:r>
              <a:rPr lang="en-GB" sz="1600" err="1"/>
              <a:t>ve</a:t>
            </a:r>
            <a:r>
              <a:rPr lang="en-GB" sz="1600"/>
              <a:t> </a:t>
            </a:r>
            <a:r>
              <a:rPr lang="en-GB" sz="1600" err="1"/>
              <a:t>hafta</a:t>
            </a:r>
            <a:r>
              <a:rPr lang="en-GB" sz="1600"/>
              <a:t> </a:t>
            </a:r>
            <a:r>
              <a:rPr lang="en-GB" sz="1600" err="1"/>
              <a:t>sonu</a:t>
            </a:r>
            <a:r>
              <a:rPr lang="en-GB" sz="1600"/>
              <a:t> %67'sini </a:t>
            </a:r>
            <a:r>
              <a:rPr lang="en-GB" sz="1600" err="1"/>
              <a:t>elinde</a:t>
            </a:r>
            <a:r>
              <a:rPr lang="en-GB" sz="1600"/>
              <a:t> </a:t>
            </a:r>
            <a:r>
              <a:rPr lang="en-GB" sz="1600" err="1"/>
              <a:t>tuttuğunu</a:t>
            </a:r>
            <a:r>
              <a:rPr lang="en-GB" sz="1600"/>
              <a:t> </a:t>
            </a:r>
            <a:r>
              <a:rPr lang="en-GB" sz="1600" err="1"/>
              <a:t>gözlemledi</a:t>
            </a:r>
            <a:r>
              <a:rPr lang="en-GB" sz="1600"/>
              <a:t> </a:t>
            </a:r>
            <a:r>
              <a:rPr lang="en-GB" sz="1600" err="1"/>
              <a:t>ve</a:t>
            </a:r>
            <a:r>
              <a:rPr lang="en-GB" sz="1600"/>
              <a:t> </a:t>
            </a:r>
            <a:r>
              <a:rPr lang="en-GB" sz="1600" err="1"/>
              <a:t>bu</a:t>
            </a:r>
            <a:r>
              <a:rPr lang="en-GB" sz="1600"/>
              <a:t>, </a:t>
            </a:r>
            <a:r>
              <a:rPr lang="en-GB" sz="1600" b="1" err="1"/>
              <a:t>toplu</a:t>
            </a:r>
            <a:r>
              <a:rPr lang="en-GB" sz="1600" b="1"/>
              <a:t> </a:t>
            </a:r>
            <a:r>
              <a:rPr lang="en-GB" sz="1600" b="1" err="1"/>
              <a:t>taşıma</a:t>
            </a:r>
            <a:r>
              <a:rPr lang="en-GB" sz="1600" b="1"/>
              <a:t> </a:t>
            </a:r>
            <a:r>
              <a:rPr lang="en-GB" sz="1600" b="1" err="1"/>
              <a:t>kullanımının</a:t>
            </a:r>
            <a:r>
              <a:rPr lang="en-GB" sz="1600" b="1"/>
              <a:t> </a:t>
            </a:r>
            <a:r>
              <a:rPr lang="en-GB" sz="1600" b="1" err="1"/>
              <a:t>gerçekten</a:t>
            </a:r>
            <a:r>
              <a:rPr lang="en-GB" sz="1600" b="1"/>
              <a:t> de </a:t>
            </a:r>
            <a:r>
              <a:rPr lang="en-GB" sz="1600" b="1" err="1"/>
              <a:t>hareketlilik</a:t>
            </a:r>
            <a:r>
              <a:rPr lang="en-GB" sz="1600" b="1"/>
              <a:t> </a:t>
            </a:r>
            <a:r>
              <a:rPr lang="en-GB" sz="1600" b="1" err="1"/>
              <a:t>davranışına</a:t>
            </a:r>
            <a:r>
              <a:rPr lang="en-GB" sz="1600" b="1"/>
              <a:t> </a:t>
            </a:r>
            <a:r>
              <a:rPr lang="en-GB" sz="1600" b="1" err="1"/>
              <a:t>kök</a:t>
            </a:r>
            <a:r>
              <a:rPr lang="en-GB" sz="1600" b="1"/>
              <a:t> </a:t>
            </a:r>
            <a:r>
              <a:rPr lang="en-GB" sz="1600" b="1" err="1"/>
              <a:t>saldığını</a:t>
            </a:r>
            <a:r>
              <a:rPr lang="en-GB" sz="1600" b="1"/>
              <a:t> </a:t>
            </a:r>
            <a:r>
              <a:rPr lang="en-GB" sz="1600" b="1" err="1"/>
              <a:t>gösteriyor</a:t>
            </a:r>
            <a:r>
              <a:rPr lang="en-GB" sz="1600"/>
              <a:t>. </a:t>
            </a:r>
            <a:r>
              <a:rPr lang="en-GB" sz="1600" err="1"/>
              <a:t>Doluluk</a:t>
            </a:r>
            <a:r>
              <a:rPr lang="en-GB" sz="1600"/>
              <a:t> </a:t>
            </a:r>
            <a:r>
              <a:rPr lang="en-GB" sz="1600" err="1"/>
              <a:t>oranlarının</a:t>
            </a:r>
            <a:r>
              <a:rPr lang="en-GB" sz="1600"/>
              <a:t> </a:t>
            </a:r>
            <a:r>
              <a:rPr lang="en-GB" sz="1600" err="1"/>
              <a:t>esas</a:t>
            </a:r>
            <a:r>
              <a:rPr lang="en-GB" sz="1600"/>
              <a:t> </a:t>
            </a:r>
            <a:r>
              <a:rPr lang="en-GB" sz="1600" err="1"/>
              <a:t>olarak</a:t>
            </a:r>
            <a:r>
              <a:rPr lang="en-GB" sz="1600"/>
              <a:t> FFPT </a:t>
            </a:r>
            <a:r>
              <a:rPr lang="en-GB" sz="1600" err="1"/>
              <a:t>planının</a:t>
            </a:r>
            <a:r>
              <a:rPr lang="en-GB" sz="1600"/>
              <a:t> </a:t>
            </a:r>
            <a:r>
              <a:rPr lang="en-GB" sz="1600" err="1"/>
              <a:t>yayaları</a:t>
            </a:r>
            <a:r>
              <a:rPr lang="en-GB" sz="1600"/>
              <a:t> </a:t>
            </a:r>
            <a:r>
              <a:rPr lang="en-GB" sz="1600" err="1"/>
              <a:t>çektiği</a:t>
            </a:r>
            <a:r>
              <a:rPr lang="en-GB" sz="1600"/>
              <a:t> </a:t>
            </a:r>
            <a:r>
              <a:rPr lang="en-GB" sz="1600" err="1"/>
              <a:t>kısa</a:t>
            </a:r>
            <a:r>
              <a:rPr lang="en-GB" sz="1600"/>
              <a:t> </a:t>
            </a:r>
            <a:r>
              <a:rPr lang="en-GB" sz="1600" err="1"/>
              <a:t>mesafeli</a:t>
            </a:r>
            <a:r>
              <a:rPr lang="en-GB" sz="1600"/>
              <a:t> </a:t>
            </a:r>
            <a:r>
              <a:rPr lang="en-GB" sz="1600" err="1"/>
              <a:t>yollarda</a:t>
            </a:r>
            <a:r>
              <a:rPr lang="en-GB" sz="1600"/>
              <a:t> </a:t>
            </a:r>
            <a:r>
              <a:rPr lang="en-GB" sz="1600" err="1"/>
              <a:t>düştüğünü</a:t>
            </a:r>
            <a:r>
              <a:rPr lang="en-GB" sz="1600"/>
              <a:t> </a:t>
            </a:r>
            <a:r>
              <a:rPr lang="en-GB" sz="1600" err="1"/>
              <a:t>belirtmekte</a:t>
            </a:r>
            <a:r>
              <a:rPr lang="en-GB" sz="1600"/>
              <a:t> </a:t>
            </a:r>
            <a:r>
              <a:rPr lang="en-GB" sz="1600" err="1"/>
              <a:t>fayda</a:t>
            </a:r>
            <a:r>
              <a:rPr lang="en-GB" sz="1600"/>
              <a:t> var.</a:t>
            </a:r>
            <a:endParaRPr lang="lt-LT" sz="1600"/>
          </a:p>
        </p:txBody>
      </p:sp>
      <p:pic>
        <p:nvPicPr>
          <p:cNvPr id="4098" name="Picture 2" descr="Herinvoeren gratis bus gewoon onbetaalbaar voor Hasselt” | Hasselt | hln.be">
            <a:extLst>
              <a:ext uri="{FF2B5EF4-FFF2-40B4-BE49-F238E27FC236}">
                <a16:creationId xmlns:a16="http://schemas.microsoft.com/office/drawing/2014/main" id="{32CEFB33-6F6E-CEAF-5506-D2D9592EC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r="24055"/>
          <a:stretch/>
        </p:blipFill>
        <p:spPr bwMode="auto">
          <a:xfrm>
            <a:off x="8081372" y="1500739"/>
            <a:ext cx="3742598" cy="42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1D6F7A-68B9-075B-346B-F422DD6DD28F}"/>
              </a:ext>
            </a:extLst>
          </p:cNvPr>
          <p:cNvSpPr txBox="1">
            <a:spLocks/>
          </p:cNvSpPr>
          <p:nvPr/>
        </p:nvSpPr>
        <p:spPr>
          <a:xfrm>
            <a:off x="368030" y="5863085"/>
            <a:ext cx="7681096" cy="271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600" i="1" err="1"/>
              <a:t>Source</a:t>
            </a:r>
            <a:r>
              <a:rPr lang="lt-LT" sz="1600" i="1"/>
              <a:t>: </a:t>
            </a:r>
            <a:r>
              <a:rPr lang="en-GB" sz="1600" i="1"/>
              <a:t>FULL FREE FARE PUBLIC</a:t>
            </a:r>
            <a:r>
              <a:rPr lang="lt-LT" sz="1600" i="1"/>
              <a:t> </a:t>
            </a:r>
            <a:r>
              <a:rPr lang="en-GB" sz="1600" i="1"/>
              <a:t>TRANSPORT: OBJECTIVES</a:t>
            </a:r>
            <a:r>
              <a:rPr lang="lt-LT" sz="1600" i="1"/>
              <a:t> </a:t>
            </a:r>
            <a:r>
              <a:rPr lang="en-GB" sz="1600" i="1"/>
              <a:t>AND ALTERNATIVES</a:t>
            </a:r>
            <a:r>
              <a:rPr lang="lt-LT" sz="1600" i="1"/>
              <a:t>. </a:t>
            </a:r>
            <a:r>
              <a:rPr lang="lt-LT" sz="1600" i="1" err="1"/>
              <a:t>Policy</a:t>
            </a:r>
            <a:r>
              <a:rPr lang="lt-LT" sz="1600" i="1"/>
              <a:t> </a:t>
            </a:r>
            <a:r>
              <a:rPr lang="lt-LT" sz="1600" i="1" err="1"/>
              <a:t>brief</a:t>
            </a:r>
            <a:r>
              <a:rPr lang="lt-LT" sz="1600" i="1"/>
              <a:t>, 2020, UITP </a:t>
            </a:r>
          </a:p>
        </p:txBody>
      </p:sp>
    </p:spTree>
    <p:extLst>
      <p:ext uri="{BB962C8B-B14F-4D97-AF65-F5344CB8AC3E}">
        <p14:creationId xmlns:p14="http://schemas.microsoft.com/office/powerpoint/2010/main" val="3586488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602997" y="1363089"/>
            <a:ext cx="9196323" cy="47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500" b="1" dirty="0" err="1"/>
              <a:t>Toplu</a:t>
            </a:r>
            <a:r>
              <a:rPr lang="lt-LT" sz="3500" b="1" dirty="0"/>
              <a:t> </a:t>
            </a:r>
            <a:r>
              <a:rPr lang="lt-LT" sz="3500" b="1" dirty="0" err="1"/>
              <a:t>taşıma</a:t>
            </a:r>
            <a:r>
              <a:rPr lang="lt-LT" sz="3500" b="1" dirty="0"/>
              <a:t> </a:t>
            </a:r>
            <a:r>
              <a:rPr lang="lt-LT" sz="3500" b="1" dirty="0" err="1"/>
              <a:t>altyapısı</a:t>
            </a:r>
            <a:r>
              <a:rPr lang="lt-LT" sz="3500" b="1" dirty="0"/>
              <a:t> </a:t>
            </a:r>
            <a:r>
              <a:rPr lang="lt-LT" sz="3500" b="1" dirty="0" err="1"/>
              <a:t>ve</a:t>
            </a:r>
            <a:r>
              <a:rPr lang="lt-LT" sz="3500" b="1" dirty="0"/>
              <a:t> </a:t>
            </a:r>
            <a:r>
              <a:rPr lang="lt-LT" sz="3500" b="1" dirty="0" err="1"/>
              <a:t>teşvikleri</a:t>
            </a:r>
            <a:endParaRPr lang="lt-LT" sz="3200" b="1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84C56EF-9D32-A606-C20A-1C9B0AE2107C}"/>
              </a:ext>
            </a:extLst>
          </p:cNvPr>
          <p:cNvSpPr txBox="1">
            <a:spLocks/>
          </p:cNvSpPr>
          <p:nvPr/>
        </p:nvSpPr>
        <p:spPr>
          <a:xfrm>
            <a:off x="602997" y="1817260"/>
            <a:ext cx="5109545" cy="500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lt-LT" sz="2200" b="1" err="1"/>
              <a:t>Dunkirk</a:t>
            </a:r>
            <a:r>
              <a:rPr lang="lt-LT" sz="2200" b="1"/>
              <a:t>, </a:t>
            </a:r>
            <a:r>
              <a:rPr lang="lt-LT" sz="2200" b="1" err="1"/>
              <a:t>Fransa</a:t>
            </a:r>
            <a:r>
              <a:rPr lang="lt-LT" sz="2200" b="1"/>
              <a:t> 2018 – </a:t>
            </a:r>
            <a:r>
              <a:rPr lang="lt-LT" sz="2200" b="1" err="1"/>
              <a:t>devam</a:t>
            </a:r>
            <a:r>
              <a:rPr lang="lt-LT" sz="2200" b="1"/>
              <a:t> </a:t>
            </a:r>
            <a:r>
              <a:rPr lang="lt-LT" sz="2200" b="1" err="1"/>
              <a:t>eden</a:t>
            </a:r>
            <a:endParaRPr lang="lt-LT" sz="2200" b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9790F9-8754-ADAD-8849-82EC89A46DD8}"/>
              </a:ext>
            </a:extLst>
          </p:cNvPr>
          <p:cNvSpPr txBox="1">
            <a:spLocks/>
          </p:cNvSpPr>
          <p:nvPr/>
        </p:nvSpPr>
        <p:spPr>
          <a:xfrm>
            <a:off x="4172419" y="5927787"/>
            <a:ext cx="7753414" cy="339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lt-LT" sz="1600" i="1" err="1"/>
              <a:t>Source</a:t>
            </a:r>
            <a:r>
              <a:rPr lang="lt-LT" sz="1600" i="1"/>
              <a:t>: </a:t>
            </a:r>
            <a:r>
              <a:rPr lang="en-GB" sz="1600" i="1"/>
              <a:t>FULL FREE FARE PUBLIC</a:t>
            </a:r>
            <a:r>
              <a:rPr lang="lt-LT" sz="1600" i="1"/>
              <a:t> </a:t>
            </a:r>
            <a:r>
              <a:rPr lang="en-GB" sz="1600" i="1"/>
              <a:t>TRANSPORT: OBJECTIVES</a:t>
            </a:r>
            <a:r>
              <a:rPr lang="lt-LT" sz="1600" i="1"/>
              <a:t> </a:t>
            </a:r>
            <a:r>
              <a:rPr lang="en-GB" sz="1600" i="1"/>
              <a:t>AND ALTERNATIVES</a:t>
            </a:r>
            <a:r>
              <a:rPr lang="lt-LT" sz="1600" i="1"/>
              <a:t>. </a:t>
            </a:r>
            <a:r>
              <a:rPr lang="lt-LT" sz="1600" i="1" err="1"/>
              <a:t>Policy</a:t>
            </a:r>
            <a:r>
              <a:rPr lang="lt-LT" sz="1600" i="1"/>
              <a:t> </a:t>
            </a:r>
            <a:r>
              <a:rPr lang="lt-LT" sz="1600" i="1" err="1"/>
              <a:t>brief</a:t>
            </a:r>
            <a:r>
              <a:rPr lang="lt-LT" sz="1600" i="1"/>
              <a:t>, 2020, UITP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lt-LT" sz="1600" i="1"/>
              <a:t>              https://www.eltis.org/in-brief/news/free-public-transport-dunkirk-one-year-later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B75261-CADC-F157-ED1B-50716208049B}"/>
              </a:ext>
            </a:extLst>
          </p:cNvPr>
          <p:cNvSpPr txBox="1">
            <a:spLocks/>
          </p:cNvSpPr>
          <p:nvPr/>
        </p:nvSpPr>
        <p:spPr>
          <a:xfrm>
            <a:off x="659989" y="2344409"/>
            <a:ext cx="7180143" cy="3652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GB" sz="1600"/>
              <a:t>2015'te </a:t>
            </a:r>
            <a:r>
              <a:rPr lang="en-GB" sz="1600" b="1" err="1"/>
              <a:t>toplu</a:t>
            </a:r>
            <a:r>
              <a:rPr lang="en-GB" sz="1600" b="1"/>
              <a:t> </a:t>
            </a:r>
            <a:r>
              <a:rPr lang="en-GB" sz="1600" b="1" err="1"/>
              <a:t>taşıma</a:t>
            </a:r>
            <a:r>
              <a:rPr lang="en-GB" sz="1600" b="1"/>
              <a:t>, </a:t>
            </a:r>
            <a:r>
              <a:rPr lang="en-GB" sz="1600" b="1" err="1"/>
              <a:t>Dunkirk'teki</a:t>
            </a:r>
            <a:r>
              <a:rPr lang="en-GB" sz="1600" b="1"/>
              <a:t> </a:t>
            </a:r>
            <a:r>
              <a:rPr lang="en-GB" sz="1600" b="1" err="1"/>
              <a:t>türel</a:t>
            </a:r>
            <a:r>
              <a:rPr lang="en-GB" sz="1600" b="1"/>
              <a:t> </a:t>
            </a:r>
            <a:r>
              <a:rPr lang="en-GB" sz="1600" b="1" err="1"/>
              <a:t>dağılımın</a:t>
            </a:r>
            <a:r>
              <a:rPr lang="en-GB" sz="1600" b="1"/>
              <a:t> </a:t>
            </a:r>
            <a:r>
              <a:rPr lang="en-GB" sz="1600" b="1" err="1"/>
              <a:t>yalnızca</a:t>
            </a:r>
            <a:r>
              <a:rPr lang="en-GB" sz="1600" b="1"/>
              <a:t> %5'ini </a:t>
            </a:r>
            <a:r>
              <a:rPr lang="en-GB" sz="1600" err="1"/>
              <a:t>oluşturuyordu</a:t>
            </a:r>
            <a:r>
              <a:rPr lang="en-GB" sz="1600"/>
              <a:t>.</a:t>
            </a:r>
          </a:p>
          <a:p>
            <a:pPr algn="just">
              <a:spcBef>
                <a:spcPts val="600"/>
              </a:spcBef>
            </a:pPr>
            <a:r>
              <a:rPr lang="en-GB" sz="1600"/>
              <a:t>Tam FFPT </a:t>
            </a:r>
            <a:r>
              <a:rPr lang="en-GB" sz="1600" err="1"/>
              <a:t>programından</a:t>
            </a:r>
            <a:r>
              <a:rPr lang="en-GB" sz="1600"/>
              <a:t> </a:t>
            </a:r>
            <a:r>
              <a:rPr lang="en-GB" sz="1600" err="1"/>
              <a:t>önceki</a:t>
            </a:r>
            <a:r>
              <a:rPr lang="en-GB" sz="1600"/>
              <a:t> </a:t>
            </a:r>
            <a:r>
              <a:rPr lang="en-GB" sz="1600" err="1"/>
              <a:t>iki</a:t>
            </a:r>
            <a:r>
              <a:rPr lang="en-GB" sz="1600"/>
              <a:t> </a:t>
            </a:r>
            <a:r>
              <a:rPr lang="en-GB" sz="1600" err="1"/>
              <a:t>yıl</a:t>
            </a:r>
            <a:r>
              <a:rPr lang="en-GB" sz="1600"/>
              <a:t> </a:t>
            </a:r>
            <a:r>
              <a:rPr lang="en-GB" sz="1600" err="1"/>
              <a:t>boyunca</a:t>
            </a:r>
            <a:r>
              <a:rPr lang="en-GB" sz="1600"/>
              <a:t>, </a:t>
            </a:r>
            <a:r>
              <a:rPr lang="en-GB" sz="1600" err="1"/>
              <a:t>ücretler</a:t>
            </a:r>
            <a:r>
              <a:rPr lang="en-GB" sz="1600"/>
              <a:t> </a:t>
            </a:r>
            <a:r>
              <a:rPr lang="en-GB" sz="1600" err="1"/>
              <a:t>hafta</a:t>
            </a:r>
            <a:r>
              <a:rPr lang="en-GB" sz="1600"/>
              <a:t> </a:t>
            </a:r>
            <a:r>
              <a:rPr lang="en-GB" sz="1600" err="1"/>
              <a:t>sonları</a:t>
            </a:r>
            <a:r>
              <a:rPr lang="en-GB" sz="1600"/>
              <a:t> </a:t>
            </a:r>
            <a:r>
              <a:rPr lang="en-GB" sz="1600" err="1"/>
              <a:t>ücretsizdi</a:t>
            </a:r>
            <a:r>
              <a:rPr lang="en-GB" sz="1600"/>
              <a:t>. O </a:t>
            </a:r>
            <a:r>
              <a:rPr lang="en-GB" sz="1600" err="1"/>
              <a:t>zamanlar</a:t>
            </a:r>
            <a:r>
              <a:rPr lang="en-GB" sz="1600"/>
              <a:t> </a:t>
            </a:r>
            <a:r>
              <a:rPr lang="en-GB" sz="1600" err="1"/>
              <a:t>ücret</a:t>
            </a:r>
            <a:r>
              <a:rPr lang="en-GB" sz="1600"/>
              <a:t> </a:t>
            </a:r>
            <a:r>
              <a:rPr lang="en-GB" sz="1600" err="1"/>
              <a:t>geliri</a:t>
            </a:r>
            <a:r>
              <a:rPr lang="en-GB" sz="1600"/>
              <a:t>, </a:t>
            </a:r>
            <a:r>
              <a:rPr lang="en-GB" sz="1600" b="1" err="1"/>
              <a:t>ağın</a:t>
            </a:r>
            <a:r>
              <a:rPr lang="en-GB" sz="1600" b="1"/>
              <a:t> </a:t>
            </a:r>
            <a:r>
              <a:rPr lang="en-GB" sz="1600" b="1" err="1"/>
              <a:t>işletme</a:t>
            </a:r>
            <a:r>
              <a:rPr lang="en-GB" sz="1600" b="1"/>
              <a:t> </a:t>
            </a:r>
            <a:r>
              <a:rPr lang="en-GB" sz="1600" b="1" err="1"/>
              <a:t>giderlerinin</a:t>
            </a:r>
            <a:r>
              <a:rPr lang="en-GB" sz="1600" b="1"/>
              <a:t> %9'unu </a:t>
            </a:r>
            <a:r>
              <a:rPr lang="en-GB" sz="1600" err="1"/>
              <a:t>karşılıyordu</a:t>
            </a:r>
            <a:r>
              <a:rPr lang="en-GB" sz="1600"/>
              <a:t>. FFPT </a:t>
            </a:r>
            <a:r>
              <a:rPr lang="en-GB" sz="1600" err="1"/>
              <a:t>planının</a:t>
            </a:r>
            <a:r>
              <a:rPr lang="en-GB" sz="1600"/>
              <a:t> </a:t>
            </a:r>
            <a:r>
              <a:rPr lang="en-GB" sz="1600" err="1"/>
              <a:t>uygulanması</a:t>
            </a:r>
            <a:r>
              <a:rPr lang="en-GB" sz="1600"/>
              <a:t>, </a:t>
            </a:r>
            <a:r>
              <a:rPr lang="en-GB" sz="1600" err="1"/>
              <a:t>beş</a:t>
            </a:r>
            <a:r>
              <a:rPr lang="en-GB" sz="1600"/>
              <a:t> </a:t>
            </a:r>
            <a:r>
              <a:rPr lang="en-GB" sz="1600" err="1"/>
              <a:t>otobüs</a:t>
            </a:r>
            <a:r>
              <a:rPr lang="en-GB" sz="1600"/>
              <a:t> </a:t>
            </a:r>
            <a:r>
              <a:rPr lang="en-GB" sz="1600" err="1"/>
              <a:t>hızlı</a:t>
            </a:r>
            <a:r>
              <a:rPr lang="en-GB" sz="1600"/>
              <a:t> transit </a:t>
            </a:r>
            <a:r>
              <a:rPr lang="en-GB" sz="1600" err="1"/>
              <a:t>hattının</a:t>
            </a:r>
            <a:r>
              <a:rPr lang="en-GB" sz="1600"/>
              <a:t> </a:t>
            </a:r>
            <a:r>
              <a:rPr lang="en-GB" sz="1600" err="1"/>
              <a:t>eklenmesi</a:t>
            </a:r>
            <a:r>
              <a:rPr lang="en-GB" sz="1600"/>
              <a:t> de </a:t>
            </a:r>
            <a:r>
              <a:rPr lang="en-GB" sz="1600" err="1"/>
              <a:t>dahil</a:t>
            </a:r>
            <a:r>
              <a:rPr lang="en-GB" sz="1600"/>
              <a:t> </a:t>
            </a:r>
            <a:r>
              <a:rPr lang="en-GB" sz="1600" err="1"/>
              <a:t>olmak</a:t>
            </a:r>
            <a:r>
              <a:rPr lang="en-GB" sz="1600"/>
              <a:t> </a:t>
            </a:r>
            <a:r>
              <a:rPr lang="en-GB" sz="1600" err="1"/>
              <a:t>üzere</a:t>
            </a:r>
            <a:r>
              <a:rPr lang="en-GB" sz="1600"/>
              <a:t> </a:t>
            </a:r>
            <a:r>
              <a:rPr lang="en-GB" sz="1600" b="1" err="1"/>
              <a:t>ağın</a:t>
            </a:r>
            <a:r>
              <a:rPr lang="en-GB" sz="1600" b="1"/>
              <a:t> </a:t>
            </a:r>
            <a:r>
              <a:rPr lang="en-GB" sz="1600" b="1" err="1"/>
              <a:t>yeniden</a:t>
            </a:r>
            <a:r>
              <a:rPr lang="en-GB" sz="1600" b="1"/>
              <a:t> </a:t>
            </a:r>
            <a:r>
              <a:rPr lang="en-GB" sz="1600" b="1" err="1"/>
              <a:t>düzenlenmesi</a:t>
            </a:r>
            <a:r>
              <a:rPr lang="en-GB" sz="1600" b="1"/>
              <a:t> </a:t>
            </a:r>
            <a:r>
              <a:rPr lang="en-GB" sz="1600" err="1"/>
              <a:t>ile</a:t>
            </a:r>
            <a:r>
              <a:rPr lang="en-GB" sz="1600"/>
              <a:t> </a:t>
            </a:r>
            <a:r>
              <a:rPr lang="en-GB" sz="1600" err="1"/>
              <a:t>birleştirildi</a:t>
            </a:r>
            <a:r>
              <a:rPr lang="en-GB" sz="1600"/>
              <a:t> </a:t>
            </a:r>
            <a:r>
              <a:rPr lang="en-GB" sz="1600" err="1"/>
              <a:t>ve</a:t>
            </a:r>
            <a:r>
              <a:rPr lang="en-GB" sz="1600"/>
              <a:t> Dunkirk </a:t>
            </a:r>
            <a:r>
              <a:rPr lang="en-GB" sz="1600" err="1"/>
              <a:t>kentsel</a:t>
            </a:r>
            <a:r>
              <a:rPr lang="en-GB" sz="1600"/>
              <a:t> </a:t>
            </a:r>
            <a:r>
              <a:rPr lang="en-GB" sz="1600" err="1"/>
              <a:t>bölgesinin</a:t>
            </a:r>
            <a:r>
              <a:rPr lang="en-GB" sz="1600"/>
              <a:t> </a:t>
            </a:r>
            <a:r>
              <a:rPr lang="en-GB" sz="1600" err="1"/>
              <a:t>kendi</a:t>
            </a:r>
            <a:r>
              <a:rPr lang="en-GB" sz="1600"/>
              <a:t> </a:t>
            </a:r>
            <a:r>
              <a:rPr lang="en-GB" sz="1600" err="1"/>
              <a:t>bütçesi</a:t>
            </a:r>
            <a:r>
              <a:rPr lang="en-GB" sz="1600"/>
              <a:t> </a:t>
            </a:r>
            <a:r>
              <a:rPr lang="en-GB" sz="1600" err="1"/>
              <a:t>tarafından</a:t>
            </a:r>
            <a:r>
              <a:rPr lang="en-GB" sz="1600"/>
              <a:t> </a:t>
            </a:r>
            <a:r>
              <a:rPr lang="en-GB" sz="1600" err="1"/>
              <a:t>finanse</a:t>
            </a:r>
            <a:r>
              <a:rPr lang="en-GB" sz="1600"/>
              <a:t> </a:t>
            </a:r>
            <a:r>
              <a:rPr lang="en-GB" sz="1600" err="1"/>
              <a:t>edildi</a:t>
            </a:r>
            <a:r>
              <a:rPr lang="en-GB" sz="1600"/>
              <a:t>.</a:t>
            </a:r>
          </a:p>
          <a:p>
            <a:pPr algn="just">
              <a:spcBef>
                <a:spcPts val="600"/>
              </a:spcBef>
            </a:pPr>
            <a:r>
              <a:rPr lang="en-GB" sz="1600" err="1"/>
              <a:t>Toplu</a:t>
            </a:r>
            <a:r>
              <a:rPr lang="en-GB" sz="1600"/>
              <a:t> </a:t>
            </a:r>
            <a:r>
              <a:rPr lang="en-GB" sz="1600" err="1"/>
              <a:t>taşıma</a:t>
            </a:r>
            <a:r>
              <a:rPr lang="en-GB" sz="1600"/>
              <a:t> </a:t>
            </a:r>
            <a:r>
              <a:rPr lang="en-GB" sz="1600" err="1"/>
              <a:t>kullanımlarını</a:t>
            </a:r>
            <a:r>
              <a:rPr lang="en-GB" sz="1600"/>
              <a:t> </a:t>
            </a:r>
            <a:r>
              <a:rPr lang="en-GB" sz="1600" err="1"/>
              <a:t>artırdıklarını</a:t>
            </a:r>
            <a:r>
              <a:rPr lang="en-GB" sz="1600"/>
              <a:t> </a:t>
            </a:r>
            <a:r>
              <a:rPr lang="en-GB" sz="1600" err="1"/>
              <a:t>belirten</a:t>
            </a:r>
            <a:r>
              <a:rPr lang="en-GB" sz="1600"/>
              <a:t> </a:t>
            </a:r>
            <a:r>
              <a:rPr lang="en-GB" sz="1600" err="1"/>
              <a:t>kullanıcıların</a:t>
            </a:r>
            <a:r>
              <a:rPr lang="en-GB" sz="1600"/>
              <a:t> </a:t>
            </a:r>
            <a:r>
              <a:rPr lang="en-GB" sz="1600" b="1" err="1"/>
              <a:t>yaklaşık</a:t>
            </a:r>
            <a:r>
              <a:rPr lang="en-GB" sz="1600" b="1"/>
              <a:t> %50'si </a:t>
            </a:r>
            <a:r>
              <a:rPr lang="en-GB" sz="1600" b="1" err="1"/>
              <a:t>daha</a:t>
            </a:r>
            <a:r>
              <a:rPr lang="en-GB" sz="1600" b="1"/>
              <a:t> </a:t>
            </a:r>
            <a:r>
              <a:rPr lang="en-GB" sz="1600" b="1" err="1"/>
              <a:t>önce</a:t>
            </a:r>
            <a:r>
              <a:rPr lang="en-GB" sz="1600" b="1"/>
              <a:t> araba </a:t>
            </a:r>
            <a:r>
              <a:rPr lang="en-GB" sz="1600" b="1" err="1"/>
              <a:t>ile</a:t>
            </a:r>
            <a:r>
              <a:rPr lang="en-GB" sz="1600" b="1"/>
              <a:t> </a:t>
            </a:r>
            <a:r>
              <a:rPr lang="en-GB" sz="1600" b="1" err="1"/>
              <a:t>yaptıkları</a:t>
            </a:r>
            <a:r>
              <a:rPr lang="en-GB" sz="1600" b="1"/>
              <a:t> </a:t>
            </a:r>
            <a:r>
              <a:rPr lang="en-GB" sz="1600" b="1" err="1"/>
              <a:t>seyahatlerde</a:t>
            </a:r>
            <a:r>
              <a:rPr lang="en-GB" sz="1600" b="1"/>
              <a:t> </a:t>
            </a:r>
            <a:r>
              <a:rPr lang="en-GB" sz="1600" b="1" err="1"/>
              <a:t>kullandıklarını</a:t>
            </a:r>
            <a:r>
              <a:rPr lang="en-GB" sz="1600"/>
              <a:t> </a:t>
            </a:r>
            <a:r>
              <a:rPr lang="en-GB" sz="1600" err="1"/>
              <a:t>belirtmişlerdir</a:t>
            </a:r>
            <a:r>
              <a:rPr lang="en-GB" sz="1600"/>
              <a:t>.</a:t>
            </a:r>
          </a:p>
          <a:p>
            <a:pPr algn="just">
              <a:spcBef>
                <a:spcPts val="600"/>
              </a:spcBef>
            </a:pPr>
            <a:r>
              <a:rPr lang="en-GB" sz="1600" err="1"/>
              <a:t>Yürümedeki</a:t>
            </a:r>
            <a:r>
              <a:rPr lang="en-GB" sz="1600"/>
              <a:t> </a:t>
            </a:r>
            <a:r>
              <a:rPr lang="en-GB" sz="1600" err="1"/>
              <a:t>artış</a:t>
            </a:r>
            <a:r>
              <a:rPr lang="en-GB" sz="1600"/>
              <a:t> </a:t>
            </a:r>
            <a:r>
              <a:rPr lang="en-GB" sz="1600" err="1"/>
              <a:t>zıt</a:t>
            </a:r>
            <a:r>
              <a:rPr lang="en-GB" sz="1600"/>
              <a:t> </a:t>
            </a:r>
            <a:r>
              <a:rPr lang="en-GB" sz="1600" err="1"/>
              <a:t>etkilerden</a:t>
            </a:r>
            <a:r>
              <a:rPr lang="en-GB" sz="1600"/>
              <a:t> </a:t>
            </a:r>
            <a:r>
              <a:rPr lang="en-GB" sz="1600" err="1"/>
              <a:t>kaynaklanmaktadır</a:t>
            </a:r>
            <a:r>
              <a:rPr lang="en-GB" sz="1600"/>
              <a:t>: </a:t>
            </a:r>
            <a:r>
              <a:rPr lang="en-GB" sz="1600" err="1"/>
              <a:t>özel</a:t>
            </a:r>
            <a:r>
              <a:rPr lang="en-GB" sz="1600"/>
              <a:t> </a:t>
            </a:r>
            <a:r>
              <a:rPr lang="en-GB" sz="1600" err="1"/>
              <a:t>araçtan</a:t>
            </a:r>
            <a:r>
              <a:rPr lang="en-GB" sz="1600" b="1"/>
              <a:t> </a:t>
            </a:r>
            <a:r>
              <a:rPr lang="en-GB" sz="1600" b="1" err="1"/>
              <a:t>otobüse</a:t>
            </a:r>
            <a:r>
              <a:rPr lang="en-GB" sz="1600" b="1"/>
              <a:t> </a:t>
            </a:r>
            <a:r>
              <a:rPr lang="en-GB" sz="1600" b="1" err="1"/>
              <a:t>geçiş</a:t>
            </a:r>
            <a:r>
              <a:rPr lang="en-GB" sz="1600" b="1"/>
              <a:t> </a:t>
            </a:r>
            <a:r>
              <a:rPr lang="en-GB" sz="1600" b="1" err="1"/>
              <a:t>yapan</a:t>
            </a:r>
            <a:r>
              <a:rPr lang="en-GB" sz="1600" b="1"/>
              <a:t> </a:t>
            </a:r>
            <a:r>
              <a:rPr lang="en-GB" sz="1600" b="1" err="1"/>
              <a:t>kişilerde</a:t>
            </a:r>
            <a:r>
              <a:rPr lang="en-GB" sz="1600" b="1"/>
              <a:t> </a:t>
            </a:r>
            <a:r>
              <a:rPr lang="en-GB" sz="1600" b="1" err="1"/>
              <a:t>pratikte</a:t>
            </a:r>
            <a:r>
              <a:rPr lang="en-GB" sz="1600" b="1"/>
              <a:t> %20'lik </a:t>
            </a:r>
            <a:r>
              <a:rPr lang="en-GB" sz="1600" b="1" err="1"/>
              <a:t>bir</a:t>
            </a:r>
            <a:r>
              <a:rPr lang="en-GB" sz="1600" b="1"/>
              <a:t> </a:t>
            </a:r>
            <a:r>
              <a:rPr lang="en-GB" sz="1600" b="1" err="1"/>
              <a:t>artış</a:t>
            </a:r>
            <a:r>
              <a:rPr lang="en-GB" sz="1600"/>
              <a:t> </a:t>
            </a:r>
            <a:r>
              <a:rPr lang="en-GB" sz="1600" err="1"/>
              <a:t>ve</a:t>
            </a:r>
            <a:r>
              <a:rPr lang="en-GB" sz="1600"/>
              <a:t> </a:t>
            </a:r>
            <a:r>
              <a:rPr lang="en-GB" sz="1600" err="1"/>
              <a:t>otobüs</a:t>
            </a:r>
            <a:r>
              <a:rPr lang="en-GB" sz="1600"/>
              <a:t> </a:t>
            </a:r>
            <a:r>
              <a:rPr lang="en-GB" sz="1600" err="1"/>
              <a:t>hizmetlerine</a:t>
            </a:r>
            <a:r>
              <a:rPr lang="en-GB" sz="1600"/>
              <a:t> </a:t>
            </a:r>
            <a:r>
              <a:rPr lang="en-GB" sz="1600" err="1"/>
              <a:t>sınırlı</a:t>
            </a:r>
            <a:r>
              <a:rPr lang="en-GB" sz="1600"/>
              <a:t> </a:t>
            </a:r>
            <a:r>
              <a:rPr lang="en-GB" sz="1600" err="1"/>
              <a:t>erişimi</a:t>
            </a:r>
            <a:r>
              <a:rPr lang="en-GB" sz="1600"/>
              <a:t> </a:t>
            </a:r>
            <a:r>
              <a:rPr lang="en-GB" sz="1600" err="1"/>
              <a:t>olan</a:t>
            </a:r>
            <a:r>
              <a:rPr lang="en-GB" sz="1600"/>
              <a:t> </a:t>
            </a:r>
            <a:r>
              <a:rPr lang="en-GB" sz="1600" b="1" err="1"/>
              <a:t>insanlardan</a:t>
            </a:r>
            <a:r>
              <a:rPr lang="en-GB" sz="1600" b="1"/>
              <a:t> </a:t>
            </a:r>
            <a:r>
              <a:rPr lang="en-GB" sz="1600" b="1" err="1"/>
              <a:t>yürümede</a:t>
            </a:r>
            <a:r>
              <a:rPr lang="en-GB" sz="1600" b="1"/>
              <a:t> %13'lük </a:t>
            </a:r>
            <a:r>
              <a:rPr lang="en-GB" sz="1600" b="1" err="1"/>
              <a:t>bir</a:t>
            </a:r>
            <a:r>
              <a:rPr lang="en-GB" sz="1600" b="1"/>
              <a:t> </a:t>
            </a:r>
            <a:r>
              <a:rPr lang="en-GB" sz="1600" b="1" err="1"/>
              <a:t>azalma</a:t>
            </a:r>
            <a:r>
              <a:rPr lang="en-GB" sz="1600" b="1"/>
              <a:t>.</a:t>
            </a:r>
          </a:p>
          <a:p>
            <a:pPr algn="just">
              <a:spcBef>
                <a:spcPts val="600"/>
              </a:spcBef>
            </a:pPr>
            <a:r>
              <a:rPr lang="en-GB" sz="1600" b="1" err="1">
                <a:solidFill>
                  <a:srgbClr val="C00000"/>
                </a:solidFill>
              </a:rPr>
              <a:t>Toplu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taşıma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için</a:t>
            </a:r>
            <a:r>
              <a:rPr lang="en-GB" sz="1600" b="1">
                <a:solidFill>
                  <a:srgbClr val="C00000"/>
                </a:solidFill>
              </a:rPr>
              <a:t> yeni </a:t>
            </a:r>
            <a:r>
              <a:rPr lang="en-GB" sz="1600" b="1" err="1">
                <a:solidFill>
                  <a:srgbClr val="C00000"/>
                </a:solidFill>
              </a:rPr>
              <a:t>altyapıya</a:t>
            </a:r>
            <a:r>
              <a:rPr lang="en-GB" sz="1600" b="1">
                <a:solidFill>
                  <a:srgbClr val="C00000"/>
                </a:solidFill>
              </a:rPr>
              <a:t> 65 </a:t>
            </a:r>
            <a:r>
              <a:rPr lang="en-GB" sz="1600" b="1" err="1">
                <a:solidFill>
                  <a:srgbClr val="C00000"/>
                </a:solidFill>
              </a:rPr>
              <a:t>milyon</a:t>
            </a:r>
            <a:r>
              <a:rPr lang="en-GB" sz="1600" b="1">
                <a:solidFill>
                  <a:srgbClr val="C00000"/>
                </a:solidFill>
              </a:rPr>
              <a:t> € </a:t>
            </a:r>
            <a:r>
              <a:rPr lang="en-GB" sz="1600" b="1" err="1">
                <a:solidFill>
                  <a:srgbClr val="C00000"/>
                </a:solidFill>
              </a:rPr>
              <a:t>yatırım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yapıldı</a:t>
            </a:r>
            <a:r>
              <a:rPr lang="en-GB" sz="1600" b="1">
                <a:solidFill>
                  <a:srgbClr val="C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GB" sz="1600" b="1" err="1">
                <a:solidFill>
                  <a:srgbClr val="C00000"/>
                </a:solidFill>
              </a:rPr>
              <a:t>Ücretsiz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toplu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taşımayı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getirmenin</a:t>
            </a:r>
            <a:r>
              <a:rPr lang="en-GB" sz="1600" b="1">
                <a:solidFill>
                  <a:srgbClr val="C00000"/>
                </a:solidFill>
              </a:rPr>
              <a:t> ek </a:t>
            </a:r>
            <a:r>
              <a:rPr lang="en-GB" sz="1600" b="1" err="1">
                <a:solidFill>
                  <a:srgbClr val="C00000"/>
                </a:solidFill>
              </a:rPr>
              <a:t>maliyeti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yılda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yaklaşık</a:t>
            </a:r>
            <a:r>
              <a:rPr lang="en-GB" sz="1600" b="1">
                <a:solidFill>
                  <a:srgbClr val="C00000"/>
                </a:solidFill>
              </a:rPr>
              <a:t> 13,5 </a:t>
            </a:r>
            <a:r>
              <a:rPr lang="en-GB" sz="1600" b="1" err="1">
                <a:solidFill>
                  <a:srgbClr val="C00000"/>
                </a:solidFill>
              </a:rPr>
              <a:t>milyon</a:t>
            </a:r>
            <a:r>
              <a:rPr lang="en-GB" sz="1600" b="1">
                <a:solidFill>
                  <a:srgbClr val="C00000"/>
                </a:solidFill>
              </a:rPr>
              <a:t> </a:t>
            </a:r>
            <a:r>
              <a:rPr lang="en-GB" sz="1600" b="1" err="1">
                <a:solidFill>
                  <a:srgbClr val="C00000"/>
                </a:solidFill>
              </a:rPr>
              <a:t>Euro'dur</a:t>
            </a:r>
            <a:r>
              <a:rPr lang="en-GB" sz="1600" b="1">
                <a:solidFill>
                  <a:srgbClr val="C00000"/>
                </a:solidFill>
              </a:rPr>
              <a:t>.</a:t>
            </a:r>
            <a:endParaRPr lang="lt-LT" sz="1600" b="1">
              <a:solidFill>
                <a:srgbClr val="C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36EB5D-096D-4FA0-BFFB-9F7A054F5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8" r="43317"/>
          <a:stretch/>
        </p:blipFill>
        <p:spPr>
          <a:xfrm>
            <a:off x="8138160" y="1500739"/>
            <a:ext cx="3728720" cy="43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50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209040"/>
            <a:ext cx="7927166" cy="106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602997" y="861388"/>
            <a:ext cx="11322836" cy="1483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200" b="1" err="1"/>
              <a:t>Toplu</a:t>
            </a:r>
            <a:r>
              <a:rPr lang="lt-LT" sz="3200" b="1"/>
              <a:t> </a:t>
            </a:r>
            <a:r>
              <a:rPr lang="lt-LT" sz="3200" b="1" err="1"/>
              <a:t>taşıma</a:t>
            </a:r>
            <a:r>
              <a:rPr lang="lt-LT" sz="3200" b="1"/>
              <a:t> </a:t>
            </a:r>
            <a:r>
              <a:rPr lang="lt-LT" sz="3200" b="1" err="1"/>
              <a:t>altyapısı</a:t>
            </a:r>
            <a:r>
              <a:rPr lang="lt-LT" sz="3200" b="1"/>
              <a:t> </a:t>
            </a:r>
            <a:r>
              <a:rPr lang="lt-LT" sz="3200" b="1" err="1"/>
              <a:t>geliştirme</a:t>
            </a:r>
            <a:r>
              <a:rPr lang="lt-LT" sz="3200" b="1"/>
              <a:t> </a:t>
            </a:r>
            <a:r>
              <a:rPr lang="lt-LT" sz="3200" b="1" err="1"/>
              <a:t>önlemlerinin</a:t>
            </a:r>
            <a:r>
              <a:rPr lang="lt-LT" sz="3200" b="1"/>
              <a:t> </a:t>
            </a:r>
            <a:r>
              <a:rPr lang="lt-LT" sz="3200" b="1" err="1"/>
              <a:t>sonuçları</a:t>
            </a:r>
            <a:endParaRPr lang="lt-LT" sz="2800" b="1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1DA5A8AC-E7B2-1815-00E0-FA469DDF906B}"/>
              </a:ext>
            </a:extLst>
          </p:cNvPr>
          <p:cNvSpPr/>
          <p:nvPr/>
        </p:nvSpPr>
        <p:spPr>
          <a:xfrm>
            <a:off x="747245" y="4757663"/>
            <a:ext cx="2686050" cy="1238949"/>
          </a:xfrm>
          <a:prstGeom prst="roundRect">
            <a:avLst/>
          </a:prstGeom>
          <a:solidFill>
            <a:srgbClr val="E4F6F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yıllık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dönemde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toplu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taşıma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yolcu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sayısında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%19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artış</a:t>
            </a:r>
            <a:endParaRPr lang="lt-LT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0F05BB7B-79B3-CEF9-7452-6D77AED61A31}"/>
              </a:ext>
            </a:extLst>
          </p:cNvPr>
          <p:cNvSpPr/>
          <p:nvPr/>
        </p:nvSpPr>
        <p:spPr>
          <a:xfrm>
            <a:off x="3745923" y="4757662"/>
            <a:ext cx="2686050" cy="1238949"/>
          </a:xfrm>
          <a:prstGeom prst="roundRect">
            <a:avLst/>
          </a:prstGeom>
          <a:solidFill>
            <a:srgbClr val="E4F6F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yıllık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dönemde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bölgesel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seyahatlerde</a:t>
            </a:r>
            <a:r>
              <a:rPr lang="lt-LT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%34 </a:t>
            </a:r>
            <a:r>
              <a:rPr lang="lt-LT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artış</a:t>
            </a:r>
            <a:endParaRPr lang="lt-LT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07FA52A0-2DCE-1481-EB9E-66984F2C1B95}"/>
              </a:ext>
            </a:extLst>
          </p:cNvPr>
          <p:cNvSpPr/>
          <p:nvPr/>
        </p:nvSpPr>
        <p:spPr>
          <a:xfrm>
            <a:off x="7468204" y="2058628"/>
            <a:ext cx="3327852" cy="131271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İngiltere'deki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hafif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raylı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ulaşım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planı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arabalardan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gelen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yolcuların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%12,5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ila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%20'sini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çekti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46C024D-227D-682F-C1F4-1FEA85928613}"/>
              </a:ext>
            </a:extLst>
          </p:cNvPr>
          <p:cNvSpPr/>
          <p:nvPr/>
        </p:nvSpPr>
        <p:spPr>
          <a:xfrm>
            <a:off x="3345422" y="4124175"/>
            <a:ext cx="488373" cy="77883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96BE7F45-5290-C8E3-0262-9EC10B6CCE46}"/>
              </a:ext>
            </a:extLst>
          </p:cNvPr>
          <p:cNvSpPr/>
          <p:nvPr/>
        </p:nvSpPr>
        <p:spPr>
          <a:xfrm>
            <a:off x="747245" y="2133348"/>
            <a:ext cx="5684728" cy="219216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Lubljana'daki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mevcut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altyapının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iyileştirilmesi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Tahsis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edilmiş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otobüs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şeritleri</a:t>
            </a:r>
            <a:endParaRPr lang="lt-LT">
              <a:solidFill>
                <a:prstClr val="white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Intermodal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hizmetler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(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Park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Et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ve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Devam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Sarı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otobüs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şeritleri</a:t>
            </a:r>
            <a:endParaRPr lang="lt-LT">
              <a:solidFill>
                <a:prstClr val="white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Gerçek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zamanlı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bilgi</a:t>
            </a:r>
            <a:endParaRPr lang="lt-LT">
              <a:solidFill>
                <a:prstClr val="white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Elektronik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bilet</a:t>
            </a:r>
            <a:endParaRPr lang="lt-LT">
              <a:solidFill>
                <a:prstClr val="white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Geliştirilmiş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güvenlik</a:t>
            </a:r>
            <a:endParaRPr lang="lt-L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9A3AED9-D296-A645-8EEA-52F4E2E1F922}"/>
              </a:ext>
            </a:extLst>
          </p:cNvPr>
          <p:cNvSpPr/>
          <p:nvPr/>
        </p:nvSpPr>
        <p:spPr>
          <a:xfrm>
            <a:off x="8570498" y="3229431"/>
            <a:ext cx="3456008" cy="167977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Bordo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Fransa'da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şehir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merkezine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yapılan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yolculukların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%9'u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ve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tüm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yolculukların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%4'ü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toplu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taşıma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araçlarıyla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yapılıyordu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(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tramvay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projesi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uygulanmaya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başlamadan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err="1">
                <a:solidFill>
                  <a:prstClr val="white"/>
                </a:solidFill>
                <a:latin typeface="Calibri" panose="020F0502020204030204"/>
              </a:rPr>
              <a:t>önce</a:t>
            </a:r>
            <a:r>
              <a:rPr lang="lt-LT">
                <a:solidFill>
                  <a:prstClr val="white"/>
                </a:solidFill>
                <a:latin typeface="Calibri" panose="020F0502020204030204"/>
              </a:rPr>
              <a:t> %1-2)</a:t>
            </a: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E3AE70F6-CB44-BD16-6E00-00DBA13BF72E}"/>
              </a:ext>
            </a:extLst>
          </p:cNvPr>
          <p:cNvSpPr/>
          <p:nvPr/>
        </p:nvSpPr>
        <p:spPr>
          <a:xfrm>
            <a:off x="6723930" y="4568583"/>
            <a:ext cx="2892136" cy="131271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lt-LT">
                <a:solidFill>
                  <a:schemeClr val="lt1"/>
                </a:solidFill>
              </a:rPr>
              <a:t>Los </a:t>
            </a:r>
            <a:r>
              <a:rPr lang="lt-LT" err="1">
                <a:solidFill>
                  <a:schemeClr val="lt1"/>
                </a:solidFill>
              </a:rPr>
              <a:t>Angeles'taki</a:t>
            </a:r>
            <a:r>
              <a:rPr lang="lt-LT">
                <a:solidFill>
                  <a:schemeClr val="lt1"/>
                </a:solidFill>
              </a:rPr>
              <a:t> </a:t>
            </a:r>
            <a:r>
              <a:rPr lang="lt-LT" err="1">
                <a:solidFill>
                  <a:schemeClr val="lt1"/>
                </a:solidFill>
              </a:rPr>
              <a:t>yeni</a:t>
            </a:r>
            <a:r>
              <a:rPr lang="lt-LT">
                <a:solidFill>
                  <a:schemeClr val="lt1"/>
                </a:solidFill>
              </a:rPr>
              <a:t> </a:t>
            </a:r>
            <a:r>
              <a:rPr lang="lt-LT" err="1">
                <a:solidFill>
                  <a:schemeClr val="lt1"/>
                </a:solidFill>
              </a:rPr>
              <a:t>metrobüs</a:t>
            </a:r>
            <a:r>
              <a:rPr lang="lt-LT">
                <a:solidFill>
                  <a:schemeClr val="lt1"/>
                </a:solidFill>
              </a:rPr>
              <a:t> </a:t>
            </a:r>
            <a:r>
              <a:rPr lang="lt-LT" err="1">
                <a:solidFill>
                  <a:schemeClr val="lt1"/>
                </a:solidFill>
              </a:rPr>
              <a:t>hatları</a:t>
            </a:r>
            <a:r>
              <a:rPr lang="lt-LT">
                <a:solidFill>
                  <a:schemeClr val="lt1"/>
                </a:solidFill>
              </a:rPr>
              <a:t> </a:t>
            </a:r>
            <a:r>
              <a:rPr lang="lt-LT" err="1">
                <a:solidFill>
                  <a:schemeClr val="lt1"/>
                </a:solidFill>
              </a:rPr>
              <a:t>arabalardan</a:t>
            </a:r>
            <a:r>
              <a:rPr lang="lt-LT">
                <a:solidFill>
                  <a:schemeClr val="lt1"/>
                </a:solidFill>
              </a:rPr>
              <a:t> %18 </a:t>
            </a:r>
            <a:r>
              <a:rPr lang="lt-LT" err="1">
                <a:solidFill>
                  <a:schemeClr val="lt1"/>
                </a:solidFill>
              </a:rPr>
              <a:t>yolcu</a:t>
            </a:r>
            <a:r>
              <a:rPr lang="lt-LT">
                <a:solidFill>
                  <a:schemeClr val="lt1"/>
                </a:solidFill>
              </a:rPr>
              <a:t> </a:t>
            </a:r>
            <a:r>
              <a:rPr lang="lt-LT" err="1">
                <a:solidFill>
                  <a:schemeClr val="lt1"/>
                </a:solidFill>
              </a:rPr>
              <a:t>çekti</a:t>
            </a:r>
            <a:r>
              <a:rPr lang="lt-LT">
                <a:solidFill>
                  <a:schemeClr val="l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1088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209040"/>
            <a:ext cx="7927166" cy="106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602997" y="861388"/>
            <a:ext cx="11322836" cy="1483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/>
              <a:t>Talep</a:t>
            </a:r>
            <a:r>
              <a:rPr lang="en-US" sz="3200" b="1"/>
              <a:t> </a:t>
            </a:r>
            <a:r>
              <a:rPr lang="en-US" sz="3200" b="1" err="1"/>
              <a:t>Üzerine</a:t>
            </a:r>
            <a:r>
              <a:rPr lang="en-US" sz="3200" b="1"/>
              <a:t> </a:t>
            </a:r>
            <a:r>
              <a:rPr lang="en-US" sz="3200" b="1" err="1"/>
              <a:t>Hareketlilik</a:t>
            </a:r>
            <a:r>
              <a:rPr lang="en-US" sz="3200" b="1"/>
              <a:t> </a:t>
            </a:r>
            <a:r>
              <a:rPr lang="en-US" sz="3200" b="1" err="1"/>
              <a:t>Hizmeti</a:t>
            </a:r>
            <a:endParaRPr lang="en-US" sz="3200" b="1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84C56EF-9D32-A606-C20A-1C9B0AE2107C}"/>
              </a:ext>
            </a:extLst>
          </p:cNvPr>
          <p:cNvSpPr txBox="1">
            <a:spLocks/>
          </p:cNvSpPr>
          <p:nvPr/>
        </p:nvSpPr>
        <p:spPr>
          <a:xfrm>
            <a:off x="602997" y="1817260"/>
            <a:ext cx="5109545" cy="500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200" b="1" err="1"/>
              <a:t>Viseu'nun</a:t>
            </a:r>
            <a:r>
              <a:rPr lang="en-US" sz="2200" b="1"/>
              <a:t> </a:t>
            </a:r>
            <a:r>
              <a:rPr lang="en-US" sz="2200" b="1" err="1"/>
              <a:t>elektrikli</a:t>
            </a:r>
            <a:r>
              <a:rPr lang="en-US" sz="2200" b="1"/>
              <a:t> </a:t>
            </a:r>
            <a:r>
              <a:rPr lang="en-US" sz="2200" b="1" err="1"/>
              <a:t>minibüslerinin</a:t>
            </a:r>
            <a:r>
              <a:rPr lang="en-US" sz="2200" b="1"/>
              <a:t> </a:t>
            </a:r>
            <a:r>
              <a:rPr lang="en-US" sz="2200" b="1" err="1"/>
              <a:t>devresi</a:t>
            </a:r>
            <a:endParaRPr lang="lt-LT" sz="2200" b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B75261-CADC-F157-ED1B-50716208049B}"/>
              </a:ext>
            </a:extLst>
          </p:cNvPr>
          <p:cNvSpPr txBox="1">
            <a:spLocks/>
          </p:cNvSpPr>
          <p:nvPr/>
        </p:nvSpPr>
        <p:spPr>
          <a:xfrm>
            <a:off x="659990" y="2344409"/>
            <a:ext cx="7854090" cy="3652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1800" err="1"/>
              <a:t>Viseu</a:t>
            </a:r>
            <a:r>
              <a:rPr lang="en-US" sz="1800"/>
              <a:t>, 3 </a:t>
            </a:r>
            <a:r>
              <a:rPr lang="en-US" sz="1800" err="1"/>
              <a:t>elektrikli</a:t>
            </a:r>
            <a:r>
              <a:rPr lang="en-US" sz="1800"/>
              <a:t> </a:t>
            </a:r>
            <a:r>
              <a:rPr lang="en-US" sz="1800" err="1"/>
              <a:t>minibüsle</a:t>
            </a:r>
            <a:r>
              <a:rPr lang="en-US" sz="1800"/>
              <a:t> </a:t>
            </a:r>
            <a:r>
              <a:rPr lang="en-US" sz="1800" err="1"/>
              <a:t>işletilen</a:t>
            </a:r>
            <a:r>
              <a:rPr lang="en-US" sz="1800"/>
              <a:t> </a:t>
            </a:r>
            <a:r>
              <a:rPr lang="en-US" sz="1800" err="1"/>
              <a:t>şehir</a:t>
            </a:r>
            <a:r>
              <a:rPr lang="en-US" sz="1800"/>
              <a:t> </a:t>
            </a:r>
            <a:r>
              <a:rPr lang="en-US" sz="1800" err="1"/>
              <a:t>içi</a:t>
            </a:r>
            <a:r>
              <a:rPr lang="en-US" sz="1800"/>
              <a:t> </a:t>
            </a:r>
            <a:r>
              <a:rPr lang="en-US" sz="1800" err="1"/>
              <a:t>toplu</a:t>
            </a:r>
            <a:r>
              <a:rPr lang="en-US" sz="1800"/>
              <a:t> </a:t>
            </a:r>
            <a:r>
              <a:rPr lang="en-US" sz="1800" err="1"/>
              <a:t>taşıma</a:t>
            </a:r>
            <a:r>
              <a:rPr lang="en-US" sz="1800"/>
              <a:t> </a:t>
            </a:r>
            <a:r>
              <a:rPr lang="en-US" sz="1800" err="1"/>
              <a:t>hizmetinde</a:t>
            </a:r>
            <a:r>
              <a:rPr lang="en-US" sz="1800"/>
              <a:t> yeni </a:t>
            </a:r>
            <a:r>
              <a:rPr lang="en-US" sz="1800" err="1"/>
              <a:t>bir</a:t>
            </a:r>
            <a:r>
              <a:rPr lang="en-US" sz="1800"/>
              <a:t> </a:t>
            </a:r>
            <a:r>
              <a:rPr lang="en-US" sz="1800" err="1"/>
              <a:t>entegre</a:t>
            </a:r>
            <a:r>
              <a:rPr lang="en-US" sz="1800"/>
              <a:t> </a:t>
            </a:r>
            <a:r>
              <a:rPr lang="en-US" sz="1800" err="1"/>
              <a:t>devre</a:t>
            </a:r>
            <a:r>
              <a:rPr lang="en-US" sz="1800"/>
              <a:t> </a:t>
            </a:r>
            <a:r>
              <a:rPr lang="en-US" sz="1800" err="1"/>
              <a:t>geliştiren</a:t>
            </a:r>
            <a:r>
              <a:rPr lang="en-US" sz="1800"/>
              <a:t> </a:t>
            </a:r>
            <a:r>
              <a:rPr lang="en-US" sz="1800" err="1"/>
              <a:t>ve</a:t>
            </a:r>
            <a:r>
              <a:rPr lang="en-US" sz="1800"/>
              <a:t> </a:t>
            </a:r>
            <a:r>
              <a:rPr lang="en-US" sz="1800" err="1"/>
              <a:t>uygulayan</a:t>
            </a:r>
            <a:r>
              <a:rPr lang="en-US" sz="1800"/>
              <a:t> ilk </a:t>
            </a:r>
            <a:r>
              <a:rPr lang="en-US" sz="1800" err="1"/>
              <a:t>belediye</a:t>
            </a:r>
            <a:r>
              <a:rPr lang="en-US" sz="1800"/>
              <a:t> </a:t>
            </a:r>
            <a:r>
              <a:rPr lang="en-US" sz="1800" err="1"/>
              <a:t>oldu</a:t>
            </a:r>
            <a:r>
              <a:rPr lang="en-US" sz="1800"/>
              <a:t>. Bu </a:t>
            </a:r>
            <a:r>
              <a:rPr lang="en-US" sz="1800" err="1"/>
              <a:t>parkurun</a:t>
            </a:r>
            <a:r>
              <a:rPr lang="en-US" sz="1800"/>
              <a:t> 2,3 </a:t>
            </a:r>
            <a:r>
              <a:rPr lang="en-US" sz="1800" err="1"/>
              <a:t>km'lik</a:t>
            </a:r>
            <a:r>
              <a:rPr lang="en-US" sz="1800"/>
              <a:t> </a:t>
            </a:r>
            <a:r>
              <a:rPr lang="en-US" sz="1800" err="1"/>
              <a:t>sabit</a:t>
            </a:r>
            <a:r>
              <a:rPr lang="en-US" sz="1800"/>
              <a:t> </a:t>
            </a:r>
            <a:r>
              <a:rPr lang="en-US" sz="1800" err="1"/>
              <a:t>bir</a:t>
            </a:r>
            <a:r>
              <a:rPr lang="en-US" sz="1800"/>
              <a:t> </a:t>
            </a:r>
            <a:r>
              <a:rPr lang="en-US" sz="1800" err="1"/>
              <a:t>güzergahı</a:t>
            </a:r>
            <a:r>
              <a:rPr lang="en-US" sz="1800"/>
              <a:t> </a:t>
            </a:r>
            <a:r>
              <a:rPr lang="en-US" sz="1800" err="1"/>
              <a:t>olup</a:t>
            </a:r>
            <a:r>
              <a:rPr lang="en-US" sz="1800"/>
              <a:t>, </a:t>
            </a:r>
            <a:r>
              <a:rPr lang="en-US" sz="1800" err="1"/>
              <a:t>isteğe</a:t>
            </a:r>
            <a:r>
              <a:rPr lang="en-US" sz="1800"/>
              <a:t> </a:t>
            </a:r>
            <a:r>
              <a:rPr lang="en-US" sz="1800" err="1"/>
              <a:t>bağlı</a:t>
            </a:r>
            <a:r>
              <a:rPr lang="en-US" sz="1800"/>
              <a:t> </a:t>
            </a:r>
            <a:r>
              <a:rPr lang="en-US" sz="1800" err="1"/>
              <a:t>hizmet</a:t>
            </a:r>
            <a:r>
              <a:rPr lang="en-US" sz="1800"/>
              <a:t> </a:t>
            </a:r>
            <a:r>
              <a:rPr lang="en-US" sz="1800" err="1"/>
              <a:t>verilmektedir</a:t>
            </a:r>
            <a:r>
              <a:rPr lang="en-US" sz="1800"/>
              <a:t>.</a:t>
            </a:r>
          </a:p>
          <a:p>
            <a:pPr algn="just">
              <a:spcBef>
                <a:spcPts val="600"/>
              </a:spcBef>
            </a:pPr>
            <a:r>
              <a:rPr lang="en-US" sz="1800" err="1"/>
              <a:t>Araçlar</a:t>
            </a:r>
            <a:r>
              <a:rPr lang="en-US" sz="1800"/>
              <a:t>, her </a:t>
            </a:r>
            <a:r>
              <a:rPr lang="en-US" sz="1800" err="1"/>
              <a:t>gün</a:t>
            </a:r>
            <a:r>
              <a:rPr lang="en-US" sz="1800"/>
              <a:t> </a:t>
            </a:r>
            <a:r>
              <a:rPr lang="en-US" sz="1800" err="1"/>
              <a:t>servis</a:t>
            </a:r>
            <a:r>
              <a:rPr lang="en-US" sz="1800"/>
              <a:t> </a:t>
            </a:r>
            <a:r>
              <a:rPr lang="en-US" sz="1800" err="1"/>
              <a:t>çalışması</a:t>
            </a:r>
            <a:r>
              <a:rPr lang="en-US" sz="1800"/>
              <a:t> </a:t>
            </a:r>
            <a:r>
              <a:rPr lang="en-US" sz="1800" err="1"/>
              <a:t>ve</a:t>
            </a:r>
            <a:r>
              <a:rPr lang="en-US" sz="1800"/>
              <a:t> </a:t>
            </a:r>
            <a:r>
              <a:rPr lang="en-US" sz="1800" b="1"/>
              <a:t>15 </a:t>
            </a:r>
            <a:r>
              <a:rPr lang="en-US" sz="1800" b="1" err="1"/>
              <a:t>dakika</a:t>
            </a:r>
            <a:r>
              <a:rPr lang="en-US" sz="1800" b="1"/>
              <a:t> </a:t>
            </a:r>
            <a:r>
              <a:rPr lang="en-US" sz="1800" b="1" err="1"/>
              <a:t>frekans</a:t>
            </a:r>
            <a:r>
              <a:rPr lang="en-US" sz="1800" b="1"/>
              <a:t> </a:t>
            </a:r>
            <a:r>
              <a:rPr lang="en-US" sz="1800" err="1"/>
              <a:t>ile</a:t>
            </a:r>
            <a:r>
              <a:rPr lang="en-US" sz="1800"/>
              <a:t> </a:t>
            </a:r>
            <a:r>
              <a:rPr lang="en-US" sz="1800" b="1"/>
              <a:t>100 </a:t>
            </a:r>
            <a:r>
              <a:rPr lang="en-US" sz="1800" b="1" err="1"/>
              <a:t>ila</a:t>
            </a:r>
            <a:r>
              <a:rPr lang="en-US" sz="1800" b="1"/>
              <a:t> 150 km </a:t>
            </a:r>
            <a:r>
              <a:rPr lang="en-US" sz="1800" err="1"/>
              <a:t>menzile</a:t>
            </a:r>
            <a:r>
              <a:rPr lang="en-US" sz="1800"/>
              <a:t> </a:t>
            </a:r>
            <a:r>
              <a:rPr lang="en-US" sz="1800" err="1"/>
              <a:t>ve</a:t>
            </a:r>
            <a:r>
              <a:rPr lang="en-US" sz="1800"/>
              <a:t> 22 </a:t>
            </a:r>
            <a:r>
              <a:rPr lang="en-US" sz="1800" err="1"/>
              <a:t>yolcu</a:t>
            </a:r>
            <a:r>
              <a:rPr lang="en-US" sz="1800"/>
              <a:t> </a:t>
            </a:r>
            <a:r>
              <a:rPr lang="en-US" sz="1800" err="1"/>
              <a:t>kapasitesine</a:t>
            </a:r>
            <a:r>
              <a:rPr lang="en-US" sz="1800"/>
              <a:t> </a:t>
            </a:r>
            <a:r>
              <a:rPr lang="en-US" sz="1800" err="1"/>
              <a:t>sahip</a:t>
            </a:r>
            <a:r>
              <a:rPr lang="en-US" sz="1800"/>
              <a:t>. </a:t>
            </a:r>
            <a:r>
              <a:rPr lang="en-US" sz="1800" err="1"/>
              <a:t>Ücretsiz</a:t>
            </a:r>
            <a:r>
              <a:rPr lang="en-US" sz="1800"/>
              <a:t> </a:t>
            </a:r>
            <a:r>
              <a:rPr lang="en-US" sz="1800" err="1"/>
              <a:t>hizmet</a:t>
            </a:r>
            <a:r>
              <a:rPr lang="en-US" sz="1800"/>
              <a:t>, </a:t>
            </a:r>
            <a:r>
              <a:rPr lang="en-US" sz="1800" err="1"/>
              <a:t>çoğunlukla</a:t>
            </a:r>
            <a:r>
              <a:rPr lang="en-US" sz="1800"/>
              <a:t> </a:t>
            </a:r>
            <a:r>
              <a:rPr lang="en-US" sz="1800" err="1"/>
              <a:t>şehir</a:t>
            </a:r>
            <a:r>
              <a:rPr lang="en-US" sz="1800"/>
              <a:t> </a:t>
            </a:r>
            <a:r>
              <a:rPr lang="en-US" sz="1800" err="1"/>
              <a:t>merkezinin</a:t>
            </a:r>
            <a:r>
              <a:rPr lang="en-US" sz="1800"/>
              <a:t> </a:t>
            </a:r>
            <a:r>
              <a:rPr lang="en-US" sz="1800" err="1"/>
              <a:t>en</a:t>
            </a:r>
            <a:r>
              <a:rPr lang="en-US" sz="1800"/>
              <a:t> </a:t>
            </a:r>
            <a:r>
              <a:rPr lang="en-US" sz="1800" err="1"/>
              <a:t>yaşlı</a:t>
            </a:r>
            <a:r>
              <a:rPr lang="en-US" sz="1800"/>
              <a:t> </a:t>
            </a:r>
            <a:r>
              <a:rPr lang="en-US" sz="1800" err="1"/>
              <a:t>nüfusuna</a:t>
            </a:r>
            <a:r>
              <a:rPr lang="en-US" sz="1800"/>
              <a:t> </a:t>
            </a:r>
            <a:r>
              <a:rPr lang="en-US" sz="1800" err="1"/>
              <a:t>hizmet</a:t>
            </a:r>
            <a:r>
              <a:rPr lang="en-US" sz="1800"/>
              <a:t> </a:t>
            </a:r>
            <a:r>
              <a:rPr lang="en-US" sz="1800" err="1"/>
              <a:t>ediyor</a:t>
            </a:r>
            <a:r>
              <a:rPr lang="en-US" sz="1800"/>
              <a:t>.</a:t>
            </a:r>
          </a:p>
          <a:p>
            <a:pPr algn="just">
              <a:spcBef>
                <a:spcPts val="600"/>
              </a:spcBef>
            </a:pPr>
            <a:r>
              <a:rPr lang="en-US" sz="1800" b="1"/>
              <a:t>14 </a:t>
            </a:r>
            <a:r>
              <a:rPr lang="en-US" sz="1800" b="1" err="1"/>
              <a:t>yıl</a:t>
            </a:r>
            <a:r>
              <a:rPr lang="en-US" sz="1800" b="1"/>
              <a:t> </a:t>
            </a:r>
            <a:r>
              <a:rPr lang="en-US" sz="1800" b="1" err="1"/>
              <a:t>sonra</a:t>
            </a:r>
            <a:r>
              <a:rPr lang="en-US" sz="1800" b="1"/>
              <a:t> </a:t>
            </a:r>
            <a:r>
              <a:rPr lang="en-US" sz="1800" err="1"/>
              <a:t>hizmet</a:t>
            </a:r>
            <a:r>
              <a:rPr lang="en-US" sz="1800"/>
              <a:t> </a:t>
            </a:r>
            <a:r>
              <a:rPr lang="en-US" sz="1800" err="1"/>
              <a:t>hala</a:t>
            </a:r>
            <a:r>
              <a:rPr lang="en-US" sz="1800"/>
              <a:t> </a:t>
            </a:r>
            <a:r>
              <a:rPr lang="en-US" sz="1800" err="1"/>
              <a:t>aktif</a:t>
            </a:r>
            <a:r>
              <a:rPr lang="en-US" sz="1800"/>
              <a:t> </a:t>
            </a:r>
            <a:r>
              <a:rPr lang="en-US" sz="1800" err="1"/>
              <a:t>ve</a:t>
            </a:r>
            <a:r>
              <a:rPr lang="en-US" sz="1800"/>
              <a:t> </a:t>
            </a:r>
            <a:r>
              <a:rPr lang="en-US" sz="1800" err="1"/>
              <a:t>yılda</a:t>
            </a:r>
            <a:r>
              <a:rPr lang="en-US" sz="1800"/>
              <a:t> </a:t>
            </a:r>
            <a:r>
              <a:rPr lang="en-US" sz="1800" err="1"/>
              <a:t>ortalama</a:t>
            </a:r>
            <a:r>
              <a:rPr lang="en-US" sz="1800"/>
              <a:t> </a:t>
            </a:r>
            <a:r>
              <a:rPr lang="en-US" sz="1800" b="1"/>
              <a:t>13.000 </a:t>
            </a:r>
            <a:r>
              <a:rPr lang="en-US" sz="1800" b="1" err="1"/>
              <a:t>kullanıcıya</a:t>
            </a:r>
            <a:r>
              <a:rPr lang="en-US" sz="1800" b="1"/>
              <a:t> </a:t>
            </a:r>
            <a:r>
              <a:rPr lang="en-US" sz="1800" err="1"/>
              <a:t>hizmet</a:t>
            </a:r>
            <a:r>
              <a:rPr lang="en-US" sz="1800"/>
              <a:t> </a:t>
            </a:r>
            <a:r>
              <a:rPr lang="en-US" sz="1800" err="1"/>
              <a:t>veriyor</a:t>
            </a:r>
            <a:r>
              <a:rPr lang="en-US" sz="1800"/>
              <a:t>.</a:t>
            </a:r>
          </a:p>
          <a:p>
            <a:pPr algn="just">
              <a:spcBef>
                <a:spcPts val="600"/>
              </a:spcBef>
            </a:pPr>
            <a:r>
              <a:rPr lang="en-US" sz="1800" err="1"/>
              <a:t>Kentin</a:t>
            </a:r>
            <a:r>
              <a:rPr lang="en-US" sz="1800"/>
              <a:t> yeni </a:t>
            </a:r>
            <a:r>
              <a:rPr lang="en-US" sz="1800" err="1"/>
              <a:t>hareketlilik</a:t>
            </a:r>
            <a:r>
              <a:rPr lang="en-US" sz="1800"/>
              <a:t> </a:t>
            </a:r>
            <a:r>
              <a:rPr lang="en-US" sz="1800" err="1"/>
              <a:t>stratejisinde</a:t>
            </a:r>
            <a:r>
              <a:rPr lang="en-US" sz="1800"/>
              <a:t> </a:t>
            </a:r>
            <a:r>
              <a:rPr lang="en-US" sz="1800" err="1"/>
              <a:t>minibüsler</a:t>
            </a:r>
            <a:r>
              <a:rPr lang="en-US" sz="1800"/>
              <a:t> yeni </a:t>
            </a:r>
            <a:r>
              <a:rPr lang="en-US" sz="1800" err="1"/>
              <a:t>bir</a:t>
            </a:r>
            <a:r>
              <a:rPr lang="en-US" sz="1800"/>
              <a:t> </a:t>
            </a:r>
            <a:r>
              <a:rPr lang="en-US" sz="1800" err="1"/>
              <a:t>imaja</a:t>
            </a:r>
            <a:r>
              <a:rPr lang="en-US" sz="1800"/>
              <a:t> </a:t>
            </a:r>
            <a:r>
              <a:rPr lang="en-US" sz="1800" err="1"/>
              <a:t>sahip</a:t>
            </a:r>
            <a:r>
              <a:rPr lang="en-US" sz="1800"/>
              <a:t> </a:t>
            </a:r>
            <a:r>
              <a:rPr lang="en-US" sz="1800" err="1"/>
              <a:t>olacak</a:t>
            </a:r>
            <a:r>
              <a:rPr lang="en-US" sz="1800"/>
              <a:t> </a:t>
            </a:r>
            <a:r>
              <a:rPr lang="en-US" sz="1800" err="1"/>
              <a:t>ve</a:t>
            </a:r>
            <a:r>
              <a:rPr lang="en-US" sz="1800"/>
              <a:t> </a:t>
            </a:r>
            <a:r>
              <a:rPr lang="en-US" sz="1800" err="1"/>
              <a:t>hizmet</a:t>
            </a:r>
            <a:r>
              <a:rPr lang="en-US" sz="1800"/>
              <a:t> </a:t>
            </a:r>
            <a:r>
              <a:rPr lang="en-US" sz="1800" err="1"/>
              <a:t>bedeli</a:t>
            </a:r>
            <a:r>
              <a:rPr lang="en-US" sz="1800"/>
              <a:t> </a:t>
            </a:r>
            <a:r>
              <a:rPr lang="en-US" sz="1800" err="1"/>
              <a:t>ödenecek</a:t>
            </a:r>
            <a:r>
              <a:rPr lang="en-US" sz="1800"/>
              <a:t>. 3 </a:t>
            </a:r>
            <a:r>
              <a:rPr lang="en-US" sz="1800" err="1"/>
              <a:t>yön</a:t>
            </a:r>
            <a:r>
              <a:rPr lang="en-US" sz="1800"/>
              <a:t> </a:t>
            </a:r>
            <a:r>
              <a:rPr lang="en-US" sz="1800" err="1"/>
              <a:t>bileti</a:t>
            </a:r>
            <a:r>
              <a:rPr lang="en-US" sz="1800"/>
              <a:t> </a:t>
            </a:r>
            <a:r>
              <a:rPr lang="en-US" sz="1800" b="1"/>
              <a:t>1,0 €'</a:t>
            </a:r>
            <a:r>
              <a:rPr lang="en-US" sz="1800" b="1" err="1"/>
              <a:t>ya</a:t>
            </a:r>
            <a:r>
              <a:rPr lang="en-US" sz="1800" b="1"/>
              <a:t> </a:t>
            </a:r>
            <a:r>
              <a:rPr lang="en-US" sz="1800"/>
              <a:t>mal </a:t>
            </a:r>
            <a:r>
              <a:rPr lang="en-US" sz="1800" err="1"/>
              <a:t>olacak</a:t>
            </a:r>
            <a:r>
              <a:rPr lang="en-US" sz="1800"/>
              <a:t>.</a:t>
            </a:r>
          </a:p>
          <a:p>
            <a:pPr algn="just">
              <a:spcBef>
                <a:spcPts val="600"/>
              </a:spcBef>
            </a:pPr>
            <a:r>
              <a:rPr lang="en-US" sz="1800" b="1">
                <a:solidFill>
                  <a:srgbClr val="C00000"/>
                </a:solidFill>
              </a:rPr>
              <a:t>700.000 € (KDV </a:t>
            </a:r>
            <a:r>
              <a:rPr lang="en-US" sz="1800" b="1" err="1">
                <a:solidFill>
                  <a:srgbClr val="C00000"/>
                </a:solidFill>
              </a:rPr>
              <a:t>hariç</a:t>
            </a:r>
            <a:r>
              <a:rPr lang="en-US" sz="1800" b="1">
                <a:solidFill>
                  <a:srgbClr val="C00000"/>
                </a:solidFill>
              </a:rPr>
              <a:t>) – </a:t>
            </a:r>
            <a:r>
              <a:rPr lang="en-US" sz="1800" b="1" err="1">
                <a:solidFill>
                  <a:srgbClr val="C00000"/>
                </a:solidFill>
              </a:rPr>
              <a:t>Üç</a:t>
            </a:r>
            <a:r>
              <a:rPr lang="en-US" sz="1800" b="1">
                <a:solidFill>
                  <a:srgbClr val="C00000"/>
                </a:solidFill>
              </a:rPr>
              <a:t> </a:t>
            </a:r>
            <a:r>
              <a:rPr lang="en-US" sz="1800" b="1" err="1">
                <a:solidFill>
                  <a:srgbClr val="C00000"/>
                </a:solidFill>
              </a:rPr>
              <a:t>elektrikli</a:t>
            </a:r>
            <a:r>
              <a:rPr lang="en-US" sz="1800" b="1">
                <a:solidFill>
                  <a:srgbClr val="C00000"/>
                </a:solidFill>
              </a:rPr>
              <a:t> </a:t>
            </a:r>
            <a:r>
              <a:rPr lang="en-US" sz="1800" b="1" err="1">
                <a:solidFill>
                  <a:srgbClr val="C00000"/>
                </a:solidFill>
              </a:rPr>
              <a:t>minibüs</a:t>
            </a:r>
            <a:r>
              <a:rPr lang="en-US" sz="1800" b="1">
                <a:solidFill>
                  <a:srgbClr val="C00000"/>
                </a:solidFill>
              </a:rPr>
              <a:t> </a:t>
            </a:r>
            <a:r>
              <a:rPr lang="en-US" sz="1800" b="1" err="1">
                <a:solidFill>
                  <a:srgbClr val="C00000"/>
                </a:solidFill>
              </a:rPr>
              <a:t>alımının</a:t>
            </a:r>
            <a:r>
              <a:rPr lang="en-US" sz="1800" b="1">
                <a:solidFill>
                  <a:srgbClr val="C00000"/>
                </a:solidFill>
              </a:rPr>
              <a:t> </a:t>
            </a:r>
            <a:r>
              <a:rPr lang="en-US" sz="1800" b="1" err="1">
                <a:solidFill>
                  <a:srgbClr val="C00000"/>
                </a:solidFill>
              </a:rPr>
              <a:t>değeri</a:t>
            </a:r>
            <a:endParaRPr lang="en-US" sz="1800" b="1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A15174-8B53-0BB1-56CB-F998DB1B7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8571073" y="2393022"/>
            <a:ext cx="3178422" cy="25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9790F9-8754-ADAD-8849-82EC89A46DD8}"/>
              </a:ext>
            </a:extLst>
          </p:cNvPr>
          <p:cNvSpPr txBox="1">
            <a:spLocks/>
          </p:cNvSpPr>
          <p:nvPr/>
        </p:nvSpPr>
        <p:spPr>
          <a:xfrm>
            <a:off x="4085543" y="5897510"/>
            <a:ext cx="7753414" cy="339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lt-LT" sz="1600" i="1" err="1"/>
              <a:t>Source</a:t>
            </a:r>
            <a:r>
              <a:rPr lang="lt-LT" sz="1600" i="1"/>
              <a:t>: </a:t>
            </a:r>
            <a:r>
              <a:rPr lang="en-GB" sz="1600" i="1"/>
              <a:t>E-mobility Good Practices Report</a:t>
            </a:r>
            <a:r>
              <a:rPr lang="lt-LT" sz="1600" i="1"/>
              <a:t>, 202</a:t>
            </a:r>
            <a:r>
              <a:rPr lang="en-US" sz="1600" i="1"/>
              <a:t>1</a:t>
            </a:r>
            <a:r>
              <a:rPr lang="lt-LT" sz="1600" i="1"/>
              <a:t>, </a:t>
            </a:r>
            <a:r>
              <a:rPr lang="en-US" sz="1600" i="1"/>
              <a:t>“</a:t>
            </a:r>
            <a:r>
              <a:rPr lang="en-US" sz="1600" i="1" err="1"/>
              <a:t>Emobicity</a:t>
            </a:r>
            <a:r>
              <a:rPr lang="en-US" sz="1600" i="1"/>
              <a:t>” Interreg Europe</a:t>
            </a:r>
            <a:endParaRPr lang="lt-LT" sz="1600" i="1"/>
          </a:p>
          <a:p>
            <a:pPr marL="0" indent="0" algn="r">
              <a:spcBef>
                <a:spcPts val="0"/>
              </a:spcBef>
              <a:buNone/>
            </a:pPr>
            <a:r>
              <a:rPr lang="lt-LT" sz="1600" i="1"/>
              <a:t>https://projects2014-2020.interregeurope.eu/fileadmin/user_upload/tx_tevprojects/library/file_1618498900.pdf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A6B64-6A54-811F-784F-DD1819EE0202}"/>
              </a:ext>
            </a:extLst>
          </p:cNvPr>
          <p:cNvSpPr txBox="1"/>
          <p:nvPr/>
        </p:nvSpPr>
        <p:spPr>
          <a:xfrm>
            <a:off x="666579" y="5492958"/>
            <a:ext cx="9465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400.000 € - </a:t>
            </a:r>
            <a:r>
              <a:rPr lang="en-US" b="1" err="1">
                <a:solidFill>
                  <a:srgbClr val="C00000"/>
                </a:solidFill>
              </a:rPr>
              <a:t>Yıllık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err="1">
                <a:solidFill>
                  <a:srgbClr val="C00000"/>
                </a:solidFill>
              </a:rPr>
              <a:t>yaklaşık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err="1">
                <a:solidFill>
                  <a:srgbClr val="C00000"/>
                </a:solidFill>
              </a:rPr>
              <a:t>hizmet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err="1">
                <a:solidFill>
                  <a:srgbClr val="C00000"/>
                </a:solidFill>
              </a:rPr>
              <a:t>maliyeti</a:t>
            </a:r>
            <a:r>
              <a:rPr lang="en-US" b="1">
                <a:solidFill>
                  <a:srgbClr val="C00000"/>
                </a:solidFill>
              </a:rPr>
              <a:t> (</a:t>
            </a:r>
            <a:r>
              <a:rPr lang="en-US" b="1" err="1">
                <a:solidFill>
                  <a:srgbClr val="C00000"/>
                </a:solidFill>
              </a:rPr>
              <a:t>Viseu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err="1">
                <a:solidFill>
                  <a:srgbClr val="C00000"/>
                </a:solidFill>
              </a:rPr>
              <a:t>Belediyesi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err="1">
                <a:solidFill>
                  <a:srgbClr val="C00000"/>
                </a:solidFill>
              </a:rPr>
              <a:t>tarafından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err="1">
                <a:solidFill>
                  <a:srgbClr val="C00000"/>
                </a:solidFill>
              </a:rPr>
              <a:t>desteklenmektedir</a:t>
            </a:r>
            <a:r>
              <a:rPr lang="en-US" b="1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0742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602995" y="957431"/>
            <a:ext cx="11589005" cy="8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200" b="1" err="1"/>
              <a:t>Bisiklet</a:t>
            </a:r>
            <a:r>
              <a:rPr lang="lt-LT" sz="3200" b="1"/>
              <a:t> </a:t>
            </a:r>
            <a:r>
              <a:rPr lang="lt-LT" sz="3200" b="1" err="1"/>
              <a:t>Paylaşımı</a:t>
            </a:r>
            <a:endParaRPr lang="lt-LT" sz="2800" b="1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84C56EF-9D32-A606-C20A-1C9B0AE2107C}"/>
              </a:ext>
            </a:extLst>
          </p:cNvPr>
          <p:cNvSpPr txBox="1">
            <a:spLocks/>
          </p:cNvSpPr>
          <p:nvPr/>
        </p:nvSpPr>
        <p:spPr>
          <a:xfrm>
            <a:off x="602998" y="1817260"/>
            <a:ext cx="4560938" cy="500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lt-LT" sz="2200" b="1" err="1"/>
              <a:t>Vienna</a:t>
            </a:r>
            <a:r>
              <a:rPr lang="lt-LT" sz="2200" b="1"/>
              <a:t>, </a:t>
            </a:r>
            <a:r>
              <a:rPr lang="lt-LT" sz="2200" b="1" err="1"/>
              <a:t>Avusturya</a:t>
            </a:r>
            <a:endParaRPr lang="lt-LT" sz="2200" b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9790F9-8754-ADAD-8849-82EC89A46DD8}"/>
              </a:ext>
            </a:extLst>
          </p:cNvPr>
          <p:cNvSpPr txBox="1">
            <a:spLocks/>
          </p:cNvSpPr>
          <p:nvPr/>
        </p:nvSpPr>
        <p:spPr>
          <a:xfrm>
            <a:off x="735077" y="5190309"/>
            <a:ext cx="4775248" cy="339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t-LT" sz="1100" i="1" err="1"/>
              <a:t>Kaynak</a:t>
            </a:r>
            <a:r>
              <a:rPr lang="lt-LT" sz="1100" i="1"/>
              <a:t>: </a:t>
            </a:r>
            <a:r>
              <a:rPr lang="en-GB" sz="1100" i="1"/>
              <a:t>https://</a:t>
            </a:r>
            <a:r>
              <a:rPr lang="en-GB" sz="1100" i="1" err="1"/>
              <a:t>www.eltis.org</a:t>
            </a:r>
            <a:r>
              <a:rPr lang="en-GB" sz="1100" i="1"/>
              <a:t>/in-brief/news/</a:t>
            </a:r>
            <a:r>
              <a:rPr lang="en-GB" sz="1100" i="1" err="1"/>
              <a:t>viennas</a:t>
            </a:r>
            <a:r>
              <a:rPr lang="en-GB" sz="1100" i="1"/>
              <a:t>-new-bike-sharing-service-now-covers-entire-city</a:t>
            </a:r>
            <a:endParaRPr lang="lt-LT" sz="1100" i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B75261-CADC-F157-ED1B-50716208049B}"/>
              </a:ext>
            </a:extLst>
          </p:cNvPr>
          <p:cNvSpPr txBox="1">
            <a:spLocks/>
          </p:cNvSpPr>
          <p:nvPr/>
        </p:nvSpPr>
        <p:spPr>
          <a:xfrm>
            <a:off x="659989" y="2344409"/>
            <a:ext cx="5288825" cy="3652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lt-LT" sz="1800" err="1"/>
              <a:t>Wien</a:t>
            </a:r>
            <a:r>
              <a:rPr lang="lt-LT" sz="1800"/>
              <a:t> </a:t>
            </a:r>
            <a:r>
              <a:rPr lang="lt-LT" sz="1800" err="1"/>
              <a:t>Mobil</a:t>
            </a:r>
            <a:r>
              <a:rPr lang="lt-LT" sz="1800"/>
              <a:t> </a:t>
            </a:r>
            <a:r>
              <a:rPr lang="lt-LT" sz="1800" err="1"/>
              <a:t>Rad</a:t>
            </a:r>
            <a:r>
              <a:rPr lang="lt-LT" sz="1800"/>
              <a:t> - </a:t>
            </a:r>
            <a:r>
              <a:rPr lang="lt-LT" sz="1800" err="1"/>
              <a:t>halka</a:t>
            </a:r>
            <a:r>
              <a:rPr lang="lt-LT" sz="1800"/>
              <a:t> </a:t>
            </a:r>
            <a:r>
              <a:rPr lang="lt-LT" sz="1800" err="1"/>
              <a:t>açık</a:t>
            </a:r>
            <a:r>
              <a:rPr lang="lt-LT" sz="1800"/>
              <a:t> </a:t>
            </a:r>
            <a:r>
              <a:rPr lang="lt-LT" sz="1800" err="1"/>
              <a:t>bisiklet</a:t>
            </a:r>
            <a:r>
              <a:rPr lang="lt-LT" sz="1800"/>
              <a:t> </a:t>
            </a:r>
            <a:r>
              <a:rPr lang="lt-LT" sz="1800" err="1"/>
              <a:t>paylaşım</a:t>
            </a:r>
            <a:r>
              <a:rPr lang="lt-LT" sz="1800"/>
              <a:t> </a:t>
            </a:r>
            <a:r>
              <a:rPr lang="lt-LT" sz="1800" err="1"/>
              <a:t>sistemi</a:t>
            </a:r>
            <a:r>
              <a:rPr lang="lt-LT" sz="1800"/>
              <a:t> - </a:t>
            </a:r>
            <a:r>
              <a:rPr lang="lt-LT" sz="1800" err="1"/>
              <a:t>artık</a:t>
            </a:r>
            <a:r>
              <a:rPr lang="lt-LT" sz="1800"/>
              <a:t> </a:t>
            </a:r>
            <a:r>
              <a:rPr lang="lt-LT" sz="1800" err="1"/>
              <a:t>tüm</a:t>
            </a:r>
            <a:r>
              <a:rPr lang="lt-LT" sz="1800"/>
              <a:t> </a:t>
            </a:r>
            <a:r>
              <a:rPr lang="lt-LT" sz="1800" err="1"/>
              <a:t>Viyana</a:t>
            </a:r>
            <a:r>
              <a:rPr lang="lt-LT" sz="1800"/>
              <a:t> </a:t>
            </a:r>
            <a:r>
              <a:rPr lang="lt-LT" sz="1800" err="1"/>
              <a:t>şehrini</a:t>
            </a:r>
            <a:r>
              <a:rPr lang="lt-LT" sz="1800"/>
              <a:t> </a:t>
            </a:r>
            <a:r>
              <a:rPr lang="lt-LT" sz="1800" err="1"/>
              <a:t>kapsıyor</a:t>
            </a:r>
            <a:r>
              <a:rPr lang="lt-LT" sz="1800"/>
              <a:t>. </a:t>
            </a:r>
            <a:r>
              <a:rPr lang="lt-LT" sz="1800" err="1"/>
              <a:t>Şehir</a:t>
            </a:r>
            <a:r>
              <a:rPr lang="lt-LT" sz="1800"/>
              <a:t> </a:t>
            </a:r>
            <a:r>
              <a:rPr lang="lt-LT" sz="1800" err="1"/>
              <a:t>yetkilileri</a:t>
            </a:r>
            <a:r>
              <a:rPr lang="lt-LT" sz="1800"/>
              <a:t> </a:t>
            </a:r>
            <a:r>
              <a:rPr lang="lt-LT" sz="1800" b="1"/>
              <a:t>240 </a:t>
            </a:r>
            <a:r>
              <a:rPr lang="lt-LT" sz="1800" b="1" err="1"/>
              <a:t>lokasyonda</a:t>
            </a:r>
            <a:r>
              <a:rPr lang="lt-LT" sz="1800" b="1"/>
              <a:t> 3.000 </a:t>
            </a:r>
            <a:r>
              <a:rPr lang="lt-LT" sz="1800" b="1" err="1"/>
              <a:t>bisiklet</a:t>
            </a:r>
            <a:r>
              <a:rPr lang="lt-LT" sz="1800" b="1"/>
              <a:t> </a:t>
            </a:r>
            <a:r>
              <a:rPr lang="lt-LT" sz="1800" b="1" err="1"/>
              <a:t>sağlayabildi</a:t>
            </a:r>
            <a:r>
              <a:rPr lang="lt-LT" sz="1800"/>
              <a:t>. </a:t>
            </a:r>
            <a:r>
              <a:rPr lang="lt-LT" sz="1800" err="1"/>
              <a:t>İnşaat</a:t>
            </a:r>
            <a:r>
              <a:rPr lang="lt-LT" sz="1800"/>
              <a:t> 6 </a:t>
            </a:r>
            <a:r>
              <a:rPr lang="lt-LT" sz="1800" err="1"/>
              <a:t>ay</a:t>
            </a:r>
            <a:r>
              <a:rPr lang="lt-LT" sz="1800"/>
              <a:t> </a:t>
            </a:r>
            <a:r>
              <a:rPr lang="lt-LT" sz="1800" err="1"/>
              <a:t>sürdü</a:t>
            </a:r>
            <a:endParaRPr lang="lt-LT" sz="1800"/>
          </a:p>
          <a:p>
            <a:pPr algn="just">
              <a:spcBef>
                <a:spcPts val="600"/>
              </a:spcBef>
            </a:pPr>
            <a:r>
              <a:rPr lang="lt-LT" sz="1800"/>
              <a:t>İlk </a:t>
            </a:r>
            <a:r>
              <a:rPr lang="lt-LT" sz="1800" err="1"/>
              <a:t>ayda</a:t>
            </a:r>
            <a:r>
              <a:rPr lang="lt-LT" sz="1800"/>
              <a:t> 13.000 </a:t>
            </a:r>
            <a:r>
              <a:rPr lang="lt-LT" sz="1800" err="1"/>
              <a:t>kişi</a:t>
            </a:r>
            <a:r>
              <a:rPr lang="lt-LT" sz="1800"/>
              <a:t> </a:t>
            </a:r>
            <a:r>
              <a:rPr lang="lt-LT" sz="1800" err="1"/>
              <a:t>paylaşımlı</a:t>
            </a:r>
            <a:r>
              <a:rPr lang="lt-LT" sz="1800"/>
              <a:t> </a:t>
            </a:r>
            <a:r>
              <a:rPr lang="lt-LT" sz="1800" err="1"/>
              <a:t>bisiklet</a:t>
            </a:r>
            <a:r>
              <a:rPr lang="lt-LT" sz="1800"/>
              <a:t> </a:t>
            </a:r>
            <a:r>
              <a:rPr lang="lt-LT" sz="1800" err="1"/>
              <a:t>kullanmak</a:t>
            </a:r>
            <a:r>
              <a:rPr lang="lt-LT" sz="1800"/>
              <a:t> </a:t>
            </a:r>
            <a:r>
              <a:rPr lang="lt-LT" sz="1800" err="1"/>
              <a:t>için</a:t>
            </a:r>
            <a:r>
              <a:rPr lang="lt-LT" sz="1800"/>
              <a:t> </a:t>
            </a:r>
            <a:r>
              <a:rPr lang="lt-LT" sz="1800" err="1"/>
              <a:t>kayıt</a:t>
            </a:r>
            <a:r>
              <a:rPr lang="lt-LT" sz="1800"/>
              <a:t> </a:t>
            </a:r>
            <a:r>
              <a:rPr lang="lt-LT" sz="1800" err="1"/>
              <a:t>yaptırdı</a:t>
            </a:r>
            <a:r>
              <a:rPr lang="lt-LT" sz="1800"/>
              <a:t>, ilk </a:t>
            </a:r>
            <a:r>
              <a:rPr lang="lt-LT" sz="1800" err="1"/>
              <a:t>altı</a:t>
            </a:r>
            <a:r>
              <a:rPr lang="lt-LT" sz="1800"/>
              <a:t> </a:t>
            </a:r>
            <a:r>
              <a:rPr lang="lt-LT" sz="1800" err="1"/>
              <a:t>ayda</a:t>
            </a:r>
            <a:r>
              <a:rPr lang="lt-LT" sz="1800"/>
              <a:t> </a:t>
            </a:r>
            <a:r>
              <a:rPr lang="lt-LT" sz="1800" err="1"/>
              <a:t>yaklaşık</a:t>
            </a:r>
            <a:r>
              <a:rPr lang="lt-LT" sz="1800"/>
              <a:t> 200.000 </a:t>
            </a:r>
            <a:r>
              <a:rPr lang="lt-LT" sz="1800" err="1"/>
              <a:t>kez</a:t>
            </a:r>
            <a:r>
              <a:rPr lang="lt-LT" sz="1800"/>
              <a:t> </a:t>
            </a:r>
            <a:r>
              <a:rPr lang="lt-LT" sz="1800" err="1"/>
              <a:t>bisiklet</a:t>
            </a:r>
            <a:r>
              <a:rPr lang="lt-LT" sz="1800"/>
              <a:t> </a:t>
            </a:r>
            <a:r>
              <a:rPr lang="lt-LT" sz="1800" err="1"/>
              <a:t>ödünç</a:t>
            </a:r>
            <a:r>
              <a:rPr lang="lt-LT" sz="1800"/>
              <a:t> </a:t>
            </a:r>
            <a:r>
              <a:rPr lang="lt-LT" sz="1800" err="1"/>
              <a:t>alındı</a:t>
            </a:r>
            <a:r>
              <a:rPr lang="lt-LT" sz="1800"/>
              <a:t>.</a:t>
            </a:r>
          </a:p>
          <a:p>
            <a:pPr algn="just">
              <a:spcBef>
                <a:spcPts val="600"/>
              </a:spcBef>
            </a:pPr>
            <a:r>
              <a:rPr lang="lt-LT" sz="1800" b="1" err="1">
                <a:solidFill>
                  <a:srgbClr val="C00000"/>
                </a:solidFill>
              </a:rPr>
              <a:t>Programın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uygulanması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şehre</a:t>
            </a:r>
            <a:r>
              <a:rPr lang="lt-LT" sz="1800" b="1">
                <a:solidFill>
                  <a:srgbClr val="C00000"/>
                </a:solidFill>
              </a:rPr>
              <a:t> 7,5 </a:t>
            </a:r>
            <a:r>
              <a:rPr lang="lt-LT" sz="1800" b="1" err="1">
                <a:solidFill>
                  <a:srgbClr val="C00000"/>
                </a:solidFill>
              </a:rPr>
              <a:t>milyon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Euro'ya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mal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oldu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ve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hizmetin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işletilmesi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yılda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yaklaşık</a:t>
            </a:r>
            <a:r>
              <a:rPr lang="lt-LT" sz="1800" b="1">
                <a:solidFill>
                  <a:srgbClr val="C00000"/>
                </a:solidFill>
              </a:rPr>
              <a:t> 2,3 </a:t>
            </a:r>
            <a:r>
              <a:rPr lang="lt-LT" sz="1800" b="1" err="1">
                <a:solidFill>
                  <a:srgbClr val="C00000"/>
                </a:solidFill>
              </a:rPr>
              <a:t>milyon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Euro'ya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mal</a:t>
            </a:r>
            <a:r>
              <a:rPr lang="lt-LT" sz="1800" b="1">
                <a:solidFill>
                  <a:srgbClr val="C00000"/>
                </a:solidFill>
              </a:rPr>
              <a:t> </a:t>
            </a:r>
            <a:r>
              <a:rPr lang="lt-LT" sz="1800" b="1" err="1">
                <a:solidFill>
                  <a:srgbClr val="C00000"/>
                </a:solidFill>
              </a:rPr>
              <a:t>olacak</a:t>
            </a:r>
            <a:r>
              <a:rPr lang="lt-LT" sz="1800" b="1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66552BE-AAF3-F1B7-EB84-284B42411795}"/>
              </a:ext>
            </a:extLst>
          </p:cNvPr>
          <p:cNvSpPr txBox="1">
            <a:spLocks/>
          </p:cNvSpPr>
          <p:nvPr/>
        </p:nvSpPr>
        <p:spPr>
          <a:xfrm>
            <a:off x="6914079" y="1889378"/>
            <a:ext cx="4560938" cy="500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lt-LT" sz="2200" b="1" err="1"/>
              <a:t>Nafplio</a:t>
            </a:r>
            <a:r>
              <a:rPr lang="lt-LT" sz="2200" b="1"/>
              <a:t>, </a:t>
            </a:r>
            <a:r>
              <a:rPr lang="lt-LT" sz="2200" b="1" err="1"/>
              <a:t>Yunanistan</a:t>
            </a:r>
            <a:endParaRPr lang="lt-LT" sz="22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20D3D-A1DE-7188-0480-47B01035D9C8}"/>
              </a:ext>
            </a:extLst>
          </p:cNvPr>
          <p:cNvSpPr txBox="1">
            <a:spLocks/>
          </p:cNvSpPr>
          <p:nvPr/>
        </p:nvSpPr>
        <p:spPr>
          <a:xfrm>
            <a:off x="6691473" y="2415236"/>
            <a:ext cx="4840537" cy="3652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GB" sz="1800" b="1"/>
              <a:t>36 </a:t>
            </a:r>
            <a:r>
              <a:rPr lang="en-GB" sz="1800" err="1"/>
              <a:t>halka</a:t>
            </a:r>
            <a:r>
              <a:rPr lang="en-GB" sz="1800"/>
              <a:t> </a:t>
            </a:r>
            <a:r>
              <a:rPr lang="en-GB" sz="1800" err="1"/>
              <a:t>açık</a:t>
            </a:r>
            <a:r>
              <a:rPr lang="en-GB" sz="1800"/>
              <a:t> </a:t>
            </a:r>
            <a:r>
              <a:rPr lang="en-GB" sz="1800" err="1"/>
              <a:t>paylaşımlı</a:t>
            </a:r>
            <a:r>
              <a:rPr lang="en-GB" sz="1800"/>
              <a:t> </a:t>
            </a:r>
            <a:r>
              <a:rPr lang="en-GB" sz="1800" b="1" err="1"/>
              <a:t>elektrikli</a:t>
            </a:r>
            <a:r>
              <a:rPr lang="en-GB" sz="1800" b="1"/>
              <a:t> </a:t>
            </a:r>
            <a:r>
              <a:rPr lang="en-GB" sz="1800" b="1" err="1"/>
              <a:t>bisiklet</a:t>
            </a:r>
            <a:endParaRPr lang="en-GB" sz="1800" b="1"/>
          </a:p>
          <a:p>
            <a:pPr algn="just">
              <a:spcBef>
                <a:spcPts val="600"/>
              </a:spcBef>
            </a:pPr>
            <a:r>
              <a:rPr lang="en-GB" sz="1800" b="1" err="1"/>
              <a:t>Engelliler</a:t>
            </a:r>
            <a:r>
              <a:rPr lang="en-GB" sz="1800" b="1"/>
              <a:t> </a:t>
            </a:r>
            <a:r>
              <a:rPr lang="en-GB" sz="1800" b="1" err="1"/>
              <a:t>için</a:t>
            </a:r>
            <a:r>
              <a:rPr lang="en-GB" sz="1800" b="1"/>
              <a:t> 2 </a:t>
            </a:r>
            <a:r>
              <a:rPr lang="en-GB" sz="1800" b="1" err="1"/>
              <a:t>paylaşımlı</a:t>
            </a:r>
            <a:r>
              <a:rPr lang="en-GB" sz="1800" b="1"/>
              <a:t> </a:t>
            </a:r>
            <a:r>
              <a:rPr lang="en-GB" sz="1800" b="1" err="1"/>
              <a:t>elektrikli</a:t>
            </a:r>
            <a:r>
              <a:rPr lang="en-GB" sz="1800" b="1"/>
              <a:t> </a:t>
            </a:r>
            <a:r>
              <a:rPr lang="en-GB" sz="1800" b="1" err="1"/>
              <a:t>bisiklet</a:t>
            </a:r>
            <a:endParaRPr lang="en-GB" sz="1800" b="1"/>
          </a:p>
          <a:p>
            <a:pPr algn="just">
              <a:spcBef>
                <a:spcPts val="600"/>
              </a:spcBef>
            </a:pPr>
            <a:r>
              <a:rPr lang="en-GB" sz="1800" err="1"/>
              <a:t>Kiralık</a:t>
            </a:r>
            <a:r>
              <a:rPr lang="en-GB" sz="1800"/>
              <a:t> </a:t>
            </a:r>
            <a:r>
              <a:rPr lang="en-GB" sz="1800" err="1"/>
              <a:t>terminalleri</a:t>
            </a:r>
            <a:r>
              <a:rPr lang="en-GB" sz="1800"/>
              <a:t> </a:t>
            </a:r>
            <a:r>
              <a:rPr lang="en-GB" sz="1800" err="1"/>
              <a:t>ve</a:t>
            </a:r>
            <a:r>
              <a:rPr lang="en-GB" sz="1800"/>
              <a:t> </a:t>
            </a:r>
            <a:r>
              <a:rPr lang="en-GB" sz="1800" err="1"/>
              <a:t>paylaşılan</a:t>
            </a:r>
            <a:r>
              <a:rPr lang="en-GB" sz="1800"/>
              <a:t> </a:t>
            </a:r>
            <a:r>
              <a:rPr lang="en-GB" sz="1800" err="1"/>
              <a:t>kilitleme</a:t>
            </a:r>
            <a:r>
              <a:rPr lang="en-GB" sz="1800"/>
              <a:t> </a:t>
            </a:r>
            <a:r>
              <a:rPr lang="en-GB" sz="1800" err="1"/>
              <a:t>istasyonlarını</a:t>
            </a:r>
            <a:r>
              <a:rPr lang="en-GB" sz="1800"/>
              <a:t> </a:t>
            </a:r>
            <a:r>
              <a:rPr lang="en-GB" sz="1800" err="1"/>
              <a:t>içerecek</a:t>
            </a:r>
            <a:r>
              <a:rPr lang="en-GB" sz="1800"/>
              <a:t> </a:t>
            </a:r>
            <a:r>
              <a:rPr lang="en-GB" sz="1800" err="1"/>
              <a:t>eksiksiz</a:t>
            </a:r>
            <a:r>
              <a:rPr lang="en-GB" sz="1800"/>
              <a:t> </a:t>
            </a:r>
            <a:r>
              <a:rPr lang="en-GB" sz="1800" err="1"/>
              <a:t>bir</a:t>
            </a:r>
            <a:r>
              <a:rPr lang="en-GB" sz="1800"/>
              <a:t> </a:t>
            </a:r>
            <a:r>
              <a:rPr lang="en-GB" sz="1800" err="1"/>
              <a:t>destek</a:t>
            </a:r>
            <a:r>
              <a:rPr lang="en-GB" sz="1800"/>
              <a:t> </a:t>
            </a:r>
            <a:r>
              <a:rPr lang="en-GB" sz="1800" err="1"/>
              <a:t>hizmetleri</a:t>
            </a:r>
            <a:r>
              <a:rPr lang="en-GB" sz="1800"/>
              <a:t> </a:t>
            </a:r>
            <a:r>
              <a:rPr lang="en-GB" sz="1800" err="1"/>
              <a:t>ağının</a:t>
            </a:r>
            <a:r>
              <a:rPr lang="en-GB" sz="1800"/>
              <a:t> </a:t>
            </a:r>
            <a:r>
              <a:rPr lang="en-GB" sz="1800" err="1"/>
              <a:t>kurulumu</a:t>
            </a:r>
            <a:endParaRPr lang="en-GB" sz="1800"/>
          </a:p>
          <a:p>
            <a:pPr algn="just">
              <a:spcBef>
                <a:spcPts val="600"/>
              </a:spcBef>
            </a:pPr>
            <a:r>
              <a:rPr lang="en-GB" sz="1800" err="1"/>
              <a:t>Kiralama</a:t>
            </a:r>
            <a:r>
              <a:rPr lang="en-GB" sz="1800"/>
              <a:t> </a:t>
            </a:r>
            <a:r>
              <a:rPr lang="en-GB" sz="1800" err="1"/>
              <a:t>sisteminin</a:t>
            </a:r>
            <a:r>
              <a:rPr lang="en-GB" sz="1800"/>
              <a:t> </a:t>
            </a:r>
            <a:r>
              <a:rPr lang="en-GB" sz="1800" err="1"/>
              <a:t>işleyişini</a:t>
            </a:r>
            <a:r>
              <a:rPr lang="en-GB" sz="1800"/>
              <a:t> </a:t>
            </a:r>
            <a:r>
              <a:rPr lang="en-GB" sz="1800" err="1"/>
              <a:t>yönetmek</a:t>
            </a:r>
            <a:r>
              <a:rPr lang="en-GB" sz="1800"/>
              <a:t> </a:t>
            </a:r>
            <a:r>
              <a:rPr lang="en-GB" sz="1800" err="1"/>
              <a:t>ve</a:t>
            </a:r>
            <a:r>
              <a:rPr lang="en-GB" sz="1800"/>
              <a:t> </a:t>
            </a:r>
            <a:r>
              <a:rPr lang="en-GB" sz="1800" err="1"/>
              <a:t>izlemek</a:t>
            </a:r>
            <a:r>
              <a:rPr lang="en-GB" sz="1800"/>
              <a:t> </a:t>
            </a:r>
            <a:r>
              <a:rPr lang="en-GB" sz="1800" err="1"/>
              <a:t>için</a:t>
            </a:r>
            <a:r>
              <a:rPr lang="en-GB" sz="1800"/>
              <a:t> program</a:t>
            </a:r>
          </a:p>
          <a:p>
            <a:pPr algn="just">
              <a:spcBef>
                <a:spcPts val="600"/>
              </a:spcBef>
            </a:pPr>
            <a:r>
              <a:rPr lang="en-GB" sz="1800" b="1" err="1">
                <a:solidFill>
                  <a:srgbClr val="C00000"/>
                </a:solidFill>
              </a:rPr>
              <a:t>Projenin</a:t>
            </a:r>
            <a:r>
              <a:rPr lang="en-GB" sz="1800" b="1">
                <a:solidFill>
                  <a:srgbClr val="C00000"/>
                </a:solidFill>
              </a:rPr>
              <a:t> </a:t>
            </a:r>
            <a:r>
              <a:rPr lang="en-GB" sz="1800" b="1" err="1">
                <a:solidFill>
                  <a:srgbClr val="C00000"/>
                </a:solidFill>
              </a:rPr>
              <a:t>bütçesi</a:t>
            </a:r>
            <a:r>
              <a:rPr lang="en-GB" sz="1800" b="1">
                <a:solidFill>
                  <a:srgbClr val="C00000"/>
                </a:solidFill>
              </a:rPr>
              <a:t> 310.000€'dur.</a:t>
            </a:r>
            <a:endParaRPr lang="lt-LT" sz="1800" b="1">
              <a:solidFill>
                <a:srgbClr val="C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7B5B36-2923-0C42-3B30-A552A4568E28}"/>
              </a:ext>
            </a:extLst>
          </p:cNvPr>
          <p:cNvSpPr/>
          <p:nvPr/>
        </p:nvSpPr>
        <p:spPr>
          <a:xfrm>
            <a:off x="602996" y="1835529"/>
            <a:ext cx="5493004" cy="3848609"/>
          </a:xfrm>
          <a:prstGeom prst="roundRect">
            <a:avLst>
              <a:gd name="adj" fmla="val 29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84F313-9C66-3B0A-369D-648F96342B29}"/>
              </a:ext>
            </a:extLst>
          </p:cNvPr>
          <p:cNvSpPr/>
          <p:nvPr/>
        </p:nvSpPr>
        <p:spPr>
          <a:xfrm>
            <a:off x="6577037" y="1835529"/>
            <a:ext cx="5112290" cy="3848609"/>
          </a:xfrm>
          <a:prstGeom prst="roundRect">
            <a:avLst>
              <a:gd name="adj" fmla="val 29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D804AF-E3F2-D697-CAB0-CCCBC89C440A}"/>
              </a:ext>
            </a:extLst>
          </p:cNvPr>
          <p:cNvSpPr txBox="1">
            <a:spLocks/>
          </p:cNvSpPr>
          <p:nvPr/>
        </p:nvSpPr>
        <p:spPr>
          <a:xfrm>
            <a:off x="6802775" y="5135953"/>
            <a:ext cx="4775248" cy="339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t-LT" sz="1100" i="1" err="1"/>
              <a:t>Kaynak</a:t>
            </a:r>
            <a:r>
              <a:rPr lang="lt-LT" sz="1100" i="1"/>
              <a:t>: </a:t>
            </a:r>
            <a:r>
              <a:rPr lang="en-GB" sz="1100" i="1"/>
              <a:t>https://</a:t>
            </a:r>
            <a:r>
              <a:rPr lang="en-GB" sz="1100" i="1" err="1"/>
              <a:t>www.eltis.org</a:t>
            </a:r>
            <a:r>
              <a:rPr lang="en-GB" sz="1100" i="1"/>
              <a:t>/in-brief/news/bike-sharing-system-nafplio-includes-bikes-those-reduced-mobility</a:t>
            </a:r>
            <a:endParaRPr lang="lt-LT" sz="1100" i="1"/>
          </a:p>
        </p:txBody>
      </p:sp>
    </p:spTree>
    <p:extLst>
      <p:ext uri="{BB962C8B-B14F-4D97-AF65-F5344CB8AC3E}">
        <p14:creationId xmlns:p14="http://schemas.microsoft.com/office/powerpoint/2010/main" val="801893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209040"/>
            <a:ext cx="7927166" cy="106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602997" y="861388"/>
            <a:ext cx="11322836" cy="1483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3200" b="1" err="1"/>
              <a:t>Bisiklet</a:t>
            </a:r>
            <a:r>
              <a:rPr lang="lt-LT" sz="3200" b="1"/>
              <a:t> </a:t>
            </a:r>
            <a:r>
              <a:rPr lang="lt-LT" sz="3200" b="1" err="1"/>
              <a:t>altyapısı</a:t>
            </a:r>
            <a:r>
              <a:rPr lang="lt-LT" sz="3200" b="1"/>
              <a:t> </a:t>
            </a:r>
            <a:r>
              <a:rPr lang="lt-LT" sz="3200" b="1" err="1"/>
              <a:t>geliştirme</a:t>
            </a:r>
            <a:r>
              <a:rPr lang="lt-LT" sz="3200" b="1"/>
              <a:t> </a:t>
            </a:r>
            <a:r>
              <a:rPr lang="lt-LT" sz="3200" b="1" err="1"/>
              <a:t>önlemlerinin</a:t>
            </a:r>
            <a:r>
              <a:rPr lang="lt-LT" sz="3200" b="1"/>
              <a:t> </a:t>
            </a:r>
            <a:r>
              <a:rPr lang="lt-LT" sz="3200" b="1" err="1"/>
              <a:t>sonuçları</a:t>
            </a:r>
            <a:endParaRPr lang="lt-LT" sz="2800" b="1"/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F0A61EF1-08CD-43FD-8CFA-3FC931D65764}"/>
              </a:ext>
            </a:extLst>
          </p:cNvPr>
          <p:cNvSpPr/>
          <p:nvPr/>
        </p:nvSpPr>
        <p:spPr>
          <a:xfrm>
            <a:off x="446120" y="2108471"/>
            <a:ext cx="6119896" cy="119181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Seattle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ABD'de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sokak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alanının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yeniden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tahsisi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şu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sonuçlarla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sonuçlandı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Bisikletçilerin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%25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artması</a:t>
            </a:r>
            <a:endParaRPr lang="lt-LT" sz="1600">
              <a:solidFill>
                <a:prstClr val="white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Araç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trafiğinde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%12-34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azalma</a:t>
            </a:r>
            <a:endParaRPr lang="lt-LT" sz="1600">
              <a:solidFill>
                <a:prstClr val="white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Trafik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kazalarında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%14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azalma</a:t>
            </a:r>
            <a:endParaRPr lang="lt-LT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361869E1-A0ED-329F-8646-52B6757B467F}"/>
              </a:ext>
            </a:extLst>
          </p:cNvPr>
          <p:cNvSpPr/>
          <p:nvPr/>
        </p:nvSpPr>
        <p:spPr>
          <a:xfrm>
            <a:off x="457549" y="3445938"/>
            <a:ext cx="6119896" cy="119181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Danimarka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Kopenhag'da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altyapı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ve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hız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sınırlarının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iyileştirilmesi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ve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Nørrebrogade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caddesindeki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sokak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alanının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yeniden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tahsisi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araba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trafiğinde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%45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azalma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ve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bisikletlilerde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%10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artışla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sonuçlandı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15CABE01-C41D-988B-C410-269AB3368C3B}"/>
              </a:ext>
            </a:extLst>
          </p:cNvPr>
          <p:cNvSpPr/>
          <p:nvPr/>
        </p:nvSpPr>
        <p:spPr>
          <a:xfrm>
            <a:off x="434691" y="4783405"/>
            <a:ext cx="6142754" cy="64698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Fransa'da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uygulanan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önlemler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bisiklette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geçirilen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sürenin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%13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oranında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azalmasıyla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sonuçlandı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(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arabaya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kıyasla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)</a:t>
            </a:r>
            <a:endParaRPr lang="en-GB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091EAB76-1912-1AD8-A2D9-0D1FF780204E}"/>
              </a:ext>
            </a:extLst>
          </p:cNvPr>
          <p:cNvSpPr/>
          <p:nvPr/>
        </p:nvSpPr>
        <p:spPr>
          <a:xfrm>
            <a:off x="446119" y="5576043"/>
            <a:ext cx="6142755" cy="37457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ABD,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Washington'da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bisiklet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kiralama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hizmetleri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trafik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sıkışıklığını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%4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oranında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azalttı</a:t>
            </a:r>
            <a:endParaRPr lang="lt-LT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9125EF-3844-0767-5FE4-DE90BBA5BA97}"/>
              </a:ext>
            </a:extLst>
          </p:cNvPr>
          <p:cNvSpPr/>
          <p:nvPr/>
        </p:nvSpPr>
        <p:spPr>
          <a:xfrm>
            <a:off x="6960731" y="4143634"/>
            <a:ext cx="4965102" cy="180698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Lewes Road (Brighton,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İngiltere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) –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toplu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taşıma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ve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bisiklet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altyapısında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iyileştirme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Sonuçlar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Bisiklet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kullanan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sayısının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%14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artması</a:t>
            </a:r>
            <a:endParaRPr lang="en-US" sz="1600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Toplu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taşıma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kullanımının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%7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artması</a:t>
            </a:r>
            <a:endParaRPr lang="en-US" sz="1600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Genel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trafikte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%13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azalma</a:t>
            </a:r>
            <a:endParaRPr lang="en-US" sz="1600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Trafik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kazalarında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yaralanma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ve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ölüm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oranlarında</a:t>
            </a:r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 %50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azalma</a:t>
            </a: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1F96D1-2247-D33D-A250-B7B5DC3268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113" y="2091019"/>
            <a:ext cx="5240720" cy="2110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9C4F68-0EEA-DE44-B920-2918BB3090EC}"/>
              </a:ext>
            </a:extLst>
          </p:cNvPr>
          <p:cNvSpPr/>
          <p:nvPr/>
        </p:nvSpPr>
        <p:spPr>
          <a:xfrm>
            <a:off x="6685113" y="1967345"/>
            <a:ext cx="5118960" cy="377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/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6EF2F-3A02-7DF7-E095-AD2B94263983}"/>
              </a:ext>
            </a:extLst>
          </p:cNvPr>
          <p:cNvSpPr txBox="1"/>
          <p:nvPr/>
        </p:nvSpPr>
        <p:spPr>
          <a:xfrm>
            <a:off x="6890176" y="2063824"/>
            <a:ext cx="2289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1400" i="1">
                <a:solidFill>
                  <a:srgbClr val="002060"/>
                </a:solidFill>
              </a:rPr>
              <a:t>Lewes Yolu Kavşakları-Öncesi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E1060-1DCC-6464-9E06-F46B11D55904}"/>
              </a:ext>
            </a:extLst>
          </p:cNvPr>
          <p:cNvSpPr txBox="1"/>
          <p:nvPr/>
        </p:nvSpPr>
        <p:spPr>
          <a:xfrm>
            <a:off x="9622588" y="2063824"/>
            <a:ext cx="234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1400" i="1">
                <a:solidFill>
                  <a:srgbClr val="002060"/>
                </a:solidFill>
              </a:rPr>
              <a:t>Lewes Yolu Kavşakları-Sonrası</a:t>
            </a:r>
          </a:p>
        </p:txBody>
      </p:sp>
    </p:spTree>
    <p:extLst>
      <p:ext uri="{BB962C8B-B14F-4D97-AF65-F5344CB8AC3E}">
        <p14:creationId xmlns:p14="http://schemas.microsoft.com/office/powerpoint/2010/main" val="399477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A3AD566-EF95-0F2B-C7FD-D99C1013EE9A}"/>
              </a:ext>
            </a:extLst>
          </p:cNvPr>
          <p:cNvSpPr txBox="1"/>
          <p:nvPr/>
        </p:nvSpPr>
        <p:spPr>
          <a:xfrm>
            <a:off x="5427234" y="5627280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C00000"/>
                </a:solidFill>
              </a:rPr>
              <a:t>Maliyet</a:t>
            </a:r>
            <a:r>
              <a:rPr lang="en-US" b="1">
                <a:solidFill>
                  <a:srgbClr val="C00000"/>
                </a:solidFill>
              </a:rPr>
              <a:t>: £0.46m</a:t>
            </a:r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209040"/>
            <a:ext cx="7927166" cy="106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602997" y="699248"/>
            <a:ext cx="11322836" cy="164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Sokağın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Yeniden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Tasarımı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84C56EF-9D32-A606-C20A-1C9B0AE2107C}"/>
              </a:ext>
            </a:extLst>
          </p:cNvPr>
          <p:cNvSpPr txBox="1">
            <a:spLocks/>
          </p:cNvSpPr>
          <p:nvPr/>
        </p:nvSpPr>
        <p:spPr>
          <a:xfrm>
            <a:off x="602997" y="1817260"/>
            <a:ext cx="5109545" cy="500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Venn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Sokağı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 London, Lambeth, 2011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B75261-CADC-F157-ED1B-50716208049B}"/>
              </a:ext>
            </a:extLst>
          </p:cNvPr>
          <p:cNvSpPr txBox="1">
            <a:spLocks/>
          </p:cNvSpPr>
          <p:nvPr/>
        </p:nvSpPr>
        <p:spPr>
          <a:xfrm>
            <a:off x="659990" y="2344409"/>
            <a:ext cx="4734970" cy="2532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İyileştirmelerden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önce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Venn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Caddesi'ne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araçlar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hakimdi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yaya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yolları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dardı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ekipmanla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doluydu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bu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da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caddenin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sosyal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ticari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potansiyelini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sınırlıyordu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Plan,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yerel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işletmeler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için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ekonomik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destek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sağlamanın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yanı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sıra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ısmarlama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bakım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anlaşması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yoluyla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belediye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maliyetlerini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azalttı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 Bu,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işletmelerin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düzenli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jet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yıkamanın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finansmanını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da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içeren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cadde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için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daha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fazla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yönetim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sorumluluğu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almasına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olanak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sağlamıştır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Yerel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halktan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işletmelerden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gelen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geri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bildirimler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olumlu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oldu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başka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yerlerde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benzer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bakım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girişimleri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için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çağrılara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yol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açtı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9790F9-8754-ADAD-8849-82EC89A46DD8}"/>
              </a:ext>
            </a:extLst>
          </p:cNvPr>
          <p:cNvSpPr txBox="1">
            <a:spLocks/>
          </p:cNvSpPr>
          <p:nvPr/>
        </p:nvSpPr>
        <p:spPr>
          <a:xfrm>
            <a:off x="4152883" y="5565640"/>
            <a:ext cx="7510797" cy="239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sz="1600" i="1" err="1">
                <a:solidFill>
                  <a:prstClr val="black"/>
                </a:solidFill>
                <a:latin typeface="Calibri" panose="020F0502020204030204"/>
              </a:rPr>
              <a:t>Kaynak</a:t>
            </a:r>
            <a:r>
              <a:rPr kumimoji="0" lang="lt-LT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Streetscape Guidance, Fourth Edition, 2022, Transport for London</a:t>
            </a:r>
            <a:endParaRPr kumimoji="0" lang="lt-LT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182D87-50B3-5666-69C0-D84B16650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567" y="2371858"/>
            <a:ext cx="6145113" cy="3143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0632F4-E19C-17B8-E184-34A25824A729}"/>
              </a:ext>
            </a:extLst>
          </p:cNvPr>
          <p:cNvSpPr/>
          <p:nvPr/>
        </p:nvSpPr>
        <p:spPr>
          <a:xfrm>
            <a:off x="5518567" y="4677963"/>
            <a:ext cx="2946164" cy="696686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7CFC-48CC-34FE-3586-9C5981D8A186}"/>
              </a:ext>
            </a:extLst>
          </p:cNvPr>
          <p:cNvSpPr txBox="1"/>
          <p:nvPr/>
        </p:nvSpPr>
        <p:spPr>
          <a:xfrm>
            <a:off x="5531632" y="4713389"/>
            <a:ext cx="22268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900">
                <a:solidFill>
                  <a:srgbClr val="00B0F0"/>
                </a:solidFill>
              </a:rPr>
              <a:t>Öncesi</a:t>
            </a:r>
          </a:p>
          <a:p>
            <a:r>
              <a:rPr lang="en-TR" sz="900">
                <a:solidFill>
                  <a:srgbClr val="00B0F0"/>
                </a:solidFill>
              </a:rPr>
              <a:t>1.</a:t>
            </a:r>
            <a:r>
              <a:rPr lang="en-US" sz="900">
                <a:solidFill>
                  <a:srgbClr val="00B0F0"/>
                </a:solidFill>
              </a:rPr>
              <a:t> </a:t>
            </a:r>
            <a:r>
              <a:rPr lang="en-US" sz="900" err="1"/>
              <a:t>Otoparkın</a:t>
            </a:r>
            <a:r>
              <a:rPr lang="en-US" sz="900"/>
              <a:t> hakim </a:t>
            </a:r>
            <a:r>
              <a:rPr lang="en-US" sz="900" err="1"/>
              <a:t>olduğu</a:t>
            </a:r>
            <a:r>
              <a:rPr lang="en-US" sz="900"/>
              <a:t> </a:t>
            </a:r>
            <a:r>
              <a:rPr lang="en-US" sz="900" err="1"/>
              <a:t>sokak</a:t>
            </a:r>
            <a:r>
              <a:rPr lang="en-US" sz="900"/>
              <a:t> </a:t>
            </a:r>
            <a:r>
              <a:rPr lang="en-US" sz="900" err="1"/>
              <a:t>manzarası</a:t>
            </a:r>
            <a:endParaRPr lang="en-US" sz="900"/>
          </a:p>
          <a:p>
            <a:r>
              <a:rPr lang="en-US" sz="900">
                <a:solidFill>
                  <a:srgbClr val="00B0F0"/>
                </a:solidFill>
              </a:rPr>
              <a:t>2. </a:t>
            </a:r>
            <a:r>
              <a:rPr lang="en-US" sz="900"/>
              <a:t>Yaya </a:t>
            </a:r>
            <a:r>
              <a:rPr lang="en-US" sz="900" err="1"/>
              <a:t>yolları</a:t>
            </a:r>
            <a:r>
              <a:rPr lang="en-US" sz="900"/>
              <a:t> </a:t>
            </a:r>
            <a:r>
              <a:rPr lang="en-US" sz="900" err="1"/>
              <a:t>dar</a:t>
            </a:r>
            <a:r>
              <a:rPr lang="en-US" sz="900"/>
              <a:t> </a:t>
            </a:r>
            <a:r>
              <a:rPr lang="en-US" sz="900" err="1"/>
              <a:t>ve</a:t>
            </a:r>
            <a:r>
              <a:rPr lang="en-US" sz="900"/>
              <a:t> </a:t>
            </a:r>
            <a:r>
              <a:rPr lang="en-US" sz="900" err="1"/>
              <a:t>dağınık</a:t>
            </a:r>
            <a:endParaRPr lang="en-TR" sz="9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D52CA-1C1D-89B6-8804-81830594D5CD}"/>
              </a:ext>
            </a:extLst>
          </p:cNvPr>
          <p:cNvSpPr/>
          <p:nvPr/>
        </p:nvSpPr>
        <p:spPr>
          <a:xfrm>
            <a:off x="8717516" y="4713186"/>
            <a:ext cx="2946164" cy="80200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5FABA-3C57-0C46-41CA-CB30B1C93431}"/>
              </a:ext>
            </a:extLst>
          </p:cNvPr>
          <p:cNvSpPr txBox="1"/>
          <p:nvPr/>
        </p:nvSpPr>
        <p:spPr>
          <a:xfrm>
            <a:off x="8717516" y="4619306"/>
            <a:ext cx="288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900">
                <a:solidFill>
                  <a:srgbClr val="00B0F0"/>
                </a:solidFill>
              </a:rPr>
              <a:t>Sonrası</a:t>
            </a:r>
          </a:p>
          <a:p>
            <a:r>
              <a:rPr lang="en-TR" sz="900">
                <a:solidFill>
                  <a:srgbClr val="00B0F0"/>
                </a:solidFill>
              </a:rPr>
              <a:t>1.</a:t>
            </a:r>
            <a:r>
              <a:rPr lang="en-US" sz="900">
                <a:solidFill>
                  <a:srgbClr val="00B0F0"/>
                </a:solidFill>
              </a:rPr>
              <a:t> </a:t>
            </a:r>
            <a:r>
              <a:rPr lang="en-US" sz="900" err="1"/>
              <a:t>Yorkstone</a:t>
            </a:r>
            <a:r>
              <a:rPr lang="en-US" sz="900"/>
              <a:t> </a:t>
            </a:r>
            <a:r>
              <a:rPr lang="en-US" sz="900" err="1"/>
              <a:t>kaldırım</a:t>
            </a:r>
            <a:r>
              <a:rPr lang="en-US" sz="900"/>
              <a:t> </a:t>
            </a:r>
            <a:r>
              <a:rPr lang="en-US" sz="900" err="1"/>
              <a:t>ve</a:t>
            </a:r>
            <a:r>
              <a:rPr lang="en-US" sz="900"/>
              <a:t> </a:t>
            </a:r>
            <a:r>
              <a:rPr lang="en-US" sz="900" err="1"/>
              <a:t>granit</a:t>
            </a:r>
            <a:r>
              <a:rPr lang="en-US" sz="900"/>
              <a:t> </a:t>
            </a:r>
            <a:r>
              <a:rPr lang="en-US" sz="900" err="1"/>
              <a:t>bordürler</a:t>
            </a:r>
            <a:r>
              <a:rPr lang="en-US" sz="900"/>
              <a:t> </a:t>
            </a:r>
            <a:r>
              <a:rPr lang="en-US" sz="900" err="1"/>
              <a:t>tanımlanmış</a:t>
            </a:r>
            <a:r>
              <a:rPr lang="en-US" sz="900"/>
              <a:t> </a:t>
            </a:r>
            <a:r>
              <a:rPr lang="en-US" sz="900" err="1"/>
              <a:t>alanlar</a:t>
            </a:r>
            <a:r>
              <a:rPr lang="en-US" sz="900"/>
              <a:t> </a:t>
            </a:r>
            <a:r>
              <a:rPr lang="en-US" sz="900" err="1"/>
              <a:t>sağlar</a:t>
            </a:r>
            <a:r>
              <a:rPr lang="en-US" sz="900"/>
              <a:t>.</a:t>
            </a:r>
          </a:p>
          <a:p>
            <a:r>
              <a:rPr lang="en-US" sz="900">
                <a:solidFill>
                  <a:srgbClr val="00B0F0"/>
                </a:solidFill>
              </a:rPr>
              <a:t>2. </a:t>
            </a:r>
            <a:r>
              <a:rPr lang="en-US" sz="900" err="1"/>
              <a:t>Kafeterya</a:t>
            </a:r>
            <a:r>
              <a:rPr lang="en-US" sz="900"/>
              <a:t> </a:t>
            </a:r>
            <a:r>
              <a:rPr lang="en-US" sz="900" err="1"/>
              <a:t>oturma</a:t>
            </a:r>
            <a:r>
              <a:rPr lang="en-US" sz="900"/>
              <a:t> </a:t>
            </a:r>
            <a:r>
              <a:rPr lang="en-US" sz="900" err="1"/>
              <a:t>yerleri</a:t>
            </a:r>
            <a:r>
              <a:rPr lang="en-US" sz="900"/>
              <a:t>, </a:t>
            </a:r>
            <a:r>
              <a:rPr lang="en-US" sz="900" err="1"/>
              <a:t>bisiklet</a:t>
            </a:r>
            <a:r>
              <a:rPr lang="en-US" sz="900"/>
              <a:t> park </a:t>
            </a:r>
            <a:r>
              <a:rPr lang="en-US" sz="900" err="1"/>
              <a:t>yeri</a:t>
            </a:r>
            <a:r>
              <a:rPr lang="en-US" sz="900"/>
              <a:t> </a:t>
            </a:r>
            <a:r>
              <a:rPr lang="en-US" sz="900" err="1"/>
              <a:t>ve</a:t>
            </a:r>
            <a:r>
              <a:rPr lang="en-US" sz="900"/>
              <a:t> </a:t>
            </a:r>
            <a:r>
              <a:rPr lang="en-US" sz="900" err="1"/>
              <a:t>farklı</a:t>
            </a:r>
            <a:r>
              <a:rPr lang="en-US" sz="900"/>
              <a:t> </a:t>
            </a:r>
            <a:r>
              <a:rPr lang="en-US" sz="900" err="1"/>
              <a:t>bölgelere</a:t>
            </a:r>
            <a:r>
              <a:rPr lang="en-US" sz="900"/>
              <a:t> </a:t>
            </a:r>
            <a:r>
              <a:rPr lang="en-US" sz="900" err="1"/>
              <a:t>yerleştirilmiş</a:t>
            </a:r>
            <a:r>
              <a:rPr lang="en-US" sz="900"/>
              <a:t> </a:t>
            </a:r>
            <a:r>
              <a:rPr lang="en-US" sz="900" err="1"/>
              <a:t>özellik</a:t>
            </a:r>
            <a:r>
              <a:rPr lang="en-US" sz="900"/>
              <a:t> </a:t>
            </a:r>
            <a:r>
              <a:rPr lang="en-US" sz="900" err="1"/>
              <a:t>ekimi</a:t>
            </a:r>
            <a:endParaRPr lang="en-US" sz="900"/>
          </a:p>
          <a:p>
            <a:r>
              <a:rPr lang="en-US" sz="900">
                <a:solidFill>
                  <a:srgbClr val="00B0F0"/>
                </a:solidFill>
              </a:rPr>
              <a:t>3. </a:t>
            </a:r>
            <a:r>
              <a:rPr lang="en-US" sz="900" err="1"/>
              <a:t>Önemli</a:t>
            </a:r>
            <a:r>
              <a:rPr lang="en-US" sz="900"/>
              <a:t> </a:t>
            </a:r>
            <a:r>
              <a:rPr lang="en-US" sz="900" err="1"/>
              <a:t>görünümler</a:t>
            </a:r>
            <a:r>
              <a:rPr lang="en-US" sz="900"/>
              <a:t> </a:t>
            </a:r>
            <a:r>
              <a:rPr lang="en-US" sz="900" err="1"/>
              <a:t>korunur</a:t>
            </a:r>
            <a:r>
              <a:rPr lang="en-US" sz="9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87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95A67D3C-D8DD-4929-920A-0D8C6B560278}"/>
              </a:ext>
            </a:extLst>
          </p:cNvPr>
          <p:cNvSpPr txBox="1">
            <a:spLocks/>
          </p:cNvSpPr>
          <p:nvPr/>
        </p:nvSpPr>
        <p:spPr>
          <a:xfrm>
            <a:off x="692459" y="1606679"/>
            <a:ext cx="10807082" cy="428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Düşük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bütçeli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/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uygulanması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kolay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talep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yönetimi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70"/>
                <a:ea typeface="Times New Roman" panose="02020603050405020304" pitchFamily="18" charset="0"/>
                <a:cs typeface="Poppins" panose="00000500000000000000" pitchFamily="2" charset="-70"/>
              </a:rPr>
              <a:t>önlemleri</a:t>
            </a:r>
            <a:endParaRPr lang="lt-LT" b="1">
              <a:solidFill>
                <a:srgbClr val="000000"/>
              </a:solidFill>
              <a:latin typeface="Poppins" panose="00000500000000000000" pitchFamily="2" charset="-70"/>
              <a:ea typeface="Times New Roman" panose="02020603050405020304" pitchFamily="18" charset="0"/>
              <a:cs typeface="Poppins" panose="00000500000000000000" pitchFamily="2" charset="-70"/>
            </a:endParaRPr>
          </a:p>
        </p:txBody>
      </p:sp>
      <p:sp>
        <p:nvSpPr>
          <p:cNvPr id="14" name="Title 15">
            <a:extLst>
              <a:ext uri="{FF2B5EF4-FFF2-40B4-BE49-F238E27FC236}">
                <a16:creationId xmlns:a16="http://schemas.microsoft.com/office/drawing/2014/main" id="{3B8309BD-B3F1-821C-33C4-0467076A7806}"/>
              </a:ext>
            </a:extLst>
          </p:cNvPr>
          <p:cNvSpPr txBox="1">
            <a:spLocks/>
          </p:cNvSpPr>
          <p:nvPr/>
        </p:nvSpPr>
        <p:spPr>
          <a:xfrm>
            <a:off x="274360" y="18247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232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itle 15">
            <a:extLst>
              <a:ext uri="{FF2B5EF4-FFF2-40B4-BE49-F238E27FC236}">
                <a16:creationId xmlns:a16="http://schemas.microsoft.com/office/drawing/2014/main" id="{3B8309BD-B3F1-821C-33C4-0467076A7806}"/>
              </a:ext>
            </a:extLst>
          </p:cNvPr>
          <p:cNvSpPr txBox="1">
            <a:spLocks/>
          </p:cNvSpPr>
          <p:nvPr/>
        </p:nvSpPr>
        <p:spPr>
          <a:xfrm>
            <a:off x="274360" y="18247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8382B2-29B6-DF12-A5FA-5811DAA56B4F}"/>
              </a:ext>
            </a:extLst>
          </p:cNvPr>
          <p:cNvSpPr/>
          <p:nvPr/>
        </p:nvSpPr>
        <p:spPr>
          <a:xfrm>
            <a:off x="138919" y="3124790"/>
            <a:ext cx="31884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  <a:cs typeface="Poppins" panose="00000500000000000000" pitchFamily="2" charset="-70"/>
              </a:rPr>
              <a:t>DÜŞÜK BÜTÇELİ</a:t>
            </a:r>
          </a:p>
          <a:p>
            <a:r>
              <a:rPr lang="lt-LT" sz="3200" b="1">
                <a:latin typeface="+mj-lt"/>
                <a:cs typeface="Poppins" panose="00000500000000000000" pitchFamily="2" charset="-70"/>
              </a:rPr>
              <a:t>ÖNLEMLER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68C54E-FD97-693C-B4EC-9DE8ABAFCBFE}"/>
              </a:ext>
            </a:extLst>
          </p:cNvPr>
          <p:cNvGrpSpPr/>
          <p:nvPr/>
        </p:nvGrpSpPr>
        <p:grpSpPr>
          <a:xfrm>
            <a:off x="3311833" y="1404412"/>
            <a:ext cx="2860672" cy="5385783"/>
            <a:chOff x="196846" y="1296650"/>
            <a:chExt cx="2860672" cy="546531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BB897E-1B41-7BF3-08DD-EC8B6A7A4121}"/>
                </a:ext>
              </a:extLst>
            </p:cNvPr>
            <p:cNvSpPr/>
            <p:nvPr/>
          </p:nvSpPr>
          <p:spPr>
            <a:xfrm>
              <a:off x="196850" y="1296650"/>
              <a:ext cx="2851150" cy="5332750"/>
            </a:xfrm>
            <a:prstGeom prst="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Poppins" panose="00000500000000000000" pitchFamily="2" charset="-70"/>
                <a:cs typeface="Poppins" panose="00000500000000000000" pitchFamily="2" charset="-7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2F3DFF-0847-1927-0DC1-C7B3C07FB3C3}"/>
                </a:ext>
              </a:extLst>
            </p:cNvPr>
            <p:cNvSpPr/>
            <p:nvPr/>
          </p:nvSpPr>
          <p:spPr>
            <a:xfrm>
              <a:off x="196850" y="1318809"/>
              <a:ext cx="2792753" cy="1780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Minimum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altyapı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müdahalesi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ile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düzenleme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teşvik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bilgilendirme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diğer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yumuşak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çözümlere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dayalı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olarak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uygulamaya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konulan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önlemler</a:t>
              </a:r>
              <a:endParaRPr lang="lt-L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6F4E84-4DCD-5B86-4E90-FC0AED240465}"/>
                </a:ext>
              </a:extLst>
            </p:cNvPr>
            <p:cNvGrpSpPr/>
            <p:nvPr/>
          </p:nvGrpSpPr>
          <p:grpSpPr>
            <a:xfrm>
              <a:off x="196846" y="3353244"/>
              <a:ext cx="2851149" cy="1765300"/>
              <a:chOff x="368296" y="3048444"/>
              <a:chExt cx="2851149" cy="17653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81791C8-3F10-ACF2-9923-9943DBAF93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3" r="15605"/>
              <a:stretch/>
            </p:blipFill>
            <p:spPr>
              <a:xfrm>
                <a:off x="368296" y="3048444"/>
                <a:ext cx="2851149" cy="1765300"/>
              </a:xfrm>
              <a:prstGeom prst="rect">
                <a:avLst/>
              </a:prstGeom>
            </p:spPr>
          </p:pic>
          <p:sp>
            <p:nvSpPr>
              <p:cNvPr id="13" name="&quot;No&quot; Symbol 7">
                <a:extLst>
                  <a:ext uri="{FF2B5EF4-FFF2-40B4-BE49-F238E27FC236}">
                    <a16:creationId xmlns:a16="http://schemas.microsoft.com/office/drawing/2014/main" id="{C40D0F02-3AB2-DF74-CB56-C18DF95982DE}"/>
                  </a:ext>
                </a:extLst>
              </p:cNvPr>
              <p:cNvSpPr/>
              <p:nvPr/>
            </p:nvSpPr>
            <p:spPr>
              <a:xfrm>
                <a:off x="2444463" y="3912154"/>
                <a:ext cx="729889" cy="661773"/>
              </a:xfrm>
              <a:prstGeom prst="noSmoking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Poppins" panose="00000500000000000000" pitchFamily="2" charset="-70"/>
                  <a:cs typeface="Poppins" panose="00000500000000000000" pitchFamily="2" charset="-7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63E904-C3FF-C33A-E4F8-1409EABEB2C8}"/>
                </a:ext>
              </a:extLst>
            </p:cNvPr>
            <p:cNvGrpSpPr/>
            <p:nvPr/>
          </p:nvGrpSpPr>
          <p:grpSpPr>
            <a:xfrm>
              <a:off x="196849" y="4971262"/>
              <a:ext cx="2860669" cy="1790703"/>
              <a:chOff x="3533774" y="2647063"/>
              <a:chExt cx="2860669" cy="179070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A2FC5CD-E800-E1AD-9F29-1DB0CA769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3774" y="2647063"/>
                <a:ext cx="2851149" cy="1790703"/>
              </a:xfrm>
              <a:prstGeom prst="rect">
                <a:avLst/>
              </a:prstGeom>
            </p:spPr>
          </p:pic>
          <p:sp>
            <p:nvSpPr>
              <p:cNvPr id="10" name="Plus 8">
                <a:extLst>
                  <a:ext uri="{FF2B5EF4-FFF2-40B4-BE49-F238E27FC236}">
                    <a16:creationId xmlns:a16="http://schemas.microsoft.com/office/drawing/2014/main" id="{95A7CD63-2324-3D9C-3D3B-1D716FAA0EA8}"/>
                  </a:ext>
                </a:extLst>
              </p:cNvPr>
              <p:cNvSpPr/>
              <p:nvPr/>
            </p:nvSpPr>
            <p:spPr>
              <a:xfrm>
                <a:off x="5555320" y="3447810"/>
                <a:ext cx="839123" cy="812850"/>
              </a:xfrm>
              <a:prstGeom prst="mathPlus">
                <a:avLst/>
              </a:prstGeom>
              <a:solidFill>
                <a:srgbClr val="A2D668"/>
              </a:solidFill>
              <a:ln>
                <a:solidFill>
                  <a:srgbClr val="A2D6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Poppins" panose="00000500000000000000" pitchFamily="2" charset="-70"/>
                  <a:cs typeface="Poppins" panose="00000500000000000000" pitchFamily="2" charset="-7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14D66B-7B67-24A0-4890-68C3DCF618E5}"/>
              </a:ext>
            </a:extLst>
          </p:cNvPr>
          <p:cNvGrpSpPr/>
          <p:nvPr/>
        </p:nvGrpSpPr>
        <p:grpSpPr>
          <a:xfrm>
            <a:off x="6315387" y="1404412"/>
            <a:ext cx="2852528" cy="5305162"/>
            <a:chOff x="3158187" y="1296650"/>
            <a:chExt cx="2852528" cy="5332750"/>
          </a:xfrm>
          <a:solidFill>
            <a:srgbClr val="53581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BCEE31-52F9-BFCC-8FC9-6F74CBDC3773}"/>
                </a:ext>
              </a:extLst>
            </p:cNvPr>
            <p:cNvSpPr/>
            <p:nvPr/>
          </p:nvSpPr>
          <p:spPr>
            <a:xfrm>
              <a:off x="3159565" y="1296650"/>
              <a:ext cx="2851150" cy="533275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2C0931-6FF3-B8C1-989F-16D2A23CAAB1}"/>
                </a:ext>
              </a:extLst>
            </p:cNvPr>
            <p:cNvSpPr/>
            <p:nvPr/>
          </p:nvSpPr>
          <p:spPr>
            <a:xfrm>
              <a:off x="3238499" y="1756412"/>
              <a:ext cx="2705100" cy="9281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Çeşitli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masraflardan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elde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edilen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doğrudan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gelirle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sonuçlanan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önlemler</a:t>
              </a:r>
              <a:endParaRPr lang="lt-L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F420DA-4103-694C-777A-B6963DF2D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9" b="13862"/>
            <a:stretch/>
          </p:blipFill>
          <p:spPr>
            <a:xfrm>
              <a:off x="3158187" y="4838700"/>
              <a:ext cx="2851150" cy="1782234"/>
            </a:xfrm>
            <a:prstGeom prst="rect">
              <a:avLst/>
            </a:prstGeom>
            <a:grpFill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8D52B1C-24C1-B6F7-35F6-ECCD47946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055" y="3073400"/>
              <a:ext cx="2842281" cy="1782233"/>
            </a:xfrm>
            <a:prstGeom prst="rect">
              <a:avLst/>
            </a:prstGeom>
            <a:grp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0F6D34-93B6-B62E-EB35-D9FD863802FD}"/>
              </a:ext>
            </a:extLst>
          </p:cNvPr>
          <p:cNvGrpSpPr/>
          <p:nvPr/>
        </p:nvGrpSpPr>
        <p:grpSpPr>
          <a:xfrm>
            <a:off x="9318936" y="1404412"/>
            <a:ext cx="2858426" cy="5332750"/>
            <a:chOff x="6135896" y="1296650"/>
            <a:chExt cx="2858426" cy="53327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BA791D-E7BF-706E-6C89-92FC3F297EC3}"/>
                </a:ext>
              </a:extLst>
            </p:cNvPr>
            <p:cNvSpPr/>
            <p:nvPr/>
          </p:nvSpPr>
          <p:spPr>
            <a:xfrm>
              <a:off x="6137275" y="1296650"/>
              <a:ext cx="2851150" cy="5332750"/>
            </a:xfrm>
            <a:prstGeom prst="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Poppins" panose="00000500000000000000" pitchFamily="2" charset="-70"/>
                <a:cs typeface="Poppins" panose="00000500000000000000" pitchFamily="2" charset="-7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82ADD-64A5-CFF5-9B8B-FF802B379DF8}"/>
                </a:ext>
              </a:extLst>
            </p:cNvPr>
            <p:cNvSpPr/>
            <p:nvPr/>
          </p:nvSpPr>
          <p:spPr>
            <a:xfrm>
              <a:off x="6251826" y="1771599"/>
              <a:ext cx="26351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Özel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girişimler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yatırımcılar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tarafından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uygulanan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önlemler</a:t>
              </a:r>
              <a:endParaRPr lang="lt-LT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436E424-3E72-B6EF-09D3-A58D4761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172" y="3044320"/>
              <a:ext cx="2851150" cy="178223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2879A1C-842D-4A2B-F630-AAE62FB240C9}"/>
                </a:ext>
              </a:extLst>
            </p:cNvPr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4" t="-2334" r="41253" b="2334"/>
            <a:stretch/>
          </p:blipFill>
          <p:spPr bwMode="auto">
            <a:xfrm>
              <a:off x="6135896" y="4804933"/>
              <a:ext cx="2851150" cy="181600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1465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itle 15">
            <a:extLst>
              <a:ext uri="{FF2B5EF4-FFF2-40B4-BE49-F238E27FC236}">
                <a16:creationId xmlns:a16="http://schemas.microsoft.com/office/drawing/2014/main" id="{3B8309BD-B3F1-821C-33C4-0467076A7806}"/>
              </a:ext>
            </a:extLst>
          </p:cNvPr>
          <p:cNvSpPr txBox="1">
            <a:spLocks/>
          </p:cNvSpPr>
          <p:nvPr/>
        </p:nvSpPr>
        <p:spPr>
          <a:xfrm>
            <a:off x="274360" y="18247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DC019-3FCB-8EE8-4214-EC275182BFD8}"/>
              </a:ext>
            </a:extLst>
          </p:cNvPr>
          <p:cNvSpPr/>
          <p:nvPr/>
        </p:nvSpPr>
        <p:spPr>
          <a:xfrm>
            <a:off x="128632" y="2792358"/>
            <a:ext cx="3933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DÜŞÜK BÜTÇELİ</a:t>
            </a:r>
          </a:p>
          <a:p>
            <a:r>
              <a:rPr lang="lt-LT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ÖNLEMLER</a:t>
            </a:r>
            <a:r>
              <a:rPr lang="en-GB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 </a:t>
            </a:r>
            <a:endParaRPr lang="lt-LT" sz="32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en-GB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SONUÇLAR</a:t>
            </a:r>
            <a:endParaRPr lang="lt-LT" sz="32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25" name="Group 7">
            <a:extLst>
              <a:ext uri="{FF2B5EF4-FFF2-40B4-BE49-F238E27FC236}">
                <a16:creationId xmlns:a16="http://schemas.microsoft.com/office/drawing/2014/main" id="{1DC1A452-3EBE-06C1-1481-1DF0FF0FEAC3}"/>
              </a:ext>
            </a:extLst>
          </p:cNvPr>
          <p:cNvGrpSpPr/>
          <p:nvPr/>
        </p:nvGrpSpPr>
        <p:grpSpPr>
          <a:xfrm>
            <a:off x="2970614" y="1447316"/>
            <a:ext cx="9313186" cy="1823561"/>
            <a:chOff x="76200" y="933471"/>
            <a:chExt cx="9313186" cy="1900547"/>
          </a:xfrm>
          <a:solidFill>
            <a:srgbClr val="D9E078"/>
          </a:solidFill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D70CBD6A-72AA-A826-526C-7EB9BE08BB00}"/>
                </a:ext>
              </a:extLst>
            </p:cNvPr>
            <p:cNvSpPr/>
            <p:nvPr/>
          </p:nvSpPr>
          <p:spPr>
            <a:xfrm>
              <a:off x="76200" y="934254"/>
              <a:ext cx="9061704" cy="178815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63BCFA03-9935-90BC-FFAB-52D76E5E7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6" t="308" r="29177" b="-308"/>
            <a:stretch/>
          </p:blipFill>
          <p:spPr>
            <a:xfrm>
              <a:off x="2622352" y="933471"/>
              <a:ext cx="2384203" cy="1805492"/>
            </a:xfrm>
            <a:prstGeom prst="rect">
              <a:avLst/>
            </a:prstGeom>
            <a:grpFill/>
          </p:spPr>
        </p:pic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4A85C9BF-9F24-5A37-E8CB-57D14CA78134}"/>
                </a:ext>
              </a:extLst>
            </p:cNvPr>
            <p:cNvSpPr/>
            <p:nvPr/>
          </p:nvSpPr>
          <p:spPr>
            <a:xfrm>
              <a:off x="204632" y="1585849"/>
              <a:ext cx="2565400" cy="3849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t-LT" err="1">
                  <a:latin typeface="Calibri" panose="020F0502020204030204" pitchFamily="34" charset="0"/>
                  <a:cs typeface="Calibri" panose="020F0502020204030204" pitchFamily="34" charset="0"/>
                </a:rPr>
                <a:t>Talep</a:t>
              </a:r>
              <a:r>
                <a:rPr lang="lt-LT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latin typeface="Calibri" panose="020F0502020204030204" pitchFamily="34" charset="0"/>
                  <a:cs typeface="Calibri" panose="020F0502020204030204" pitchFamily="34" charset="0"/>
                </a:rPr>
                <a:t>Yönetimi</a:t>
              </a:r>
              <a:endParaRPr lang="lt-L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2">
              <a:extLst>
                <a:ext uri="{FF2B5EF4-FFF2-40B4-BE49-F238E27FC236}">
                  <a16:creationId xmlns:a16="http://schemas.microsoft.com/office/drawing/2014/main" id="{3E4D8E81-6C65-FB54-66E2-87A7E1418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325" y="933472"/>
              <a:ext cx="2534061" cy="1900546"/>
            </a:xfrm>
            <a:prstGeom prst="rect">
              <a:avLst/>
            </a:prstGeom>
            <a:grpFill/>
          </p:spPr>
        </p:pic>
        <p:pic>
          <p:nvPicPr>
            <p:cNvPr id="30" name="Picture 23">
              <a:extLst>
                <a:ext uri="{FF2B5EF4-FFF2-40B4-BE49-F238E27FC236}">
                  <a16:creationId xmlns:a16="http://schemas.microsoft.com/office/drawing/2014/main" id="{BA4C59E3-AF50-8480-5329-50A697E27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5" r="5555"/>
            <a:stretch/>
          </p:blipFill>
          <p:spPr>
            <a:xfrm>
              <a:off x="4757053" y="934253"/>
              <a:ext cx="2360504" cy="1788153"/>
            </a:xfrm>
            <a:prstGeom prst="rect">
              <a:avLst/>
            </a:prstGeom>
            <a:grpFill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52678D-C49D-2CA0-FB1E-078260AAA34D}"/>
              </a:ext>
            </a:extLst>
          </p:cNvPr>
          <p:cNvGrpSpPr/>
          <p:nvPr/>
        </p:nvGrpSpPr>
        <p:grpSpPr>
          <a:xfrm>
            <a:off x="2970614" y="2984577"/>
            <a:ext cx="9263151" cy="1956499"/>
            <a:chOff x="82296" y="2986496"/>
            <a:chExt cx="9263151" cy="1966594"/>
          </a:xfrm>
          <a:solidFill>
            <a:srgbClr val="53581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B450060-2EB5-F515-03B0-446237012F19}"/>
                </a:ext>
              </a:extLst>
            </p:cNvPr>
            <p:cNvSpPr/>
            <p:nvPr/>
          </p:nvSpPr>
          <p:spPr>
            <a:xfrm>
              <a:off x="82296" y="2986496"/>
              <a:ext cx="9061704" cy="178815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DAA6B7-53D6-3E4E-353E-B4C7ECD2210F}"/>
                </a:ext>
              </a:extLst>
            </p:cNvPr>
            <p:cNvSpPr/>
            <p:nvPr/>
          </p:nvSpPr>
          <p:spPr>
            <a:xfrm>
              <a:off x="380047" y="3643210"/>
              <a:ext cx="304800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Arttırılmış</a:t>
              </a:r>
              <a:r>
                <a:rPr lang="lt-LT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Güvenlik</a:t>
              </a:r>
              <a:endParaRPr lang="ru-R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EF07FA-3053-E1A8-AD19-01AEAFFCF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448" y="3025683"/>
              <a:ext cx="1445556" cy="1927407"/>
            </a:xfrm>
            <a:prstGeom prst="rect">
              <a:avLst/>
            </a:prstGeom>
            <a:grpFill/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A67DB97-8154-4014-C9F9-3A4A773F9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004" y="2992339"/>
              <a:ext cx="2726169" cy="1840165"/>
            </a:xfrm>
            <a:prstGeom prst="rect">
              <a:avLst/>
            </a:prstGeom>
            <a:grpFill/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4893FCB-CCB5-C290-EF89-15FDAF698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6871" y="3008822"/>
              <a:ext cx="2548576" cy="1697237"/>
            </a:xfrm>
            <a:prstGeom prst="rect">
              <a:avLst/>
            </a:prstGeom>
            <a:grpFill/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F7310D-F803-37B1-D821-0931C97F3199}"/>
              </a:ext>
            </a:extLst>
          </p:cNvPr>
          <p:cNvGrpSpPr/>
          <p:nvPr/>
        </p:nvGrpSpPr>
        <p:grpSpPr>
          <a:xfrm>
            <a:off x="2970614" y="4557787"/>
            <a:ext cx="9381133" cy="1577100"/>
            <a:chOff x="76200" y="4926940"/>
            <a:chExt cx="9381133" cy="1867287"/>
          </a:xfrm>
          <a:solidFill>
            <a:srgbClr val="D9E078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3DB9C9D-337F-41B5-4EC4-664B1E5DDAFD}"/>
                </a:ext>
              </a:extLst>
            </p:cNvPr>
            <p:cNvSpPr/>
            <p:nvPr/>
          </p:nvSpPr>
          <p:spPr>
            <a:xfrm>
              <a:off x="76200" y="4942846"/>
              <a:ext cx="9061704" cy="178815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89AF0AE-23A1-B4DC-C83C-E925323B48A1}"/>
                </a:ext>
              </a:extLst>
            </p:cNvPr>
            <p:cNvSpPr/>
            <p:nvPr/>
          </p:nvSpPr>
          <p:spPr>
            <a:xfrm>
              <a:off x="204632" y="5627044"/>
              <a:ext cx="3520944" cy="43728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lt-LT" err="1">
                  <a:latin typeface="Calibri" panose="020F0502020204030204" pitchFamily="34" charset="0"/>
                  <a:cs typeface="Calibri" panose="020F0502020204030204" pitchFamily="34" charset="0"/>
                </a:rPr>
                <a:t>Arabasız</a:t>
              </a:r>
              <a:r>
                <a:rPr lang="lt-LT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latin typeface="Calibri" panose="020F0502020204030204" pitchFamily="34" charset="0"/>
                  <a:cs typeface="Calibri" panose="020F0502020204030204" pitchFamily="34" charset="0"/>
                </a:rPr>
                <a:t>Yaşam</a:t>
              </a:r>
              <a:r>
                <a:rPr lang="lt-LT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latin typeface="Calibri" panose="020F0502020204030204" pitchFamily="34" charset="0"/>
                  <a:cs typeface="Calibri" panose="020F0502020204030204" pitchFamily="34" charset="0"/>
                </a:rPr>
                <a:t>Tarzı</a:t>
              </a:r>
              <a:r>
                <a:rPr lang="lt-LT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err="1">
                  <a:latin typeface="Calibri" panose="020F0502020204030204" pitchFamily="34" charset="0"/>
                  <a:cs typeface="Calibri" panose="020F0502020204030204" pitchFamily="34" charset="0"/>
                </a:rPr>
                <a:t>Tanıtımı</a:t>
              </a:r>
              <a:endParaRPr lang="lt-L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E9AA7E1-F1C8-5158-4AD3-6C660278A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770" y="4942846"/>
              <a:ext cx="3111563" cy="1851381"/>
            </a:xfrm>
            <a:prstGeom prst="rect">
              <a:avLst/>
            </a:prstGeom>
            <a:grpFill/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2B909823-83D3-4249-96AC-3B950252B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821" y="4926940"/>
              <a:ext cx="3319142" cy="18513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554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42C4AAC-B486-7CDA-959A-4553703F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782" y="1203700"/>
            <a:ext cx="4847770" cy="281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6A65F4C-F950-1D16-CBBB-50C79CA9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857" y="1228889"/>
            <a:ext cx="4760955" cy="254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DB11459-DDF5-E361-EEA2-6927AAF9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5" y="3594804"/>
            <a:ext cx="4847771" cy="258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676D606-E2F0-7CDA-A7B7-B66A61B6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857" y="3695002"/>
            <a:ext cx="4717143" cy="248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E5996D2-10A6-AB1C-5E13-CFC96A5D6706}"/>
              </a:ext>
            </a:extLst>
          </p:cNvPr>
          <p:cNvSpPr/>
          <p:nvPr/>
        </p:nvSpPr>
        <p:spPr>
          <a:xfrm>
            <a:off x="4717144" y="4129263"/>
            <a:ext cx="2860844" cy="1727069"/>
          </a:xfrm>
          <a:prstGeom prst="roundRect">
            <a:avLst/>
          </a:prstGeom>
          <a:solidFill>
            <a:srgbClr val="535814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Ljubljana'nın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merkezindeki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100.000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metrekarelik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alan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tüm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motorlu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taşıtlara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kapatıldı</a:t>
            </a:r>
            <a:r>
              <a:rPr lang="en-US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- </a:t>
            </a:r>
            <a:r>
              <a:rPr lang="en-US" b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yaya </a:t>
            </a:r>
            <a:r>
              <a:rPr lang="en-US" b="1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alanı</a:t>
            </a:r>
            <a:r>
              <a:rPr lang="en-US" b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 %620 </a:t>
            </a:r>
            <a:r>
              <a:rPr lang="en-US" b="1" err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artırıldı</a:t>
            </a:r>
            <a:r>
              <a:rPr lang="en-US" b="1">
                <a:solidFill>
                  <a:schemeClr val="bg1"/>
                </a:solidFill>
                <a:ea typeface="Calibri" panose="020F0502020204030204" pitchFamily="34" charset="0"/>
                <a:cs typeface="Poppins" panose="00000500000000000000" pitchFamily="2" charset="-70"/>
              </a:rPr>
              <a:t>!</a:t>
            </a:r>
            <a:endParaRPr lang="lt-LT" b="1">
              <a:solidFill>
                <a:schemeClr val="bg1"/>
              </a:solidFill>
              <a:ea typeface="Calibri" panose="020F0502020204030204" pitchFamily="34" charset="0"/>
              <a:cs typeface="Poppins" panose="00000500000000000000" pitchFamily="2" charset="-7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46CE11-D4D3-9C6F-0F7F-A415C01A3350}"/>
              </a:ext>
            </a:extLst>
          </p:cNvPr>
          <p:cNvSpPr/>
          <p:nvPr/>
        </p:nvSpPr>
        <p:spPr>
          <a:xfrm>
            <a:off x="4759831" y="2268154"/>
            <a:ext cx="2583787" cy="1960787"/>
          </a:xfrm>
          <a:prstGeom prst="ellipse">
            <a:avLst/>
          </a:prstGeom>
          <a:solidFill>
            <a:srgbClr val="D9E07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Sonuç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 -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bisiklet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,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yürüyüş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ve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toplu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taşıma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kullanımında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önemli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bir</a:t>
            </a:r>
            <a:r>
              <a:rPr lang="en-US">
                <a:solidFill>
                  <a:schemeClr val="tx1"/>
                </a:solidFill>
                <a:cs typeface="Poppins" panose="00000500000000000000" pitchFamily="2" charset="-70"/>
              </a:rPr>
              <a:t> </a:t>
            </a:r>
            <a:r>
              <a:rPr lang="en-US" err="1">
                <a:solidFill>
                  <a:schemeClr val="tx1"/>
                </a:solidFill>
                <a:cs typeface="Poppins" panose="00000500000000000000" pitchFamily="2" charset="-70"/>
              </a:rPr>
              <a:t>artış</a:t>
            </a:r>
            <a:endParaRPr lang="lt-LT">
              <a:solidFill>
                <a:schemeClr val="tx1"/>
              </a:solidFill>
              <a:cs typeface="Poppins" panose="00000500000000000000" pitchFamily="2" charset="-7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269A8B-050E-C9D0-9F08-41DB087EF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336" y="1431448"/>
            <a:ext cx="3135171" cy="491646"/>
          </a:xfrm>
          <a:prstGeom prst="rect">
            <a:avLst/>
          </a:prstGeom>
          <a:solidFill>
            <a:srgbClr val="EBEFBB"/>
          </a:solidFill>
          <a:ln w="25400">
            <a:noFill/>
            <a:miter lim="800000"/>
            <a:headEnd/>
            <a:tailEnd/>
          </a:ln>
        </p:spPr>
        <p:txBody>
          <a:bodyPr bIns="0" anchor="b" anchorCtr="0"/>
          <a:lstStyle/>
          <a:p>
            <a:pPr algn="ctr" eaLnBrk="0" hangingPunct="0">
              <a:lnSpc>
                <a:spcPts val="4500"/>
              </a:lnSpc>
            </a:pPr>
            <a:r>
              <a:rPr lang="lt-LT" altLang="lt-LT" sz="3200" b="1">
                <a:latin typeface="+mj-lt"/>
                <a:cs typeface="Poppins" panose="00000500000000000000" pitchFamily="2" charset="-70"/>
              </a:rPr>
              <a:t>BAŞARI ÖYKÜLERİ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7B8578-62DD-53EA-43A3-A67707808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300" y="1893943"/>
            <a:ext cx="1913244" cy="374211"/>
          </a:xfrm>
          <a:prstGeom prst="rect">
            <a:avLst/>
          </a:prstGeom>
          <a:solidFill>
            <a:srgbClr val="EBEFBB"/>
          </a:solidFill>
          <a:ln w="25400">
            <a:noFill/>
            <a:miter lim="800000"/>
            <a:headEnd/>
            <a:tailEnd/>
          </a:ln>
        </p:spPr>
        <p:txBody>
          <a:bodyPr bIns="0" anchor="t" anchorCtr="0"/>
          <a:lstStyle/>
          <a:p>
            <a:pPr marL="88900" eaLnBrk="0" hangingPunct="0">
              <a:lnSpc>
                <a:spcPts val="2500"/>
              </a:lnSpc>
            </a:pPr>
            <a:r>
              <a:rPr lang="lt-LT" altLang="lt-LT" sz="3200" b="1" err="1">
                <a:latin typeface="+mj-lt"/>
                <a:cs typeface="Poppins" panose="00000500000000000000" pitchFamily="2" charset="-70"/>
              </a:rPr>
              <a:t>Ljubljana</a:t>
            </a:r>
            <a:endParaRPr lang="lt-LT" altLang="lt-LT" sz="2000" b="1">
              <a:latin typeface="+mj-lt"/>
              <a:cs typeface="Poppins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856351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93F8F8-D22E-54FD-7CAC-24A9FA5885AE}"/>
              </a:ext>
            </a:extLst>
          </p:cNvPr>
          <p:cNvSpPr/>
          <p:nvPr/>
        </p:nvSpPr>
        <p:spPr>
          <a:xfrm>
            <a:off x="0" y="4552112"/>
            <a:ext cx="9061704" cy="1411333"/>
          </a:xfrm>
          <a:prstGeom prst="rect">
            <a:avLst/>
          </a:prstGeom>
          <a:solidFill>
            <a:srgbClr val="53581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2B517-E4C2-07CA-67D7-1ECCEEED894B}"/>
              </a:ext>
            </a:extLst>
          </p:cNvPr>
          <p:cNvSpPr/>
          <p:nvPr/>
        </p:nvSpPr>
        <p:spPr>
          <a:xfrm>
            <a:off x="0" y="3066348"/>
            <a:ext cx="9061704" cy="1411333"/>
          </a:xfrm>
          <a:prstGeom prst="rect">
            <a:avLst/>
          </a:prstGeom>
          <a:solidFill>
            <a:srgbClr val="D9E0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744C79-C5C6-5B0F-0BA5-0A010DC00B6C}"/>
              </a:ext>
            </a:extLst>
          </p:cNvPr>
          <p:cNvSpPr/>
          <p:nvPr/>
        </p:nvSpPr>
        <p:spPr>
          <a:xfrm>
            <a:off x="0" y="1612362"/>
            <a:ext cx="9061704" cy="1411333"/>
          </a:xfrm>
          <a:prstGeom prst="rect">
            <a:avLst/>
          </a:prstGeom>
          <a:solidFill>
            <a:srgbClr val="53581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EC1FD6-DD13-1A37-3D13-908D33B65AD7}"/>
              </a:ext>
            </a:extLst>
          </p:cNvPr>
          <p:cNvSpPr/>
          <p:nvPr/>
        </p:nvSpPr>
        <p:spPr>
          <a:xfrm>
            <a:off x="9196672" y="2970629"/>
            <a:ext cx="3106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DÜŞÜK BÜTÇELİ</a:t>
            </a:r>
          </a:p>
          <a:p>
            <a:r>
              <a:rPr lang="lt-LT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ÖNLEMLER</a:t>
            </a:r>
            <a:r>
              <a:rPr lang="en-GB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 </a:t>
            </a:r>
            <a:endParaRPr lang="lt-LT" sz="32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en-GB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SONUÇLAR</a:t>
            </a:r>
            <a:endParaRPr lang="lt-LT" sz="3200" b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DC99C-CE63-0D89-F144-D2508C5BE98F}"/>
              </a:ext>
            </a:extLst>
          </p:cNvPr>
          <p:cNvSpPr/>
          <p:nvPr/>
        </p:nvSpPr>
        <p:spPr>
          <a:xfrm>
            <a:off x="5401841" y="2009129"/>
            <a:ext cx="3238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Daha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temiz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ulaşım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kullanımının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dolaylı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teşviki</a:t>
            </a:r>
            <a:endParaRPr lang="lt-LT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2826BF-2506-E084-E782-61A517600392}"/>
              </a:ext>
            </a:extLst>
          </p:cNvPr>
          <p:cNvSpPr/>
          <p:nvPr/>
        </p:nvSpPr>
        <p:spPr>
          <a:xfrm>
            <a:off x="39393" y="3513462"/>
            <a:ext cx="461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err="1">
                <a:latin typeface="Trebuchet MS" panose="020B0603020202020204" pitchFamily="34" charset="0"/>
              </a:rPr>
              <a:t>Paydaşların</a:t>
            </a:r>
            <a:r>
              <a:rPr lang="en-US">
                <a:latin typeface="Trebuchet MS" panose="020B0603020202020204" pitchFamily="34" charset="0"/>
              </a:rPr>
              <a:t> </a:t>
            </a:r>
            <a:r>
              <a:rPr lang="en-US" err="1">
                <a:latin typeface="Trebuchet MS" panose="020B0603020202020204" pitchFamily="34" charset="0"/>
              </a:rPr>
              <a:t>hareketlilik</a:t>
            </a:r>
            <a:r>
              <a:rPr lang="en-US">
                <a:latin typeface="Trebuchet MS" panose="020B0603020202020204" pitchFamily="34" charset="0"/>
              </a:rPr>
              <a:t> </a:t>
            </a:r>
            <a:r>
              <a:rPr lang="en-US" err="1">
                <a:latin typeface="Trebuchet MS" panose="020B0603020202020204" pitchFamily="34" charset="0"/>
              </a:rPr>
              <a:t>yönetimine</a:t>
            </a:r>
            <a:r>
              <a:rPr lang="en-US">
                <a:latin typeface="Trebuchet MS" panose="020B0603020202020204" pitchFamily="34" charset="0"/>
              </a:rPr>
              <a:t> </a:t>
            </a:r>
            <a:r>
              <a:rPr lang="en-US" err="1">
                <a:latin typeface="Trebuchet MS" panose="020B0603020202020204" pitchFamily="34" charset="0"/>
              </a:rPr>
              <a:t>katılımı</a:t>
            </a:r>
            <a:endParaRPr lang="lt-LT">
              <a:latin typeface="Trebuchet MS" panose="020B06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8A6D7B-D237-427F-2E11-7512B6519C2C}"/>
              </a:ext>
            </a:extLst>
          </p:cNvPr>
          <p:cNvSpPr/>
          <p:nvPr/>
        </p:nvSpPr>
        <p:spPr>
          <a:xfrm>
            <a:off x="5345213" y="4922472"/>
            <a:ext cx="3651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Şehir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taşıtlarının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seyahat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davranışındaki</a:t>
            </a:r>
            <a:r>
              <a:rPr lang="en-US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rebuchet MS" panose="020B0603020202020204" pitchFamily="34" charset="0"/>
              </a:rPr>
              <a:t>değişiklikler</a:t>
            </a:r>
            <a:endParaRPr lang="lt-LT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A4CDC9B-4A00-89C4-547B-F7F1B7C61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01808"/>
            <a:ext cx="2503977" cy="14113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3A75BE8-E7F6-4D16-3A11-4B1FA4ECC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05" y="1612362"/>
            <a:ext cx="2395148" cy="14081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A42BD5-98BE-6314-E739-92EF661F0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62" y="3041446"/>
            <a:ext cx="1964159" cy="14152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A95A7F-006B-1980-865E-2A13F8AAD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47" y="3054180"/>
            <a:ext cx="2090507" cy="14025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87B58B-E422-3423-598C-54782D898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05" y="4548663"/>
            <a:ext cx="2309176" cy="1393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E4AA94-2DA6-C658-3F45-407943DEE3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666"/>
            <a:ext cx="2509037" cy="14113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633B14-DD52-9970-C074-BC75583E01D5}"/>
              </a:ext>
            </a:extLst>
          </p:cNvPr>
          <p:cNvSpPr/>
          <p:nvPr/>
        </p:nvSpPr>
        <p:spPr>
          <a:xfrm>
            <a:off x="0" y="1612362"/>
            <a:ext cx="2503976" cy="249095"/>
          </a:xfrm>
          <a:prstGeom prst="rect">
            <a:avLst/>
          </a:prstGeom>
          <a:solidFill>
            <a:srgbClr val="A6D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35E02-7BB7-316F-9DE7-4A8C5C85259C}"/>
              </a:ext>
            </a:extLst>
          </p:cNvPr>
          <p:cNvSpPr txBox="1"/>
          <p:nvPr/>
        </p:nvSpPr>
        <p:spPr>
          <a:xfrm>
            <a:off x="217932" y="1612362"/>
            <a:ext cx="2063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err="1"/>
              <a:t>Henüz</a:t>
            </a:r>
            <a:r>
              <a:rPr lang="en-US" sz="1100"/>
              <a:t> </a:t>
            </a:r>
            <a:r>
              <a:rPr lang="en-US" sz="1100" err="1"/>
              <a:t>eko-sürüş</a:t>
            </a:r>
            <a:r>
              <a:rPr lang="en-US" sz="1100"/>
              <a:t> </a:t>
            </a:r>
            <a:r>
              <a:rPr lang="en-US" sz="1100" err="1"/>
              <a:t>yapmadınız</a:t>
            </a:r>
            <a:r>
              <a:rPr lang="en-US" sz="1100"/>
              <a:t> </a:t>
            </a:r>
            <a:r>
              <a:rPr lang="en-US" sz="1100" err="1"/>
              <a:t>mı</a:t>
            </a:r>
            <a:r>
              <a:rPr lang="en-US" sz="1100"/>
              <a:t>?</a:t>
            </a:r>
            <a:endParaRPr lang="en-TR" sz="1100"/>
          </a:p>
        </p:txBody>
      </p:sp>
    </p:spTree>
    <p:extLst>
      <p:ext uri="{BB962C8B-B14F-4D97-AF65-F5344CB8AC3E}">
        <p14:creationId xmlns:p14="http://schemas.microsoft.com/office/powerpoint/2010/main" val="2336297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19E751-05AE-0441-0B5B-715624C3CB8E}"/>
              </a:ext>
            </a:extLst>
          </p:cNvPr>
          <p:cNvSpPr/>
          <p:nvPr/>
        </p:nvSpPr>
        <p:spPr>
          <a:xfrm>
            <a:off x="287237" y="1285777"/>
            <a:ext cx="10925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+mj-lt"/>
              </a:rPr>
              <a:t>SEYAHAT PLANLARI VE GEREKSİNİMLERİ: ETKİ VE FAYDALARI</a:t>
            </a: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76ED953B-CCE0-ADEE-3F6E-55C1787C5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45141"/>
              </p:ext>
            </p:extLst>
          </p:nvPr>
        </p:nvGraphicFramePr>
        <p:xfrm>
          <a:off x="375482" y="1870553"/>
          <a:ext cx="11441035" cy="1375117"/>
        </p:xfrm>
        <a:graphic>
          <a:graphicData uri="http://schemas.openxmlformats.org/drawingml/2006/table">
            <a:tbl>
              <a:tblPr firstRow="1" firstCol="1" bandRow="1"/>
              <a:tblGrid>
                <a:gridCol w="158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9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6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12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SEYAHAT PLANLARI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5E3D6EA5-8679-7E0F-C68B-2A9D485177EF}"/>
              </a:ext>
            </a:extLst>
          </p:cNvPr>
          <p:cNvSpPr/>
          <p:nvPr/>
        </p:nvSpPr>
        <p:spPr>
          <a:xfrm>
            <a:off x="724578" y="3768145"/>
            <a:ext cx="1705727" cy="1531998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1</a:t>
            </a:r>
            <a:r>
              <a:rPr lang="en-US" err="1">
                <a:solidFill>
                  <a:schemeClr val="tx1"/>
                </a:solidFill>
              </a:rPr>
              <a:t>Yerel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Düzeydeki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Etki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DA83D3-5203-CD6B-2221-3536CF96810E}"/>
              </a:ext>
            </a:extLst>
          </p:cNvPr>
          <p:cNvSpPr/>
          <p:nvPr/>
        </p:nvSpPr>
        <p:spPr>
          <a:xfrm>
            <a:off x="3420907" y="3429000"/>
            <a:ext cx="2893124" cy="2680275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3</a:t>
            </a:r>
            <a:r>
              <a:rPr lang="lt-LT">
                <a:solidFill>
                  <a:schemeClr val="tx1"/>
                </a:solidFill>
              </a:rPr>
              <a:t>Temel </a:t>
            </a:r>
            <a:r>
              <a:rPr lang="lt-LT" err="1">
                <a:solidFill>
                  <a:schemeClr val="tx1"/>
                </a:solidFill>
              </a:rPr>
              <a:t>Faydalar</a:t>
            </a:r>
            <a:r>
              <a:rPr lang="lt-LT">
                <a:solidFill>
                  <a:schemeClr val="tx1"/>
                </a:solidFill>
              </a:rPr>
              <a:t>: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trafik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azaltma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sosyal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içerme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ekonomik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aktiviteyi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kolaylaştırmak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7723F7-3674-2131-9186-25352BC6E973}"/>
              </a:ext>
            </a:extLst>
          </p:cNvPr>
          <p:cNvSpPr/>
          <p:nvPr/>
        </p:nvSpPr>
        <p:spPr>
          <a:xfrm>
            <a:off x="9520958" y="3429000"/>
            <a:ext cx="1925890" cy="1775938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6</a:t>
            </a:r>
            <a:r>
              <a:rPr lang="en-GB">
                <a:solidFill>
                  <a:schemeClr val="tx1"/>
                </a:solidFill>
              </a:rPr>
              <a:t>Data </a:t>
            </a:r>
            <a:r>
              <a:rPr lang="en-GB" err="1">
                <a:solidFill>
                  <a:schemeClr val="tx1"/>
                </a:solidFill>
              </a:rPr>
              <a:t>analizi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aşamasında</a:t>
            </a:r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>
                <a:solidFill>
                  <a:schemeClr val="tx1"/>
                </a:solidFill>
              </a:rPr>
              <a:t>Teknik </a:t>
            </a:r>
            <a:r>
              <a:rPr lang="en-GB" err="1">
                <a:solidFill>
                  <a:schemeClr val="tx1"/>
                </a:solidFill>
              </a:rPr>
              <a:t>engeller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9BD4DD-0155-24D8-AF8C-7581D639632E}"/>
              </a:ext>
            </a:extLst>
          </p:cNvPr>
          <p:cNvSpPr/>
          <p:nvPr/>
        </p:nvSpPr>
        <p:spPr>
          <a:xfrm>
            <a:off x="2132193" y="3287862"/>
            <a:ext cx="1576067" cy="1383532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2</a:t>
            </a:r>
            <a:r>
              <a:rPr lang="lt-LT">
                <a:solidFill>
                  <a:schemeClr val="tx1"/>
                </a:solidFill>
              </a:rPr>
              <a:t>Düşük </a:t>
            </a:r>
            <a:r>
              <a:rPr lang="lt-LT" err="1">
                <a:solidFill>
                  <a:schemeClr val="tx1"/>
                </a:solidFill>
              </a:rPr>
              <a:t>Ekonomik</a:t>
            </a:r>
            <a:r>
              <a:rPr lang="lt-LT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lt-LT" err="1">
                <a:solidFill>
                  <a:schemeClr val="tx1"/>
                </a:solidFill>
              </a:rPr>
              <a:t>Fayda</a:t>
            </a:r>
            <a:endParaRPr lang="lt-LT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063E03-C9A9-DA5B-D996-2B1B2D978E90}"/>
              </a:ext>
            </a:extLst>
          </p:cNvPr>
          <p:cNvSpPr/>
          <p:nvPr/>
        </p:nvSpPr>
        <p:spPr>
          <a:xfrm>
            <a:off x="6095999" y="3329594"/>
            <a:ext cx="1925891" cy="1875344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4</a:t>
            </a:r>
            <a:r>
              <a:rPr lang="lt-LT">
                <a:solidFill>
                  <a:schemeClr val="tx1"/>
                </a:solidFill>
              </a:rPr>
              <a:t>Olumlu</a:t>
            </a:r>
          </a:p>
          <a:p>
            <a:pPr algn="ctr"/>
            <a:r>
              <a:rPr lang="lt-LT" err="1">
                <a:solidFill>
                  <a:schemeClr val="tx1"/>
                </a:solidFill>
              </a:rPr>
              <a:t>Toplum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algısı</a:t>
            </a:r>
            <a:endParaRPr lang="lt-LT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5D2F29-CE35-A351-BD2F-B87F54FB4F55}"/>
              </a:ext>
            </a:extLst>
          </p:cNvPr>
          <p:cNvSpPr/>
          <p:nvPr/>
        </p:nvSpPr>
        <p:spPr>
          <a:xfrm>
            <a:off x="7813099" y="3749129"/>
            <a:ext cx="1925891" cy="1823094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5</a:t>
            </a:r>
            <a:r>
              <a:rPr lang="lt-LT">
                <a:solidFill>
                  <a:schemeClr val="tx1"/>
                </a:solidFill>
              </a:rPr>
              <a:t>Kısa </a:t>
            </a:r>
            <a:r>
              <a:rPr lang="lt-LT" err="1">
                <a:solidFill>
                  <a:schemeClr val="tx1"/>
                </a:solidFill>
              </a:rPr>
              <a:t>Dönem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73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EC6D35-681D-7CD1-8603-975C8EFF7068}"/>
              </a:ext>
            </a:extLst>
          </p:cNvPr>
          <p:cNvSpPr/>
          <p:nvPr/>
        </p:nvSpPr>
        <p:spPr>
          <a:xfrm>
            <a:off x="5355173" y="1835529"/>
            <a:ext cx="2828249" cy="261662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İngiltere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Birleşik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Krallık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Sustrans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kurumu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400.000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haneyi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hedefledi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aynı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zamanda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araç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sürücülerinin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yolculuklarında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ortalama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%11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azalma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yürüme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bisiklete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binme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toplu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taşımada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%14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%33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arasında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artış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elde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etti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Maliyete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fayda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oranı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7,6'ya 1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idi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622715" y="1274529"/>
            <a:ext cx="9196323" cy="47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Kişiye</a:t>
            </a:r>
            <a:r>
              <a:rPr kumimoji="0" lang="lt-LT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Özgü</a:t>
            </a:r>
            <a:r>
              <a:rPr kumimoji="0" lang="lt-LT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Seyahat</a:t>
            </a:r>
            <a:r>
              <a:rPr kumimoji="0" lang="lt-LT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Planlaması</a:t>
            </a:r>
            <a:endParaRPr kumimoji="0" lang="lt-LT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B75261-CADC-F157-ED1B-50716208049B}"/>
              </a:ext>
            </a:extLst>
          </p:cNvPr>
          <p:cNvSpPr txBox="1">
            <a:spLocks/>
          </p:cNvSpPr>
          <p:nvPr/>
        </p:nvSpPr>
        <p:spPr>
          <a:xfrm>
            <a:off x="640272" y="1703238"/>
            <a:ext cx="4560887" cy="3722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Dünya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çapındaki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kanıtlar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projelerin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hem araba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sürücüsü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yolculuklarının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sayısını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hem de araba-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sürücü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paylaşımını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azaltmada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başarılı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olduğunu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göstermektedir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Araba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sürücüsü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yolculuklarındaki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azalma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tipik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olarak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%8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ila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%12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arasındadır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araba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sürücüsü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payı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tipik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olarak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yaklaşık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%5-7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oranında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düşmüştür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Kişiye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özgü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seyahat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planlaması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dahil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olmak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üzere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Birleşik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Krallık'taki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entegre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programlardan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elde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edilen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kanıtlar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azalan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trafik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sıkışıklığından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elde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edilen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ekonomik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faydalara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dayalı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olarak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Fayda-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Maliyet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Oranlarının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1,4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ila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4,5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olduğunu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göstermiştir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yöntem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nispeten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ucuz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hızlı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şekilde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tanıtılabilir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Birey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düzeyindeki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tür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önlemlerin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gönüllü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niteliği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onu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siyasi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kamusal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olarak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kabul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edilebilir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kılmaktadır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lt-LT" sz="17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20D3D-A1DE-7188-0480-47B01035D9C8}"/>
              </a:ext>
            </a:extLst>
          </p:cNvPr>
          <p:cNvSpPr txBox="1">
            <a:spLocks/>
          </p:cNvSpPr>
          <p:nvPr/>
        </p:nvSpPr>
        <p:spPr>
          <a:xfrm>
            <a:off x="6971071" y="2795937"/>
            <a:ext cx="4560939" cy="3652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t-LT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853824-DE72-D138-D7BA-A08BF9F43A67}"/>
              </a:ext>
            </a:extLst>
          </p:cNvPr>
          <p:cNvSpPr/>
          <p:nvPr/>
        </p:nvSpPr>
        <p:spPr>
          <a:xfrm>
            <a:off x="8049126" y="965200"/>
            <a:ext cx="4026822" cy="238358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Hollanda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Antwerp'in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ECOMM 2015'teki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sunumu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insanların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MaxSem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aşamalarıyla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ölçülen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tutumlarını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olumlu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yönde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değiştirdiği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Kişiye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Özgü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Seyahat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Planlaması-Döngüsü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sonuçlarını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gösterdi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şirketinde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bisiklet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için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%28'den %35'e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yükselirken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tek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başına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araba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kullanımı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%28'den %15'e </a:t>
            </a:r>
            <a:r>
              <a:rPr kumimoji="0" lang="lt-LT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düştü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7045DF-98BB-43FC-2F5F-C917818E64C0}"/>
              </a:ext>
            </a:extLst>
          </p:cNvPr>
          <p:cNvSpPr/>
          <p:nvPr/>
        </p:nvSpPr>
        <p:spPr>
          <a:xfrm>
            <a:off x="8423940" y="3234377"/>
            <a:ext cx="3768059" cy="305212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lt-LT" sz="1400" err="1"/>
              <a:t>İskoçya</a:t>
            </a:r>
            <a:r>
              <a:rPr lang="lt-LT" sz="1400"/>
              <a:t> “</a:t>
            </a:r>
            <a:r>
              <a:rPr lang="lt-LT" sz="1400" err="1"/>
              <a:t>Smarter</a:t>
            </a:r>
            <a:r>
              <a:rPr lang="lt-LT" sz="1400"/>
              <a:t> </a:t>
            </a:r>
            <a:r>
              <a:rPr lang="lt-LT" sz="1400" err="1"/>
              <a:t>Choices</a:t>
            </a:r>
            <a:r>
              <a:rPr lang="lt-LT" sz="1400"/>
              <a:t> </a:t>
            </a:r>
            <a:r>
              <a:rPr lang="lt-LT" sz="1400" err="1"/>
              <a:t>Smarter</a:t>
            </a:r>
            <a:r>
              <a:rPr lang="lt-LT" sz="1400"/>
              <a:t> </a:t>
            </a:r>
            <a:r>
              <a:rPr lang="lt-LT" sz="1400" err="1"/>
              <a:t>Places</a:t>
            </a:r>
            <a:r>
              <a:rPr lang="lt-LT" sz="1400"/>
              <a:t>”(</a:t>
            </a:r>
            <a:r>
              <a:rPr lang="lt-LT" sz="1400" err="1"/>
              <a:t>seyahat</a:t>
            </a:r>
            <a:r>
              <a:rPr lang="lt-LT" sz="1400"/>
              <a:t> </a:t>
            </a:r>
            <a:r>
              <a:rPr lang="lt-LT" sz="1400" err="1"/>
              <a:t>planları</a:t>
            </a:r>
            <a:r>
              <a:rPr lang="lt-LT" sz="1400"/>
              <a:t>) </a:t>
            </a:r>
            <a:r>
              <a:rPr lang="lt-LT" sz="1400" err="1"/>
              <a:t>programı</a:t>
            </a:r>
            <a:r>
              <a:rPr lang="lt-LT" sz="1400"/>
              <a:t> 7 </a:t>
            </a:r>
            <a:r>
              <a:rPr lang="lt-LT" sz="1400" err="1"/>
              <a:t>alanda</a:t>
            </a:r>
            <a:r>
              <a:rPr lang="lt-LT" sz="1400"/>
              <a:t> </a:t>
            </a:r>
            <a:r>
              <a:rPr lang="lt-LT" sz="1400" err="1"/>
              <a:t>uygulandı</a:t>
            </a:r>
            <a:r>
              <a:rPr lang="lt-LT" sz="1400"/>
              <a:t>. </a:t>
            </a:r>
            <a:r>
              <a:rPr lang="lt-LT" sz="1400" err="1"/>
              <a:t>Sonuçlar</a:t>
            </a:r>
            <a:r>
              <a:rPr lang="lt-LT" sz="1400"/>
              <a:t> :</a:t>
            </a:r>
          </a:p>
          <a:p>
            <a:pPr>
              <a:lnSpc>
                <a:spcPct val="107000"/>
              </a:lnSpc>
            </a:pPr>
            <a:r>
              <a:rPr lang="lt-LT" sz="1400" err="1"/>
              <a:t>Finansal</a:t>
            </a:r>
            <a:r>
              <a:rPr lang="lt-LT" sz="1400"/>
              <a:t> </a:t>
            </a:r>
            <a:r>
              <a:rPr lang="lt-LT" sz="1400" err="1"/>
              <a:t>tasarruf</a:t>
            </a:r>
            <a:r>
              <a:rPr lang="lt-LT" sz="1400"/>
              <a:t> - £9 </a:t>
            </a:r>
            <a:r>
              <a:rPr lang="lt-LT" sz="1400" err="1"/>
              <a:t>milyon</a:t>
            </a:r>
            <a:r>
              <a:rPr lang="lt-LT" sz="1400"/>
              <a:t>/</a:t>
            </a:r>
            <a:r>
              <a:rPr lang="lt-LT" sz="1400" err="1"/>
              <a:t>yıl</a:t>
            </a:r>
            <a:endParaRPr lang="lt-LT" sz="1400"/>
          </a:p>
          <a:p>
            <a:pPr>
              <a:lnSpc>
                <a:spcPct val="107000"/>
              </a:lnSpc>
            </a:pPr>
            <a:r>
              <a:rPr lang="lt-LT" sz="1400"/>
              <a:t>CO2 </a:t>
            </a:r>
            <a:r>
              <a:rPr lang="lt-LT" sz="1400" err="1"/>
              <a:t>azaltımı</a:t>
            </a:r>
            <a:r>
              <a:rPr lang="lt-LT" sz="1400"/>
              <a:t> - £0,9 </a:t>
            </a:r>
            <a:r>
              <a:rPr lang="lt-LT" sz="1400" err="1"/>
              <a:t>milyon</a:t>
            </a:r>
            <a:r>
              <a:rPr lang="lt-LT" sz="1400"/>
              <a:t>/</a:t>
            </a:r>
            <a:r>
              <a:rPr lang="lt-LT" sz="1400" err="1"/>
              <a:t>yıl</a:t>
            </a:r>
            <a:endParaRPr lang="lt-LT" sz="1400"/>
          </a:p>
          <a:p>
            <a:pPr>
              <a:lnSpc>
                <a:spcPct val="107000"/>
              </a:lnSpc>
            </a:pPr>
            <a:r>
              <a:rPr lang="lt-LT" sz="1400" err="1"/>
              <a:t>Sağlık</a:t>
            </a:r>
            <a:r>
              <a:rPr lang="lt-LT" sz="1400"/>
              <a:t> </a:t>
            </a:r>
            <a:r>
              <a:rPr lang="lt-LT" sz="1400" err="1"/>
              <a:t>kazancı</a:t>
            </a:r>
            <a:r>
              <a:rPr lang="lt-LT" sz="1400"/>
              <a:t> - 10,6 </a:t>
            </a:r>
            <a:r>
              <a:rPr lang="lt-LT" sz="1400" err="1"/>
              <a:t>milyon</a:t>
            </a:r>
            <a:r>
              <a:rPr lang="lt-LT" sz="1400"/>
              <a:t> </a:t>
            </a:r>
            <a:r>
              <a:rPr lang="lt-LT" sz="1400" err="1"/>
              <a:t>sterlin</a:t>
            </a:r>
            <a:endParaRPr lang="lt-LT" sz="1400"/>
          </a:p>
          <a:p>
            <a:pPr>
              <a:lnSpc>
                <a:spcPct val="107000"/>
              </a:lnSpc>
            </a:pPr>
            <a:r>
              <a:rPr lang="lt-LT" sz="1400" err="1"/>
              <a:t>Yaklaşık</a:t>
            </a:r>
            <a:r>
              <a:rPr lang="lt-LT" sz="1400"/>
              <a:t> 1,4 </a:t>
            </a:r>
            <a:r>
              <a:rPr lang="lt-LT" sz="1400" err="1"/>
              <a:t>ila</a:t>
            </a:r>
            <a:r>
              <a:rPr lang="lt-LT" sz="1400"/>
              <a:t> 3,8 </a:t>
            </a:r>
            <a:r>
              <a:rPr lang="lt-LT" sz="1400" err="1"/>
              <a:t>gösterge</a:t>
            </a:r>
            <a:r>
              <a:rPr lang="lt-LT" sz="1400"/>
              <a:t> </a:t>
            </a:r>
            <a:r>
              <a:rPr lang="lt-LT" sz="1400" err="1"/>
              <a:t>fayda-maliyet</a:t>
            </a:r>
            <a:r>
              <a:rPr lang="lt-LT" sz="1400"/>
              <a:t> </a:t>
            </a:r>
            <a:r>
              <a:rPr lang="lt-LT" sz="1400" err="1"/>
              <a:t>oranı</a:t>
            </a:r>
            <a:r>
              <a:rPr lang="lt-LT" sz="1400"/>
              <a:t>.</a:t>
            </a:r>
          </a:p>
          <a:p>
            <a:pPr>
              <a:lnSpc>
                <a:spcPct val="107000"/>
              </a:lnSpc>
            </a:pPr>
            <a:endParaRPr lang="lt-LT" sz="1400"/>
          </a:p>
          <a:p>
            <a:pPr>
              <a:lnSpc>
                <a:spcPct val="107000"/>
              </a:lnSpc>
            </a:pPr>
            <a:r>
              <a:rPr lang="lt-LT" sz="1400" err="1"/>
              <a:t>Birleşik</a:t>
            </a:r>
            <a:r>
              <a:rPr lang="lt-LT" sz="1400"/>
              <a:t> </a:t>
            </a:r>
            <a:r>
              <a:rPr lang="lt-LT" sz="1400" err="1"/>
              <a:t>Krallık</a:t>
            </a:r>
            <a:r>
              <a:rPr lang="lt-LT" sz="1400"/>
              <a:t> </a:t>
            </a:r>
            <a:r>
              <a:rPr lang="lt-LT" sz="1400" err="1"/>
              <a:t>Akıllı</a:t>
            </a:r>
            <a:r>
              <a:rPr lang="lt-LT" sz="1400"/>
              <a:t> </a:t>
            </a:r>
            <a:r>
              <a:rPr lang="lt-LT" sz="1400" err="1"/>
              <a:t>Seçim</a:t>
            </a:r>
            <a:r>
              <a:rPr lang="lt-LT" sz="1400"/>
              <a:t> </a:t>
            </a:r>
            <a:r>
              <a:rPr lang="lt-LT" sz="1400" err="1"/>
              <a:t>raporu</a:t>
            </a:r>
            <a:r>
              <a:rPr lang="lt-LT" sz="1400"/>
              <a:t>, </a:t>
            </a:r>
            <a:r>
              <a:rPr lang="lt-LT" sz="1400" err="1"/>
              <a:t>okul</a:t>
            </a:r>
            <a:r>
              <a:rPr lang="lt-LT" sz="1400"/>
              <a:t> </a:t>
            </a:r>
            <a:r>
              <a:rPr lang="lt-LT" sz="1400" err="1"/>
              <a:t>seyahat</a:t>
            </a:r>
            <a:r>
              <a:rPr lang="lt-LT" sz="1400"/>
              <a:t> </a:t>
            </a:r>
            <a:r>
              <a:rPr lang="lt-LT" sz="1400" err="1"/>
              <a:t>planlarının</a:t>
            </a:r>
            <a:r>
              <a:rPr lang="lt-LT" sz="1400"/>
              <a:t> </a:t>
            </a:r>
            <a:r>
              <a:rPr lang="lt-LT" sz="1400" err="1"/>
              <a:t>araba</a:t>
            </a:r>
            <a:r>
              <a:rPr lang="lt-LT" sz="1400"/>
              <a:t> </a:t>
            </a:r>
            <a:r>
              <a:rPr lang="lt-LT" sz="1400" err="1"/>
              <a:t>kullanımını</a:t>
            </a:r>
            <a:r>
              <a:rPr lang="lt-LT" sz="1400"/>
              <a:t> %8-15 </a:t>
            </a:r>
            <a:r>
              <a:rPr lang="lt-LT" sz="1400" err="1"/>
              <a:t>oranında</a:t>
            </a:r>
            <a:r>
              <a:rPr lang="lt-LT" sz="1400"/>
              <a:t> </a:t>
            </a:r>
            <a:r>
              <a:rPr lang="lt-LT" sz="1400" err="1"/>
              <a:t>azaltmaya</a:t>
            </a:r>
            <a:r>
              <a:rPr lang="lt-LT" sz="1400"/>
              <a:t> </a:t>
            </a:r>
            <a:r>
              <a:rPr lang="lt-LT" sz="1400" err="1"/>
              <a:t>yardımcı</a:t>
            </a:r>
            <a:r>
              <a:rPr lang="lt-LT" sz="1400"/>
              <a:t> </a:t>
            </a:r>
            <a:r>
              <a:rPr lang="lt-LT" sz="1400" err="1"/>
              <a:t>olduğunu</a:t>
            </a:r>
            <a:r>
              <a:rPr lang="lt-LT" sz="1400"/>
              <a:t> </a:t>
            </a:r>
            <a:r>
              <a:rPr lang="lt-LT" sz="1400" err="1"/>
              <a:t>gösteriyor</a:t>
            </a:r>
            <a:endParaRPr lang="en-GB" sz="1400" b="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FD4C48-C653-D01A-6A93-73694DFAAE26}"/>
              </a:ext>
            </a:extLst>
          </p:cNvPr>
          <p:cNvSpPr/>
          <p:nvPr/>
        </p:nvSpPr>
        <p:spPr>
          <a:xfrm>
            <a:off x="5490530" y="4431909"/>
            <a:ext cx="3073110" cy="15751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Japonya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Konutlara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yönelik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PTP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programı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bölgede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araba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kullanımı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ortalama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%12,1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düşerken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toplu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taşıma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kullanımı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ortalama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%38,6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arttı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71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19E751-05AE-0441-0B5B-715624C3CB8E}"/>
              </a:ext>
            </a:extLst>
          </p:cNvPr>
          <p:cNvSpPr/>
          <p:nvPr/>
        </p:nvSpPr>
        <p:spPr>
          <a:xfrm>
            <a:off x="287237" y="1285777"/>
            <a:ext cx="10925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+mj-lt"/>
              </a:rPr>
              <a:t>TRAFİK SAKİNLEŞTİRME: ETKİ VE FAYDALARI</a:t>
            </a: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76ED953B-CCE0-ADEE-3F6E-55C1787C5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749940"/>
              </p:ext>
            </p:extLst>
          </p:nvPr>
        </p:nvGraphicFramePr>
        <p:xfrm>
          <a:off x="375482" y="1870553"/>
          <a:ext cx="11441035" cy="1375117"/>
        </p:xfrm>
        <a:graphic>
          <a:graphicData uri="http://schemas.openxmlformats.org/drawingml/2006/table">
            <a:tbl>
              <a:tblPr firstRow="1" firstCol="1" bandRow="1"/>
              <a:tblGrid>
                <a:gridCol w="158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9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6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12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TRAFİK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SAKİNLEŞTİRME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5E3D6EA5-8679-7E0F-C68B-2A9D485177EF}"/>
              </a:ext>
            </a:extLst>
          </p:cNvPr>
          <p:cNvSpPr/>
          <p:nvPr/>
        </p:nvSpPr>
        <p:spPr>
          <a:xfrm>
            <a:off x="375482" y="3749129"/>
            <a:ext cx="2054823" cy="1551014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1</a:t>
            </a:r>
            <a:r>
              <a:rPr lang="en-GB" err="1">
                <a:solidFill>
                  <a:schemeClr val="tx1"/>
                </a:solidFill>
              </a:rPr>
              <a:t>Şehrin</a:t>
            </a:r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 err="1">
                <a:solidFill>
                  <a:schemeClr val="tx1"/>
                </a:solidFill>
              </a:rPr>
              <a:t>bir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bölümünü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etkilemesi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DA83D3-5203-CD6B-2221-3536CF96810E}"/>
              </a:ext>
            </a:extLst>
          </p:cNvPr>
          <p:cNvSpPr/>
          <p:nvPr/>
        </p:nvSpPr>
        <p:spPr>
          <a:xfrm>
            <a:off x="3420907" y="3429000"/>
            <a:ext cx="2893124" cy="2680275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3</a:t>
            </a:r>
            <a:r>
              <a:rPr lang="lt-LT">
                <a:solidFill>
                  <a:schemeClr val="tx1"/>
                </a:solidFill>
              </a:rPr>
              <a:t>Temel </a:t>
            </a:r>
            <a:r>
              <a:rPr lang="lt-LT" err="1">
                <a:solidFill>
                  <a:schemeClr val="tx1"/>
                </a:solidFill>
              </a:rPr>
              <a:t>Faydalar</a:t>
            </a:r>
            <a:r>
              <a:rPr lang="lt-LT">
                <a:solidFill>
                  <a:schemeClr val="tx1"/>
                </a:solidFill>
              </a:rPr>
              <a:t>: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trafik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azaltma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güvenlik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çevresel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Erişilebilirlik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sağlama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sosyal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içerme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7723F7-3674-2131-9186-25352BC6E973}"/>
              </a:ext>
            </a:extLst>
          </p:cNvPr>
          <p:cNvSpPr/>
          <p:nvPr/>
        </p:nvSpPr>
        <p:spPr>
          <a:xfrm>
            <a:off x="9018810" y="4314867"/>
            <a:ext cx="1800634" cy="1576633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6</a:t>
            </a:r>
            <a:r>
              <a:rPr lang="en-GB" err="1">
                <a:solidFill>
                  <a:schemeClr val="tx1"/>
                </a:solidFill>
              </a:rPr>
              <a:t>Yasal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ve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zayıf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teknik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engeller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9BD4DD-0155-24D8-AF8C-7581D639632E}"/>
              </a:ext>
            </a:extLst>
          </p:cNvPr>
          <p:cNvSpPr/>
          <p:nvPr/>
        </p:nvSpPr>
        <p:spPr>
          <a:xfrm>
            <a:off x="2132193" y="3287862"/>
            <a:ext cx="1576067" cy="1383532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2</a:t>
            </a:r>
            <a:r>
              <a:rPr lang="lt-LT">
                <a:solidFill>
                  <a:schemeClr val="tx1"/>
                </a:solidFill>
              </a:rPr>
              <a:t>Ortak</a:t>
            </a:r>
          </a:p>
          <a:p>
            <a:pPr algn="ctr"/>
            <a:r>
              <a:rPr lang="lt-LT" err="1">
                <a:solidFill>
                  <a:schemeClr val="tx1"/>
                </a:solidFill>
              </a:rPr>
              <a:t>Ekonomik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fayda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063E03-C9A9-DA5B-D996-2B1B2D978E90}"/>
              </a:ext>
            </a:extLst>
          </p:cNvPr>
          <p:cNvSpPr/>
          <p:nvPr/>
        </p:nvSpPr>
        <p:spPr>
          <a:xfrm>
            <a:off x="6095999" y="3329593"/>
            <a:ext cx="2124174" cy="1970549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4</a:t>
            </a:r>
            <a:r>
              <a:rPr lang="en-GB" err="1">
                <a:solidFill>
                  <a:schemeClr val="tx1"/>
                </a:solidFill>
              </a:rPr>
              <a:t>Politik</a:t>
            </a:r>
            <a:r>
              <a:rPr lang="en-GB">
                <a:solidFill>
                  <a:schemeClr val="tx1"/>
                </a:solidFill>
              </a:rPr>
              <a:t> Kabul </a:t>
            </a:r>
            <a:r>
              <a:rPr lang="en-GB" err="1">
                <a:solidFill>
                  <a:schemeClr val="tx1"/>
                </a:solidFill>
              </a:rPr>
              <a:t>edilebilirlik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nedeniyle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azalan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araç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kullanımı</a:t>
            </a:r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5D2F29-CE35-A351-BD2F-B87F54FB4F55}"/>
              </a:ext>
            </a:extLst>
          </p:cNvPr>
          <p:cNvSpPr/>
          <p:nvPr/>
        </p:nvSpPr>
        <p:spPr>
          <a:xfrm>
            <a:off x="7813099" y="3749129"/>
            <a:ext cx="1566571" cy="1463894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5</a:t>
            </a:r>
            <a:r>
              <a:rPr lang="lt-LT">
                <a:solidFill>
                  <a:schemeClr val="tx1"/>
                </a:solidFill>
              </a:rPr>
              <a:t>Orta </a:t>
            </a:r>
            <a:r>
              <a:rPr lang="lt-LT" err="1">
                <a:solidFill>
                  <a:schemeClr val="tx1"/>
                </a:solidFill>
              </a:rPr>
              <a:t>dönem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faydalar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07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44D44C-43F7-8F1F-F543-57908E3D4136}"/>
              </a:ext>
            </a:extLst>
          </p:cNvPr>
          <p:cNvSpPr/>
          <p:nvPr/>
        </p:nvSpPr>
        <p:spPr>
          <a:xfrm>
            <a:off x="160256" y="1870552"/>
            <a:ext cx="11830639" cy="260346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19E751-05AE-0441-0B5B-715624C3CB8E}"/>
              </a:ext>
            </a:extLst>
          </p:cNvPr>
          <p:cNvSpPr/>
          <p:nvPr/>
        </p:nvSpPr>
        <p:spPr>
          <a:xfrm>
            <a:off x="287237" y="1285777"/>
            <a:ext cx="9412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err="1">
                <a:latin typeface="+mj-lt"/>
              </a:rPr>
              <a:t>Sokaklar</a:t>
            </a:r>
            <a:r>
              <a:rPr lang="en-US" sz="3200" b="1">
                <a:latin typeface="+mj-lt"/>
              </a:rPr>
              <a:t> </a:t>
            </a:r>
            <a:r>
              <a:rPr lang="en-US" sz="3200" b="1" err="1">
                <a:latin typeface="+mj-lt"/>
              </a:rPr>
              <a:t>kamusal</a:t>
            </a:r>
            <a:r>
              <a:rPr lang="en-US" sz="3200" b="1">
                <a:latin typeface="+mj-lt"/>
              </a:rPr>
              <a:t> </a:t>
            </a:r>
            <a:r>
              <a:rPr lang="en-US" sz="3200" b="1" err="1">
                <a:latin typeface="+mj-lt"/>
              </a:rPr>
              <a:t>alanlara</a:t>
            </a:r>
            <a:r>
              <a:rPr lang="en-US" sz="3200" b="1">
                <a:latin typeface="+mj-lt"/>
              </a:rPr>
              <a:t> </a:t>
            </a:r>
            <a:r>
              <a:rPr lang="en-US" sz="3200" b="1" err="1">
                <a:latin typeface="+mj-lt"/>
              </a:rPr>
              <a:t>dönüştürülüyor</a:t>
            </a:r>
            <a:endParaRPr lang="en-GB" sz="3200" b="1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0062E-1985-0DCB-0F96-BD377B8BA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05" r="1923"/>
          <a:stretch/>
        </p:blipFill>
        <p:spPr>
          <a:xfrm>
            <a:off x="8853403" y="1883698"/>
            <a:ext cx="2887686" cy="2575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51D6E0-C536-4879-9303-14867461DF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4" r="49954" b="9456"/>
          <a:stretch/>
        </p:blipFill>
        <p:spPr>
          <a:xfrm>
            <a:off x="5825044" y="1879978"/>
            <a:ext cx="2887686" cy="233166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2B112C-C4F9-F9F8-0A01-9DB24D3A1F6F}"/>
              </a:ext>
            </a:extLst>
          </p:cNvPr>
          <p:cNvSpPr txBox="1">
            <a:spLocks/>
          </p:cNvSpPr>
          <p:nvPr/>
        </p:nvSpPr>
        <p:spPr>
          <a:xfrm>
            <a:off x="287237" y="1902553"/>
            <a:ext cx="5478384" cy="2799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GB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Meat Market </a:t>
            </a:r>
            <a:r>
              <a:rPr kumimoji="0" lang="en-GB" sz="1800" b="1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Meydanı</a:t>
            </a:r>
            <a:r>
              <a:rPr kumimoji="0" lang="en-GB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Chelsea NYC: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Yayalar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bisikletliler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için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yeniden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dağıtılmış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</a:t>
            </a: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Araba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yolunun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hektarı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yayalar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için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alana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dönüştürüldü</a:t>
            </a: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Yaya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yaralanmaları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%35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azaldı</a:t>
            </a: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Ulaşım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süresi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%17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azaltıldı</a:t>
            </a: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İşletmeler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için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avantajlar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beş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yeni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amiral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mağazası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açıldı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kiralar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ikiye</a:t>
            </a: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katlandı</a:t>
            </a: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3EB5D7E1-FCAE-ED95-FC41-AD59E314A4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080"/>
          <a:stretch/>
        </p:blipFill>
        <p:spPr>
          <a:xfrm>
            <a:off x="429769" y="4534294"/>
            <a:ext cx="5666231" cy="1638603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7A7C71F-B56C-5A2C-0161-6C6C5B2EED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" t="50000" r="-50" b="1080"/>
          <a:stretch/>
        </p:blipFill>
        <p:spPr>
          <a:xfrm>
            <a:off x="6155422" y="4543720"/>
            <a:ext cx="5666231" cy="16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97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19E751-05AE-0441-0B5B-715624C3CB8E}"/>
              </a:ext>
            </a:extLst>
          </p:cNvPr>
          <p:cNvSpPr/>
          <p:nvPr/>
        </p:nvSpPr>
        <p:spPr>
          <a:xfrm>
            <a:off x="287237" y="1285777"/>
            <a:ext cx="10925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+mj-lt"/>
              </a:rPr>
              <a:t>PAYLAŞILAN ALANLAR: ETKİ VE FAYDALAR</a:t>
            </a: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76ED953B-CCE0-ADEE-3F6E-55C1787C5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320317"/>
              </p:ext>
            </p:extLst>
          </p:nvPr>
        </p:nvGraphicFramePr>
        <p:xfrm>
          <a:off x="375482" y="1870553"/>
          <a:ext cx="11441035" cy="1375117"/>
        </p:xfrm>
        <a:graphic>
          <a:graphicData uri="http://schemas.openxmlformats.org/drawingml/2006/table">
            <a:tbl>
              <a:tblPr firstRow="1" firstCol="1" bandRow="1"/>
              <a:tblGrid>
                <a:gridCol w="158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9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6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12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PAYLAŞILAN ALANLAR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5E3D6EA5-8679-7E0F-C68B-2A9D485177EF}"/>
              </a:ext>
            </a:extLst>
          </p:cNvPr>
          <p:cNvSpPr/>
          <p:nvPr/>
        </p:nvSpPr>
        <p:spPr>
          <a:xfrm>
            <a:off x="375482" y="3768145"/>
            <a:ext cx="2054823" cy="1531998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1</a:t>
            </a:r>
            <a:r>
              <a:rPr lang="en-GB" err="1">
                <a:solidFill>
                  <a:schemeClr val="tx1"/>
                </a:solidFill>
              </a:rPr>
              <a:t>Şehrin</a:t>
            </a:r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 err="1">
                <a:solidFill>
                  <a:schemeClr val="tx1"/>
                </a:solidFill>
              </a:rPr>
              <a:t>bir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bölümünü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etkilemesi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DA83D3-5203-CD6B-2221-3536CF96810E}"/>
              </a:ext>
            </a:extLst>
          </p:cNvPr>
          <p:cNvSpPr/>
          <p:nvPr/>
        </p:nvSpPr>
        <p:spPr>
          <a:xfrm>
            <a:off x="3420906" y="3429000"/>
            <a:ext cx="3055307" cy="2849252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3</a:t>
            </a:r>
            <a:r>
              <a:rPr lang="lt-LT">
                <a:solidFill>
                  <a:schemeClr val="tx1"/>
                </a:solidFill>
              </a:rPr>
              <a:t>Ana </a:t>
            </a:r>
            <a:r>
              <a:rPr lang="lt-LT" err="1">
                <a:solidFill>
                  <a:schemeClr val="tx1"/>
                </a:solidFill>
              </a:rPr>
              <a:t>faydalar</a:t>
            </a:r>
            <a:r>
              <a:rPr lang="lt-LT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trafik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azaltma</a:t>
            </a:r>
            <a:endParaRPr lang="lt-LT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güvenlik</a:t>
            </a:r>
            <a:endParaRPr lang="lt-LT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çevresel</a:t>
            </a:r>
            <a:endParaRPr lang="lt-LT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sağlık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yararları</a:t>
            </a:r>
            <a:endParaRPr lang="lt-LT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Erişilebilirlik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sağlama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7723F7-3674-2131-9186-25352BC6E973}"/>
              </a:ext>
            </a:extLst>
          </p:cNvPr>
          <p:cNvSpPr/>
          <p:nvPr/>
        </p:nvSpPr>
        <p:spPr>
          <a:xfrm>
            <a:off x="9222056" y="3592299"/>
            <a:ext cx="2740557" cy="2478563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6</a:t>
            </a:r>
            <a:r>
              <a:rPr lang="en-GB" err="1">
                <a:solidFill>
                  <a:schemeClr val="tx1"/>
                </a:solidFill>
              </a:rPr>
              <a:t>Yasal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trafik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düzenlemesi</a:t>
            </a:r>
            <a:r>
              <a:rPr lang="en-GB">
                <a:solidFill>
                  <a:schemeClr val="tx1"/>
                </a:solidFill>
              </a:rPr>
              <a:t>, </a:t>
            </a:r>
            <a:r>
              <a:rPr lang="en-GB" err="1">
                <a:solidFill>
                  <a:schemeClr val="tx1"/>
                </a:solidFill>
              </a:rPr>
              <a:t>teknik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engeller</a:t>
            </a:r>
            <a:r>
              <a:rPr lang="en-GB">
                <a:solidFill>
                  <a:schemeClr val="tx1"/>
                </a:solidFill>
              </a:rPr>
              <a:t>, </a:t>
            </a:r>
            <a:r>
              <a:rPr lang="en-GB" err="1">
                <a:solidFill>
                  <a:schemeClr val="tx1"/>
                </a:solidFill>
              </a:rPr>
              <a:t>geçerli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ve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düzgün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işleyen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ortak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alana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bağlıdır</a:t>
            </a:r>
            <a:r>
              <a:rPr lang="en-GB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9BD4DD-0155-24D8-AF8C-7581D639632E}"/>
              </a:ext>
            </a:extLst>
          </p:cNvPr>
          <p:cNvSpPr/>
          <p:nvPr/>
        </p:nvSpPr>
        <p:spPr>
          <a:xfrm>
            <a:off x="2132193" y="3287862"/>
            <a:ext cx="1576067" cy="1383532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2</a:t>
            </a:r>
            <a:r>
              <a:rPr lang="lt-LT">
                <a:solidFill>
                  <a:schemeClr val="tx1"/>
                </a:solidFill>
              </a:rPr>
              <a:t>Ortak</a:t>
            </a:r>
          </a:p>
          <a:p>
            <a:pPr algn="ctr"/>
            <a:r>
              <a:rPr lang="lt-LT" err="1">
                <a:solidFill>
                  <a:schemeClr val="tx1"/>
                </a:solidFill>
              </a:rPr>
              <a:t>Ekonomik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fayda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063E03-C9A9-DA5B-D996-2B1B2D978E90}"/>
              </a:ext>
            </a:extLst>
          </p:cNvPr>
          <p:cNvSpPr/>
          <p:nvPr/>
        </p:nvSpPr>
        <p:spPr>
          <a:xfrm>
            <a:off x="6095998" y="3329594"/>
            <a:ext cx="2538955" cy="2242630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4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Olumlu</a:t>
            </a:r>
            <a:r>
              <a:rPr lang="en-GB">
                <a:solidFill>
                  <a:schemeClr val="tx1"/>
                </a:solidFill>
              </a:rPr>
              <a:t>: araba </a:t>
            </a:r>
            <a:r>
              <a:rPr lang="en-GB" err="1">
                <a:solidFill>
                  <a:schemeClr val="tx1"/>
                </a:solidFill>
              </a:rPr>
              <a:t>sürücüleri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hariç</a:t>
            </a:r>
            <a:r>
              <a:rPr lang="en-GB">
                <a:solidFill>
                  <a:schemeClr val="tx1"/>
                </a:solidFill>
              </a:rPr>
              <a:t>, </a:t>
            </a:r>
            <a:r>
              <a:rPr lang="en-GB" err="1">
                <a:solidFill>
                  <a:schemeClr val="tx1"/>
                </a:solidFill>
              </a:rPr>
              <a:t>halk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muhtemelen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destekleyici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olabilir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5D2F29-CE35-A351-BD2F-B87F54FB4F55}"/>
              </a:ext>
            </a:extLst>
          </p:cNvPr>
          <p:cNvSpPr/>
          <p:nvPr/>
        </p:nvSpPr>
        <p:spPr>
          <a:xfrm>
            <a:off x="8080665" y="4260772"/>
            <a:ext cx="1566571" cy="1463894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5</a:t>
            </a:r>
            <a:r>
              <a:rPr lang="lt-LT">
                <a:solidFill>
                  <a:schemeClr val="tx1"/>
                </a:solidFill>
              </a:rPr>
              <a:t>Orta </a:t>
            </a:r>
            <a:r>
              <a:rPr lang="lt-LT" err="1">
                <a:solidFill>
                  <a:schemeClr val="tx1"/>
                </a:solidFill>
              </a:rPr>
              <a:t>dönem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faydalar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95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19E751-05AE-0441-0B5B-715624C3CB8E}"/>
              </a:ext>
            </a:extLst>
          </p:cNvPr>
          <p:cNvSpPr/>
          <p:nvPr/>
        </p:nvSpPr>
        <p:spPr>
          <a:xfrm>
            <a:off x="287237" y="1142345"/>
            <a:ext cx="9412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15963" algn="l"/>
              </a:tabLst>
            </a:pPr>
            <a:r>
              <a:rPr lang="lt-LT" sz="3200" b="1" err="1">
                <a:latin typeface="+mj-lt"/>
              </a:rPr>
              <a:t>Paylaşılan</a:t>
            </a:r>
            <a:r>
              <a:rPr lang="lt-LT" sz="3200" b="1">
                <a:latin typeface="+mj-lt"/>
              </a:rPr>
              <a:t> </a:t>
            </a:r>
            <a:r>
              <a:rPr lang="lt-LT" sz="3200" b="1" err="1">
                <a:latin typeface="+mj-lt"/>
              </a:rPr>
              <a:t>Alanlar</a:t>
            </a:r>
            <a:endParaRPr lang="en-GB" sz="3200" b="1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E8C8CF-FE72-AD24-F732-D121E9F9D03A}"/>
              </a:ext>
            </a:extLst>
          </p:cNvPr>
          <p:cNvSpPr txBox="1">
            <a:spLocks/>
          </p:cNvSpPr>
          <p:nvPr/>
        </p:nvSpPr>
        <p:spPr>
          <a:xfrm>
            <a:off x="367645" y="1829747"/>
            <a:ext cx="7022969" cy="1986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ts val="600"/>
              </a:spcBef>
              <a:buNone/>
              <a:defRPr/>
            </a:pPr>
            <a:r>
              <a:rPr lang="lt-LT" sz="1800" b="1">
                <a:solidFill>
                  <a:prstClr val="black"/>
                </a:solidFill>
              </a:rPr>
              <a:t>Ana </a:t>
            </a:r>
            <a:r>
              <a:rPr lang="lt-LT" sz="1800" b="1" err="1">
                <a:solidFill>
                  <a:prstClr val="black"/>
                </a:solidFill>
              </a:rPr>
              <a:t>Faydalar</a:t>
            </a:r>
            <a:r>
              <a:rPr lang="lt-LT" sz="1800" b="1">
                <a:solidFill>
                  <a:prstClr val="black"/>
                </a:solidFill>
              </a:rPr>
              <a:t>:</a:t>
            </a:r>
            <a:endParaRPr kumimoji="0" lang="lt-L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Güvenliği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azaltılmış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çarpışmalar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yaralanmalar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veya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ölümler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ortak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alanlarda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hız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yaklaşık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km/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s'dir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algn="just">
              <a:spcBef>
                <a:spcPts val="600"/>
              </a:spcBef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Bazı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yerel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ekonomi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bölgelerinde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daha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iyi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yayalaştırılmış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bölgeler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nedeniyle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yerel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ekonomik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büyüme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üzerinde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olumlu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oldu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0C0E05-2450-53BD-947D-5E77D5F40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93" b="15884"/>
          <a:stretch/>
        </p:blipFill>
        <p:spPr>
          <a:xfrm>
            <a:off x="7577604" y="1168924"/>
            <a:ext cx="4023879" cy="213436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5CE15B-DFEC-DCC0-E834-C145374FEFE4}"/>
              </a:ext>
            </a:extLst>
          </p:cNvPr>
          <p:cNvSpPr/>
          <p:nvPr/>
        </p:nvSpPr>
        <p:spPr>
          <a:xfrm>
            <a:off x="3667027" y="4427938"/>
            <a:ext cx="3723587" cy="164339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Poynton'da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(Cheshire,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İngiltere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uygulamadan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sonra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önemli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güvenlik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iyileştirmeleri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küçük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bireysel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kaza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ciddi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kazaya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kıyasla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önceki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üç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yılda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her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4-7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olmak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üzere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kaza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5C0891-D088-3FBD-5779-74FDC091C8BC}"/>
              </a:ext>
            </a:extLst>
          </p:cNvPr>
          <p:cNvSpPr txBox="1">
            <a:spLocks/>
          </p:cNvSpPr>
          <p:nvPr/>
        </p:nvSpPr>
        <p:spPr>
          <a:xfrm>
            <a:off x="367645" y="3473710"/>
            <a:ext cx="6893767" cy="1986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 </a:t>
            </a:r>
            <a:r>
              <a:rPr kumimoji="0" lang="lt-L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faydalar</a:t>
            </a: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algn="just">
              <a:spcBef>
                <a:spcPts val="600"/>
              </a:spcBef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Sokakların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yürümek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veya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bisiklete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binmek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için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daha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güvenli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olduğunu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algılamak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toplum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yararınadır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FC8B84-3162-24AE-2DCA-44DA5998683E}"/>
              </a:ext>
            </a:extLst>
          </p:cNvPr>
          <p:cNvGrpSpPr/>
          <p:nvPr/>
        </p:nvGrpSpPr>
        <p:grpSpPr>
          <a:xfrm>
            <a:off x="7577604" y="3241998"/>
            <a:ext cx="4023879" cy="2722981"/>
            <a:chOff x="167121" y="3952464"/>
            <a:chExt cx="4023879" cy="2722981"/>
          </a:xfrm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A0E0A6-BD9C-C35F-876D-78993C3982E1}"/>
                </a:ext>
              </a:extLst>
            </p:cNvPr>
            <p:cNvSpPr/>
            <p:nvPr/>
          </p:nvSpPr>
          <p:spPr>
            <a:xfrm>
              <a:off x="167121" y="3952464"/>
              <a:ext cx="4023879" cy="2682121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Brighton, </a:t>
              </a:r>
              <a:r>
                <a:rPr lang="en-US" sz="1400" b="1" err="1">
                  <a:solidFill>
                    <a:schemeClr val="tx1"/>
                  </a:solidFill>
                </a:rPr>
                <a:t>Birleşik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Krallık</a:t>
              </a:r>
              <a:r>
                <a:rPr lang="en-US" sz="1400" b="1">
                  <a:solidFill>
                    <a:schemeClr val="tx1"/>
                  </a:solidFill>
                </a:rPr>
                <a:t>, </a:t>
              </a:r>
              <a:r>
                <a:rPr lang="en-US" sz="1400" b="1" err="1">
                  <a:solidFill>
                    <a:schemeClr val="tx1"/>
                  </a:solidFill>
                </a:rPr>
                <a:t>pek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çok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türde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yol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kullanıcısının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bir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arada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bulunmasına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izin</a:t>
              </a:r>
              <a:r>
                <a:rPr lang="en-US" sz="1400" b="1">
                  <a:solidFill>
                    <a:schemeClr val="tx1"/>
                  </a:solidFill>
                </a:rPr>
                <a:t> </a:t>
              </a:r>
              <a:r>
                <a:rPr lang="en-US" sz="1400" b="1" err="1">
                  <a:solidFill>
                    <a:schemeClr val="tx1"/>
                  </a:solidFill>
                </a:rPr>
                <a:t>verir</a:t>
              </a:r>
              <a:endParaRPr lang="lt-LT" sz="1600"/>
            </a:p>
            <a:p>
              <a:pPr algn="ctr"/>
              <a:endParaRPr lang="lt-LT" sz="1600"/>
            </a:p>
            <a:p>
              <a:pPr algn="ctr"/>
              <a:endParaRPr lang="lt-LT" sz="1600"/>
            </a:p>
            <a:p>
              <a:pPr algn="ctr"/>
              <a:endParaRPr lang="lt-LT" sz="1600"/>
            </a:p>
            <a:p>
              <a:pPr algn="ctr"/>
              <a:endParaRPr lang="lt-LT" sz="1600"/>
            </a:p>
            <a:p>
              <a:pPr algn="ctr"/>
              <a:endParaRPr lang="lt-LT" sz="1600"/>
            </a:p>
            <a:p>
              <a:pPr algn="ctr"/>
              <a:endParaRPr lang="lt-LT" sz="1600"/>
            </a:p>
            <a:p>
              <a:pPr algn="ctr"/>
              <a:endParaRPr lang="en-GB" sz="16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8E6E45-4485-F2B8-4E11-07D27C309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160" y="4729877"/>
              <a:ext cx="3733800" cy="1945568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15A8A2-7657-6AC1-10F3-49BD8FAD780A}"/>
              </a:ext>
            </a:extLst>
          </p:cNvPr>
          <p:cNvSpPr/>
          <p:nvPr/>
        </p:nvSpPr>
        <p:spPr>
          <a:xfrm>
            <a:off x="443059" y="4427938"/>
            <a:ext cx="3036975" cy="164339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Amsterdam,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Hollanda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Azaltılmış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emisyonlar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(%4-6)</a:t>
            </a:r>
          </a:p>
          <a:p>
            <a:pPr algn="ctr"/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Bölgelerde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daha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az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araba -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daha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fazla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yaya</a:t>
            </a:r>
          </a:p>
        </p:txBody>
      </p:sp>
    </p:spTree>
    <p:extLst>
      <p:ext uri="{BB962C8B-B14F-4D97-AF65-F5344CB8AC3E}">
        <p14:creationId xmlns:p14="http://schemas.microsoft.com/office/powerpoint/2010/main" val="3766810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19E751-05AE-0441-0B5B-715624C3CB8E}"/>
              </a:ext>
            </a:extLst>
          </p:cNvPr>
          <p:cNvSpPr/>
          <p:nvPr/>
        </p:nvSpPr>
        <p:spPr>
          <a:xfrm>
            <a:off x="287237" y="1285777"/>
            <a:ext cx="10925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+mj-lt"/>
              </a:rPr>
              <a:t>DÜŞÜK EMİSYON BÖLGELERİ: ETKİ VE FAYDALARI</a:t>
            </a: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76ED953B-CCE0-ADEE-3F6E-55C1787C5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665293"/>
              </p:ext>
            </p:extLst>
          </p:nvPr>
        </p:nvGraphicFramePr>
        <p:xfrm>
          <a:off x="405695" y="1946199"/>
          <a:ext cx="11441035" cy="978536"/>
        </p:xfrm>
        <a:graphic>
          <a:graphicData uri="http://schemas.openxmlformats.org/drawingml/2006/table">
            <a:tbl>
              <a:tblPr firstRow="1" firstCol="1" bandRow="1"/>
              <a:tblGrid>
                <a:gridCol w="158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9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6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12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3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DEB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5E3D6EA5-8679-7E0F-C68B-2A9D485177EF}"/>
              </a:ext>
            </a:extLst>
          </p:cNvPr>
          <p:cNvSpPr/>
          <p:nvPr/>
        </p:nvSpPr>
        <p:spPr>
          <a:xfrm>
            <a:off x="405696" y="3768145"/>
            <a:ext cx="2024610" cy="1804078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1</a:t>
            </a:r>
            <a:r>
              <a:rPr lang="en-GB" err="1">
                <a:solidFill>
                  <a:schemeClr val="tx1"/>
                </a:solidFill>
              </a:rPr>
              <a:t>Şehrin</a:t>
            </a:r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 err="1">
                <a:solidFill>
                  <a:schemeClr val="tx1"/>
                </a:solidFill>
              </a:rPr>
              <a:t>bir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bölümünü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etkilemesi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DA83D3-5203-CD6B-2221-3536CF96810E}"/>
              </a:ext>
            </a:extLst>
          </p:cNvPr>
          <p:cNvSpPr/>
          <p:nvPr/>
        </p:nvSpPr>
        <p:spPr>
          <a:xfrm>
            <a:off x="3278294" y="3522884"/>
            <a:ext cx="2847919" cy="2582945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3</a:t>
            </a:r>
            <a:r>
              <a:rPr lang="lt-LT">
                <a:solidFill>
                  <a:schemeClr val="tx1"/>
                </a:solidFill>
              </a:rPr>
              <a:t>Ana </a:t>
            </a:r>
            <a:r>
              <a:rPr lang="lt-LT" err="1">
                <a:solidFill>
                  <a:schemeClr val="tx1"/>
                </a:solidFill>
              </a:rPr>
              <a:t>Faydalar</a:t>
            </a:r>
            <a:r>
              <a:rPr lang="lt-LT">
                <a:solidFill>
                  <a:schemeClr val="tx1"/>
                </a:solidFill>
              </a:rPr>
              <a:t>: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trafik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azaltma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emniyet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çevresel</a:t>
            </a:r>
            <a:endParaRPr lang="en-GB">
              <a:solidFill>
                <a:schemeClr val="tx1"/>
              </a:solidFill>
            </a:endParaRP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tx1"/>
                </a:solidFill>
              </a:rPr>
              <a:t>sağlık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yararları</a:t>
            </a:r>
            <a:endParaRPr lang="en-GB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Erişilebilirlik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sağlama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7723F7-3674-2131-9186-25352BC6E973}"/>
              </a:ext>
            </a:extLst>
          </p:cNvPr>
          <p:cNvSpPr/>
          <p:nvPr/>
        </p:nvSpPr>
        <p:spPr>
          <a:xfrm>
            <a:off x="9102406" y="3656376"/>
            <a:ext cx="1345391" cy="1206631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6</a:t>
            </a:r>
            <a:r>
              <a:rPr lang="en-GB" err="1">
                <a:solidFill>
                  <a:schemeClr val="tx1"/>
                </a:solidFill>
              </a:rPr>
              <a:t>Yasal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engeller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9BD4DD-0155-24D8-AF8C-7581D639632E}"/>
              </a:ext>
            </a:extLst>
          </p:cNvPr>
          <p:cNvSpPr/>
          <p:nvPr/>
        </p:nvSpPr>
        <p:spPr>
          <a:xfrm>
            <a:off x="2132193" y="3287862"/>
            <a:ext cx="1576067" cy="1383532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baseline="50000">
              <a:solidFill>
                <a:schemeClr val="tx1"/>
              </a:solidFill>
            </a:endParaRPr>
          </a:p>
          <a:p>
            <a:pPr algn="ctr"/>
            <a:r>
              <a:rPr lang="lt-LT" baseline="50000">
                <a:solidFill>
                  <a:schemeClr val="tx1"/>
                </a:solidFill>
              </a:rPr>
              <a:t>2</a:t>
            </a:r>
            <a:r>
              <a:rPr lang="lt-LT">
                <a:solidFill>
                  <a:schemeClr val="tx1"/>
                </a:solidFill>
              </a:rPr>
              <a:t>Ortak</a:t>
            </a:r>
          </a:p>
          <a:p>
            <a:pPr algn="ctr"/>
            <a:r>
              <a:rPr lang="lt-LT" err="1">
                <a:solidFill>
                  <a:schemeClr val="tx1"/>
                </a:solidFill>
              </a:rPr>
              <a:t>Ekonomik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fayda</a:t>
            </a:r>
            <a:endParaRPr lang="en-GB">
              <a:solidFill>
                <a:schemeClr val="tx1"/>
              </a:solidFill>
            </a:endParaRPr>
          </a:p>
          <a:p>
            <a:pPr algn="ctr"/>
            <a:r>
              <a:rPr lang="lt-LT">
                <a:solidFill>
                  <a:schemeClr val="tx1"/>
                </a:solidFill>
              </a:rPr>
              <a:t> 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063E03-C9A9-DA5B-D996-2B1B2D978E90}"/>
              </a:ext>
            </a:extLst>
          </p:cNvPr>
          <p:cNvSpPr/>
          <p:nvPr/>
        </p:nvSpPr>
        <p:spPr>
          <a:xfrm>
            <a:off x="5833962" y="3522884"/>
            <a:ext cx="2246703" cy="2054862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4</a:t>
            </a:r>
            <a:r>
              <a:rPr lang="en-GB" err="1">
                <a:solidFill>
                  <a:schemeClr val="tx1"/>
                </a:solidFill>
              </a:rPr>
              <a:t>Araç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kullanıcılarının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ve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paydaşların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kabul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edilebilirlik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engelleri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5D2F29-CE35-A351-BD2F-B87F54FB4F55}"/>
              </a:ext>
            </a:extLst>
          </p:cNvPr>
          <p:cNvSpPr/>
          <p:nvPr/>
        </p:nvSpPr>
        <p:spPr>
          <a:xfrm>
            <a:off x="7902518" y="4204067"/>
            <a:ext cx="1566571" cy="1463894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5</a:t>
            </a:r>
            <a:r>
              <a:rPr lang="lt-LT">
                <a:solidFill>
                  <a:schemeClr val="tx1"/>
                </a:solidFill>
              </a:rPr>
              <a:t>Orta </a:t>
            </a:r>
            <a:r>
              <a:rPr lang="lt-LT" err="1">
                <a:solidFill>
                  <a:schemeClr val="tx1"/>
                </a:solidFill>
              </a:rPr>
              <a:t>dönem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faydalar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24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0C1DE77-6F0C-5ABF-BEA3-B5B40C3B09EF}"/>
              </a:ext>
            </a:extLst>
          </p:cNvPr>
          <p:cNvSpPr txBox="1">
            <a:spLocks/>
          </p:cNvSpPr>
          <p:nvPr/>
        </p:nvSpPr>
        <p:spPr>
          <a:xfrm>
            <a:off x="304378" y="1166958"/>
            <a:ext cx="9196323" cy="47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Düşük</a:t>
            </a:r>
            <a:r>
              <a:rPr kumimoji="0" lang="lt-LT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Emisyon</a:t>
            </a:r>
            <a:r>
              <a:rPr kumimoji="0" lang="lt-LT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Bölgesi</a:t>
            </a:r>
            <a:endParaRPr kumimoji="0" lang="lt-LT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2566E-3E80-9893-283B-D2ED25FD97ED}"/>
              </a:ext>
            </a:extLst>
          </p:cNvPr>
          <p:cNvSpPr/>
          <p:nvPr/>
        </p:nvSpPr>
        <p:spPr>
          <a:xfrm>
            <a:off x="386041" y="1666751"/>
            <a:ext cx="5493004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lt-L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Uygulandığı</a:t>
            </a:r>
            <a:r>
              <a:rPr lang="en-US" b="1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yerler</a:t>
            </a:r>
            <a:r>
              <a:rPr lang="en-US" b="1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Ticari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ağır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lojistik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Hafif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bireysel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motorlu</a:t>
            </a:r>
            <a:r>
              <a:rPr lang="en-US" b="0" i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taşıtlar</a:t>
            </a:r>
            <a:endParaRPr lang="en-US" b="0" i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/>
            </a:br>
            <a:endParaRPr lang="lt-LT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957B67E-D95D-8898-BD4D-7CDFA0BF5490}"/>
              </a:ext>
            </a:extLst>
          </p:cNvPr>
          <p:cNvGrpSpPr>
            <a:grpSpLocks noChangeAspect="1"/>
          </p:cNvGrpSpPr>
          <p:nvPr/>
        </p:nvGrpSpPr>
        <p:grpSpPr>
          <a:xfrm>
            <a:off x="9309207" y="3743271"/>
            <a:ext cx="2747290" cy="2357959"/>
            <a:chOff x="5105401" y="3391727"/>
            <a:chExt cx="4038600" cy="3466273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8F827F64-35FC-9538-1D53-2FD48151E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401" y="3391727"/>
              <a:ext cx="4038600" cy="3466273"/>
            </a:xfrm>
            <a:prstGeom prst="rect">
              <a:avLst/>
            </a:prstGeom>
          </p:spPr>
        </p:pic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18DE65AF-0DD6-87F1-5DF3-4F92C008B5E0}"/>
                </a:ext>
              </a:extLst>
            </p:cNvPr>
            <p:cNvSpPr/>
            <p:nvPr/>
          </p:nvSpPr>
          <p:spPr>
            <a:xfrm>
              <a:off x="6947618" y="6380527"/>
              <a:ext cx="2120179" cy="4505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GB" sz="1400" b="1">
                  <a:latin typeface="Trebuchet MS" panose="020B0603020202020204" pitchFamily="34" charset="0"/>
                </a:rPr>
                <a:t>Stockholm LEZ</a:t>
              </a:r>
              <a:endParaRPr lang="lt-LT" sz="1400" b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36E0A6B-EA77-AB2C-3237-77D897C75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2294" y="1067652"/>
            <a:ext cx="2726200" cy="26573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D84B524-1122-276A-77C1-E25EB03CFB24}"/>
              </a:ext>
            </a:extLst>
          </p:cNvPr>
          <p:cNvSpPr/>
          <p:nvPr/>
        </p:nvSpPr>
        <p:spPr>
          <a:xfrm>
            <a:off x="2991667" y="2253180"/>
            <a:ext cx="3703911" cy="12277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</a:rPr>
              <a:t>Daha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az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kirlilik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yapan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araçlar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genellikle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muaf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tutulur</a:t>
            </a:r>
            <a:endParaRPr lang="en-US" sz="1600">
              <a:solidFill>
                <a:schemeClr val="tx1"/>
              </a:solidFill>
            </a:endParaRPr>
          </a:p>
          <a:p>
            <a:pPr algn="ctr"/>
            <a:r>
              <a:rPr lang="en-US" sz="1600">
                <a:solidFill>
                  <a:schemeClr val="tx1"/>
                </a:solidFill>
              </a:rPr>
              <a:t>(</a:t>
            </a:r>
            <a:r>
              <a:rPr lang="en-US" sz="1600" err="1">
                <a:solidFill>
                  <a:schemeClr val="tx1"/>
                </a:solidFill>
              </a:rPr>
              <a:t>Elektrikli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araçlar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ve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diğer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kirlilik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sınırlarını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karşılayanlar</a:t>
            </a:r>
            <a:r>
              <a:rPr lang="en-US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F83ED11B-A70C-6F2C-B65B-5DC5951C1CDD}"/>
              </a:ext>
            </a:extLst>
          </p:cNvPr>
          <p:cNvSpPr/>
          <p:nvPr/>
        </p:nvSpPr>
        <p:spPr>
          <a:xfrm>
            <a:off x="6823413" y="1194951"/>
            <a:ext cx="2690344" cy="120032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Amsterdam,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Hollanda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):</a:t>
            </a:r>
          </a:p>
          <a:p>
            <a:pPr algn="ctr"/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NO2'de 4.9a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azalma</a:t>
            </a:r>
            <a:endParaRPr lang="en-GB" sz="1600">
              <a:solidFill>
                <a:prstClr val="white"/>
              </a:solidFill>
              <a:latin typeface="Calibri" panose="020F0502020204030204"/>
            </a:endParaRPr>
          </a:p>
          <a:p>
            <a:pPr algn="ctr"/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NOx'te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%5,9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azalma</a:t>
            </a:r>
            <a:endParaRPr lang="en-GB" sz="1600">
              <a:solidFill>
                <a:prstClr val="white"/>
              </a:solidFill>
              <a:latin typeface="Calibri" panose="020F0502020204030204"/>
            </a:endParaRPr>
          </a:p>
          <a:p>
            <a:pPr algn="ctr"/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%5,8 PM10</a:t>
            </a:r>
            <a:endParaRPr lang="lt-LT" sz="16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575CDB-8709-856C-8835-A5AF66EF2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413" y="3743271"/>
            <a:ext cx="2357959" cy="2357959"/>
          </a:xfrm>
          <a:prstGeom prst="rect">
            <a:avLst/>
          </a:prstGeom>
        </p:spPr>
      </p:pic>
      <p:sp>
        <p:nvSpPr>
          <p:cNvPr id="13" name="Oval 20">
            <a:extLst>
              <a:ext uri="{FF2B5EF4-FFF2-40B4-BE49-F238E27FC236}">
                <a16:creationId xmlns:a16="http://schemas.microsoft.com/office/drawing/2014/main" id="{9B509153-F9A0-9A1E-5B6D-407BF4DA5C40}"/>
              </a:ext>
            </a:extLst>
          </p:cNvPr>
          <p:cNvSpPr/>
          <p:nvPr/>
        </p:nvSpPr>
        <p:spPr>
          <a:xfrm>
            <a:off x="4694665" y="5063327"/>
            <a:ext cx="2322303" cy="85858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Bremen LEZ </a:t>
            </a:r>
            <a:r>
              <a:rPr lang="en-US" sz="1600" err="1">
                <a:solidFill>
                  <a:prstClr val="white"/>
                </a:solidFill>
                <a:latin typeface="Calibri" panose="020F0502020204030204"/>
              </a:rPr>
              <a:t>reduct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ed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1600">
              <a:solidFill>
                <a:prstClr val="white"/>
              </a:solidFill>
              <a:latin typeface="Calibri" panose="020F0502020204030204"/>
            </a:endParaRPr>
          </a:p>
          <a:p>
            <a:pPr algn="ctr"/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PM - 6% </a:t>
            </a:r>
          </a:p>
          <a:p>
            <a:pPr algn="ctr"/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NO2 – 6%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8EB820B1-74AE-6BD5-05E8-A8BF82402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95" y="2395280"/>
            <a:ext cx="2085477" cy="13968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3EE6D6-78E1-1BD0-F777-A8F37B007F84}"/>
              </a:ext>
            </a:extLst>
          </p:cNvPr>
          <p:cNvSpPr/>
          <p:nvPr/>
        </p:nvSpPr>
        <p:spPr>
          <a:xfrm>
            <a:off x="365251" y="3218777"/>
            <a:ext cx="6307240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lt-L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t-LT"/>
          </a:p>
          <a:p>
            <a:r>
              <a:rPr lang="lt-LT" err="1"/>
              <a:t>Sorunları</a:t>
            </a:r>
            <a:r>
              <a:rPr lang="lt-LT"/>
              <a:t> </a:t>
            </a:r>
            <a:r>
              <a:rPr lang="lt-LT" err="1"/>
              <a:t>çözebilir</a:t>
            </a:r>
            <a:r>
              <a:rPr lang="lt-LT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/>
              <a:t>Yol</a:t>
            </a:r>
            <a:r>
              <a:rPr lang="lt-LT"/>
              <a:t> </a:t>
            </a:r>
            <a:r>
              <a:rPr lang="lt-LT" err="1"/>
              <a:t>çarpışmalarının</a:t>
            </a:r>
            <a:r>
              <a:rPr lang="lt-LT"/>
              <a:t> </a:t>
            </a:r>
            <a:r>
              <a:rPr lang="lt-LT" err="1"/>
              <a:t>ve</a:t>
            </a:r>
            <a:r>
              <a:rPr lang="lt-LT"/>
              <a:t> </a:t>
            </a:r>
            <a:r>
              <a:rPr lang="lt-LT" err="1"/>
              <a:t>kazazede</a:t>
            </a:r>
            <a:r>
              <a:rPr lang="lt-LT"/>
              <a:t> </a:t>
            </a:r>
            <a:r>
              <a:rPr lang="lt-LT" err="1"/>
              <a:t>sayısının</a:t>
            </a:r>
            <a:r>
              <a:rPr lang="lt-LT"/>
              <a:t> </a:t>
            </a:r>
            <a:r>
              <a:rPr lang="lt-LT" err="1"/>
              <a:t>sıklığı</a:t>
            </a:r>
            <a:r>
              <a:rPr lang="lt-LT"/>
              <a:t> </a:t>
            </a:r>
            <a:r>
              <a:rPr lang="lt-LT" err="1"/>
              <a:t>veya</a:t>
            </a:r>
            <a:r>
              <a:rPr lang="lt-LT"/>
              <a:t> </a:t>
            </a:r>
            <a:r>
              <a:rPr lang="lt-LT" err="1"/>
              <a:t>ciddiyeti</a:t>
            </a:r>
            <a:endParaRPr lang="lt-L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/>
              <a:t>Yaya</a:t>
            </a:r>
            <a:r>
              <a:rPr lang="lt-LT"/>
              <a:t> </a:t>
            </a:r>
            <a:r>
              <a:rPr lang="lt-LT" err="1"/>
              <a:t>ve</a:t>
            </a:r>
            <a:r>
              <a:rPr lang="lt-LT"/>
              <a:t> </a:t>
            </a:r>
            <a:r>
              <a:rPr lang="lt-LT" err="1"/>
              <a:t>bisikletle</a:t>
            </a:r>
            <a:r>
              <a:rPr lang="lt-LT"/>
              <a:t> </a:t>
            </a:r>
            <a:r>
              <a:rPr lang="lt-LT" err="1"/>
              <a:t>yolculuk</a:t>
            </a:r>
            <a:r>
              <a:rPr lang="lt-LT"/>
              <a:t> </a:t>
            </a:r>
            <a:r>
              <a:rPr lang="lt-LT" err="1"/>
              <a:t>düzeyleri</a:t>
            </a:r>
            <a:r>
              <a:rPr lang="lt-LT"/>
              <a:t> </a:t>
            </a:r>
            <a:r>
              <a:rPr lang="lt-LT" err="1"/>
              <a:t>ve</a:t>
            </a:r>
            <a:r>
              <a:rPr lang="lt-LT"/>
              <a:t> </a:t>
            </a:r>
            <a:r>
              <a:rPr lang="lt-LT" err="1"/>
              <a:t>sokak</a:t>
            </a:r>
            <a:r>
              <a:rPr lang="lt-LT"/>
              <a:t> </a:t>
            </a:r>
            <a:r>
              <a:rPr lang="lt-LT" err="1"/>
              <a:t>çevresinin</a:t>
            </a:r>
            <a:r>
              <a:rPr lang="lt-LT"/>
              <a:t> </a:t>
            </a:r>
            <a:r>
              <a:rPr lang="lt-LT" err="1"/>
              <a:t>kalitesi</a:t>
            </a:r>
            <a:endParaRPr lang="lt-L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/>
              <a:t>Trafikten</a:t>
            </a:r>
            <a:r>
              <a:rPr lang="lt-LT"/>
              <a:t> </a:t>
            </a:r>
            <a:r>
              <a:rPr lang="lt-LT" err="1"/>
              <a:t>kaynaklanan</a:t>
            </a:r>
            <a:r>
              <a:rPr lang="lt-LT"/>
              <a:t> </a:t>
            </a:r>
            <a:r>
              <a:rPr lang="lt-LT" err="1"/>
              <a:t>emisyon</a:t>
            </a:r>
            <a:r>
              <a:rPr lang="lt-LT"/>
              <a:t> </a:t>
            </a:r>
            <a:r>
              <a:rPr lang="lt-LT" err="1"/>
              <a:t>seviyelerini</a:t>
            </a:r>
            <a:r>
              <a:rPr lang="lt-LT"/>
              <a:t> </a:t>
            </a:r>
            <a:r>
              <a:rPr lang="lt-LT" err="1"/>
              <a:t>azaltarak</a:t>
            </a:r>
            <a:r>
              <a:rPr lang="lt-LT"/>
              <a:t> </a:t>
            </a:r>
            <a:r>
              <a:rPr lang="lt-LT" err="1"/>
              <a:t>insan</a:t>
            </a:r>
            <a:r>
              <a:rPr lang="lt-LT"/>
              <a:t> </a:t>
            </a:r>
            <a:r>
              <a:rPr lang="lt-LT" err="1"/>
              <a:t>sağlığı</a:t>
            </a:r>
            <a:r>
              <a:rPr lang="lt-LT"/>
              <a:t> </a:t>
            </a:r>
            <a:r>
              <a:rPr lang="lt-LT" err="1"/>
              <a:t>üzerindeki</a:t>
            </a:r>
            <a:r>
              <a:rPr lang="lt-LT"/>
              <a:t> </a:t>
            </a:r>
            <a:r>
              <a:rPr lang="lt-LT" err="1"/>
              <a:t>olumsuz</a:t>
            </a:r>
            <a:r>
              <a:rPr lang="lt-LT"/>
              <a:t> </a:t>
            </a:r>
            <a:r>
              <a:rPr lang="lt-LT" err="1"/>
              <a:t>etkileri</a:t>
            </a:r>
            <a:r>
              <a:rPr lang="lt-LT"/>
              <a:t> </a:t>
            </a:r>
            <a:r>
              <a:rPr lang="lt-LT" err="1"/>
              <a:t>azaltmak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04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19E751-05AE-0441-0B5B-715624C3CB8E}"/>
              </a:ext>
            </a:extLst>
          </p:cNvPr>
          <p:cNvSpPr/>
          <p:nvPr/>
        </p:nvSpPr>
        <p:spPr>
          <a:xfrm>
            <a:off x="117553" y="1285777"/>
            <a:ext cx="8134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</a:rPr>
              <a:t>ERİŞİM KISITLAMASI: ETKİ VE FAYDALARI</a:t>
            </a:r>
            <a:endParaRPr lang="en-US" sz="3200" b="1">
              <a:latin typeface="+mj-lt"/>
            </a:endParaRP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76ED953B-CCE0-ADEE-3F6E-55C1787C5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348969"/>
              </p:ext>
            </p:extLst>
          </p:nvPr>
        </p:nvGraphicFramePr>
        <p:xfrm>
          <a:off x="375482" y="1870553"/>
          <a:ext cx="11441035" cy="1375117"/>
        </p:xfrm>
        <a:graphic>
          <a:graphicData uri="http://schemas.openxmlformats.org/drawingml/2006/table">
            <a:tbl>
              <a:tblPr firstRow="1" firstCol="1" bandRow="1"/>
              <a:tblGrid>
                <a:gridCol w="158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9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6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12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ERİŞİM KISITLAMASI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7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7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7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7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7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5E3D6EA5-8679-7E0F-C68B-2A9D485177EF}"/>
              </a:ext>
            </a:extLst>
          </p:cNvPr>
          <p:cNvSpPr/>
          <p:nvPr/>
        </p:nvSpPr>
        <p:spPr>
          <a:xfrm>
            <a:off x="724578" y="3768145"/>
            <a:ext cx="1705727" cy="1531998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1</a:t>
            </a:r>
            <a:r>
              <a:rPr lang="en-GB" err="1">
                <a:solidFill>
                  <a:schemeClr val="tx1"/>
                </a:solidFill>
              </a:rPr>
              <a:t>Şehrin</a:t>
            </a:r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 err="1">
                <a:solidFill>
                  <a:schemeClr val="tx1"/>
                </a:solidFill>
              </a:rPr>
              <a:t>bir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bölümünü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etkilemesi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DA83D3-5203-CD6B-2221-3536CF96810E}"/>
              </a:ext>
            </a:extLst>
          </p:cNvPr>
          <p:cNvSpPr/>
          <p:nvPr/>
        </p:nvSpPr>
        <p:spPr>
          <a:xfrm>
            <a:off x="3420907" y="3429000"/>
            <a:ext cx="2893124" cy="2680275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3</a:t>
            </a:r>
            <a:r>
              <a:rPr lang="lt-LT">
                <a:solidFill>
                  <a:schemeClr val="tx1"/>
                </a:solidFill>
              </a:rPr>
              <a:t>Temel </a:t>
            </a:r>
            <a:r>
              <a:rPr lang="lt-LT" err="1">
                <a:solidFill>
                  <a:schemeClr val="tx1"/>
                </a:solidFill>
              </a:rPr>
              <a:t>faydalar</a:t>
            </a:r>
            <a:r>
              <a:rPr lang="lt-LT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trafik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azaltma</a:t>
            </a:r>
            <a:endParaRPr lang="lt-LT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güvenlik</a:t>
            </a:r>
            <a:endParaRPr lang="lt-LT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çevresel</a:t>
            </a:r>
            <a:endParaRPr lang="lt-LT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err="1">
                <a:solidFill>
                  <a:schemeClr val="tx1"/>
                </a:solidFill>
              </a:rPr>
              <a:t>Erişilebilirlik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sağlama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7723F7-3674-2131-9186-25352BC6E973}"/>
              </a:ext>
            </a:extLst>
          </p:cNvPr>
          <p:cNvSpPr/>
          <p:nvPr/>
        </p:nvSpPr>
        <p:spPr>
          <a:xfrm>
            <a:off x="9520958" y="3429000"/>
            <a:ext cx="1522114" cy="1493436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6</a:t>
            </a:r>
            <a:r>
              <a:rPr lang="en-GB" err="1">
                <a:solidFill>
                  <a:schemeClr val="tx1"/>
                </a:solidFill>
              </a:rPr>
              <a:t>Yasal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engeller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9BD4DD-0155-24D8-AF8C-7581D639632E}"/>
              </a:ext>
            </a:extLst>
          </p:cNvPr>
          <p:cNvSpPr/>
          <p:nvPr/>
        </p:nvSpPr>
        <p:spPr>
          <a:xfrm>
            <a:off x="2132193" y="3287862"/>
            <a:ext cx="1576067" cy="1383532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2</a:t>
            </a:r>
            <a:r>
              <a:rPr lang="lt-LT">
                <a:solidFill>
                  <a:schemeClr val="tx1"/>
                </a:solidFill>
              </a:rPr>
              <a:t>Yüksek</a:t>
            </a:r>
          </a:p>
          <a:p>
            <a:pPr algn="ctr"/>
            <a:r>
              <a:rPr lang="lt-LT" err="1">
                <a:solidFill>
                  <a:schemeClr val="tx1"/>
                </a:solidFill>
              </a:rPr>
              <a:t>Ekonomikfayda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063E03-C9A9-DA5B-D996-2B1B2D978E90}"/>
              </a:ext>
            </a:extLst>
          </p:cNvPr>
          <p:cNvSpPr/>
          <p:nvPr/>
        </p:nvSpPr>
        <p:spPr>
          <a:xfrm>
            <a:off x="6095999" y="3329594"/>
            <a:ext cx="1925891" cy="1875344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4</a:t>
            </a:r>
            <a:r>
              <a:rPr lang="lt-LT">
                <a:solidFill>
                  <a:schemeClr val="tx1"/>
                </a:solidFill>
              </a:rPr>
              <a:t>Olumlu: </a:t>
            </a:r>
            <a:r>
              <a:rPr lang="lt-LT" err="1">
                <a:solidFill>
                  <a:schemeClr val="tx1"/>
                </a:solidFill>
              </a:rPr>
              <a:t>Yaya</a:t>
            </a:r>
            <a:r>
              <a:rPr lang="lt-LT">
                <a:solidFill>
                  <a:schemeClr val="tx1"/>
                </a:solidFill>
              </a:rPr>
              <a:t>, </a:t>
            </a:r>
            <a:r>
              <a:rPr lang="lt-LT" err="1">
                <a:solidFill>
                  <a:schemeClr val="tx1"/>
                </a:solidFill>
              </a:rPr>
              <a:t>bisiklet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ve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toplu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taşıma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kullanıcıları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5D2F29-CE35-A351-BD2F-B87F54FB4F55}"/>
              </a:ext>
            </a:extLst>
          </p:cNvPr>
          <p:cNvSpPr/>
          <p:nvPr/>
        </p:nvSpPr>
        <p:spPr>
          <a:xfrm>
            <a:off x="7813099" y="3749129"/>
            <a:ext cx="1925891" cy="1823094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aseline="50000">
                <a:solidFill>
                  <a:schemeClr val="tx1"/>
                </a:solidFill>
              </a:rPr>
              <a:t>5</a:t>
            </a:r>
            <a:r>
              <a:rPr lang="lt-LT">
                <a:solidFill>
                  <a:schemeClr val="tx1"/>
                </a:solidFill>
              </a:rPr>
              <a:t>Orta </a:t>
            </a:r>
            <a:r>
              <a:rPr lang="lt-LT" err="1">
                <a:solidFill>
                  <a:schemeClr val="tx1"/>
                </a:solidFill>
              </a:rPr>
              <a:t>uzun</a:t>
            </a:r>
            <a:r>
              <a:rPr lang="lt-LT">
                <a:solidFill>
                  <a:schemeClr val="tx1"/>
                </a:solidFill>
              </a:rPr>
              <a:t> vade</a:t>
            </a: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5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73034E4-1779-D965-5C7A-BA21E899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58" y="1351338"/>
            <a:ext cx="7233920" cy="44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270221" y="1500739"/>
            <a:ext cx="4370475" cy="773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İzleme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ve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değerlendirmenin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önemi</a:t>
            </a:r>
            <a:endParaRPr kumimoji="0" lang="lt-LT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Poppins" panose="00000500000000000000" pitchFamily="2" charset="-70"/>
            </a:endParaRP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BE08CEDB-A522-E186-1F3E-BFC120115168}"/>
              </a:ext>
            </a:extLst>
          </p:cNvPr>
          <p:cNvSpPr txBox="1"/>
          <p:nvPr/>
        </p:nvSpPr>
        <p:spPr>
          <a:xfrm>
            <a:off x="776893" y="5749762"/>
            <a:ext cx="4518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© Emilia </a:t>
            </a:r>
            <a:r>
              <a:rPr lang="fr-FR" sz="1000" err="1"/>
              <a:t>Smeds</a:t>
            </a:r>
            <a:r>
              <a:rPr lang="fr-FR" sz="1000"/>
              <a:t>, Peter Jones, UCL, SUMP-PLUS </a:t>
            </a:r>
            <a:r>
              <a:rPr lang="fr-FR" sz="1000" err="1"/>
              <a:t>project</a:t>
            </a:r>
            <a:r>
              <a:rPr lang="fr-FR" sz="1000"/>
              <a:t> 2020, </a:t>
            </a:r>
            <a:r>
              <a:rPr lang="fr-FR" sz="1000">
                <a:hlinkClick r:id="rId5"/>
              </a:rPr>
              <a:t>D1.2</a:t>
            </a:r>
            <a:endParaRPr lang="fr-FR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8D489-5436-D256-491D-5835553ABE3C}"/>
              </a:ext>
            </a:extLst>
          </p:cNvPr>
          <p:cNvSpPr txBox="1"/>
          <p:nvPr/>
        </p:nvSpPr>
        <p:spPr>
          <a:xfrm>
            <a:off x="413259" y="2546277"/>
            <a:ext cx="3897883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>
                <a:solidFill>
                  <a:srgbClr val="0F0F0F"/>
                </a:solidFill>
              </a:rPr>
              <a:t>SUMP </a:t>
            </a:r>
            <a:r>
              <a:rPr lang="lt-LT" sz="1600" err="1">
                <a:solidFill>
                  <a:srgbClr val="0F0F0F"/>
                </a:solidFill>
              </a:rPr>
              <a:t>uygulama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sürecinin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değerlendirilmesi</a:t>
            </a:r>
            <a:endParaRPr lang="lt-LT" sz="1600">
              <a:solidFill>
                <a:srgbClr val="0F0F0F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>
                <a:solidFill>
                  <a:srgbClr val="0F0F0F"/>
                </a:solidFill>
              </a:rPr>
              <a:t>SUMP </a:t>
            </a:r>
            <a:r>
              <a:rPr lang="lt-LT" sz="1600" err="1">
                <a:solidFill>
                  <a:srgbClr val="0F0F0F"/>
                </a:solidFill>
              </a:rPr>
              <a:t>önlemlerinin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etkinliğinin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ve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SUMP‘ın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belirlenen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hedeflere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ulaşma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yeteneğinin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değerlendirilmesi</a:t>
            </a:r>
            <a:endParaRPr lang="lt-LT" sz="1600">
              <a:solidFill>
                <a:srgbClr val="0F0F0F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SUMP'ta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kanıta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dayalı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değişiklikler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için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bir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araç</a:t>
            </a:r>
            <a:endParaRPr lang="lt-LT" sz="1600">
              <a:solidFill>
                <a:srgbClr val="0F0F0F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Diğer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politikalarda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kanıta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dayalı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değişiklikler</a:t>
            </a:r>
            <a:r>
              <a:rPr lang="lt-LT" sz="1600">
                <a:solidFill>
                  <a:srgbClr val="0F0F0F"/>
                </a:solidFill>
              </a:rPr>
              <a:t> (SUMP-PLUS </a:t>
            </a:r>
            <a:r>
              <a:rPr lang="lt-LT" sz="1600" err="1">
                <a:solidFill>
                  <a:srgbClr val="0F0F0F"/>
                </a:solidFill>
              </a:rPr>
              <a:t>girişimi</a:t>
            </a:r>
            <a:r>
              <a:rPr lang="lt-LT" sz="1600">
                <a:solidFill>
                  <a:srgbClr val="0F0F0F"/>
                </a:solidFill>
              </a:rPr>
              <a:t>) </a:t>
            </a:r>
            <a:r>
              <a:rPr lang="lt-LT" sz="1600" err="1">
                <a:solidFill>
                  <a:srgbClr val="0F0F0F"/>
                </a:solidFill>
              </a:rPr>
              <a:t>ve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diğer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sektörlerle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işbirliği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fırsatları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için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bir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araç</a:t>
            </a:r>
            <a:endParaRPr lang="lt-LT" sz="1600">
              <a:solidFill>
                <a:srgbClr val="0F0F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59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5100A2-14FB-7E74-8BE3-F7ADB5022D82}"/>
              </a:ext>
            </a:extLst>
          </p:cNvPr>
          <p:cNvSpPr/>
          <p:nvPr/>
        </p:nvSpPr>
        <p:spPr>
          <a:xfrm>
            <a:off x="7017037" y="4110149"/>
            <a:ext cx="4038600" cy="1569660"/>
          </a:xfrm>
          <a:prstGeom prst="rect">
            <a:avLst/>
          </a:prstGeom>
          <a:solidFill>
            <a:srgbClr val="D0D9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lt-L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lt-LT" sz="1600" b="1" err="1"/>
              <a:t>Faydaları</a:t>
            </a:r>
            <a:r>
              <a:rPr lang="lt-LT" sz="1600" b="1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/>
              <a:t>Trafik</a:t>
            </a:r>
            <a:r>
              <a:rPr lang="lt-LT" sz="1600"/>
              <a:t> </a:t>
            </a:r>
            <a:r>
              <a:rPr lang="lt-LT" sz="1600" err="1"/>
              <a:t>sıkışıklığı</a:t>
            </a:r>
            <a:r>
              <a:rPr lang="lt-LT" sz="1600"/>
              <a:t> </a:t>
            </a:r>
            <a:r>
              <a:rPr lang="lt-LT" sz="1600" err="1"/>
              <a:t>sorunlarını</a:t>
            </a:r>
            <a:r>
              <a:rPr lang="lt-LT" sz="1600"/>
              <a:t> </a:t>
            </a:r>
            <a:r>
              <a:rPr lang="lt-LT" sz="1600" err="1"/>
              <a:t>çözmek</a:t>
            </a:r>
            <a:endParaRPr lang="lt-LT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/>
              <a:t>Trafik</a:t>
            </a:r>
            <a:r>
              <a:rPr lang="lt-LT" sz="1600"/>
              <a:t> </a:t>
            </a:r>
            <a:r>
              <a:rPr lang="lt-LT" sz="1600" err="1"/>
              <a:t>kazalarını</a:t>
            </a:r>
            <a:r>
              <a:rPr lang="lt-LT" sz="1600"/>
              <a:t> </a:t>
            </a:r>
            <a:r>
              <a:rPr lang="lt-LT" sz="1600" err="1"/>
              <a:t>azaltmak</a:t>
            </a:r>
            <a:endParaRPr lang="lt-LT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/>
              <a:t>Turistik</a:t>
            </a:r>
            <a:r>
              <a:rPr lang="lt-LT" sz="1600"/>
              <a:t> </a:t>
            </a:r>
            <a:r>
              <a:rPr lang="lt-LT" sz="1600" err="1"/>
              <a:t>bölgelerde</a:t>
            </a:r>
            <a:r>
              <a:rPr lang="lt-LT" sz="1600"/>
              <a:t> </a:t>
            </a:r>
            <a:r>
              <a:rPr lang="lt-LT" sz="1600" err="1"/>
              <a:t>çekiciliği</a:t>
            </a:r>
            <a:r>
              <a:rPr lang="lt-LT" sz="1600"/>
              <a:t> </a:t>
            </a:r>
            <a:r>
              <a:rPr lang="lt-LT" sz="1600" err="1"/>
              <a:t>artırmak</a:t>
            </a:r>
            <a:endParaRPr lang="lt-LT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/>
              <a:t>Hava</a:t>
            </a:r>
            <a:r>
              <a:rPr lang="lt-LT" sz="1600"/>
              <a:t> </a:t>
            </a:r>
            <a:r>
              <a:rPr lang="lt-LT" sz="1600" err="1"/>
              <a:t>kalitesini</a:t>
            </a:r>
            <a:r>
              <a:rPr lang="lt-LT" sz="1600"/>
              <a:t> </a:t>
            </a:r>
            <a:r>
              <a:rPr lang="lt-LT" sz="1600" err="1"/>
              <a:t>iyileştirmek</a:t>
            </a:r>
            <a:endParaRPr lang="lt-LT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/>
              <a:t>Gürültü</a:t>
            </a:r>
            <a:r>
              <a:rPr lang="lt-LT" sz="1600"/>
              <a:t> </a:t>
            </a:r>
            <a:r>
              <a:rPr lang="lt-LT" sz="1600" err="1"/>
              <a:t>seviyesini</a:t>
            </a:r>
            <a:r>
              <a:rPr lang="lt-LT" sz="1600"/>
              <a:t> </a:t>
            </a:r>
            <a:r>
              <a:rPr lang="lt-LT" sz="1600" err="1"/>
              <a:t>azaltmak</a:t>
            </a:r>
            <a:endParaRPr lang="lt-LT" sz="160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0C1DE77-6F0C-5ABF-BEA3-B5B40C3B09EF}"/>
              </a:ext>
            </a:extLst>
          </p:cNvPr>
          <p:cNvSpPr txBox="1">
            <a:spLocks/>
          </p:cNvSpPr>
          <p:nvPr/>
        </p:nvSpPr>
        <p:spPr>
          <a:xfrm>
            <a:off x="107547" y="1151389"/>
            <a:ext cx="9196323" cy="47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Erişim</a:t>
            </a:r>
            <a:r>
              <a:rPr kumimoji="0" lang="lt-LT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Kısıtlamaları</a:t>
            </a:r>
            <a:endParaRPr kumimoji="0" lang="lt-LT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2566E-3E80-9893-283B-D2ED25FD97ED}"/>
              </a:ext>
            </a:extLst>
          </p:cNvPr>
          <p:cNvSpPr/>
          <p:nvPr/>
        </p:nvSpPr>
        <p:spPr>
          <a:xfrm>
            <a:off x="769369" y="1373639"/>
            <a:ext cx="549300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lt-L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US"/>
            </a:br>
            <a:r>
              <a:rPr lang="en-US" b="1" i="0" err="1">
                <a:effectLst/>
              </a:rPr>
              <a:t>Erişim</a:t>
            </a:r>
            <a:r>
              <a:rPr lang="en-US" b="1" i="0">
                <a:effectLst/>
              </a:rPr>
              <a:t> </a:t>
            </a:r>
            <a:r>
              <a:rPr lang="en-US" b="1" i="0" err="1">
                <a:effectLst/>
              </a:rPr>
              <a:t>kısıtlamaları</a:t>
            </a:r>
            <a:r>
              <a:rPr lang="en-US" b="1" i="0">
                <a:effectLst/>
              </a:rPr>
              <a:t> </a:t>
            </a:r>
            <a:r>
              <a:rPr lang="en-US" b="0" i="0">
                <a:effectLst/>
              </a:rPr>
              <a:t>- </a:t>
            </a:r>
            <a:r>
              <a:rPr lang="en-US" b="0" i="0" err="1">
                <a:effectLst/>
              </a:rPr>
              <a:t>araç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trafiği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kapasitesini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belirlemek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ve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trafik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hacmini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ayarlamak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için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fiziksel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ve</a:t>
            </a:r>
            <a:r>
              <a:rPr lang="en-US" b="0" i="0">
                <a:effectLst/>
              </a:rPr>
              <a:t>/</a:t>
            </a:r>
            <a:r>
              <a:rPr lang="en-US" b="0" i="0" err="1">
                <a:effectLst/>
              </a:rPr>
              <a:t>veya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düzenleyici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önlemler</a:t>
            </a: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53EE98-4C51-D13E-3034-7767F4B7819D}"/>
              </a:ext>
            </a:extLst>
          </p:cNvPr>
          <p:cNvSpPr/>
          <p:nvPr/>
        </p:nvSpPr>
        <p:spPr>
          <a:xfrm>
            <a:off x="-277192" y="2664833"/>
            <a:ext cx="6759162" cy="1569660"/>
          </a:xfrm>
          <a:prstGeom prst="rect">
            <a:avLst/>
          </a:prstGeom>
          <a:solidFill>
            <a:srgbClr val="D9E07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lt-L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lt-LT" sz="1600" b="1" err="1"/>
              <a:t>Uygulama</a:t>
            </a:r>
            <a:r>
              <a:rPr lang="lt-LT" sz="1600" b="1"/>
              <a:t> </a:t>
            </a:r>
            <a:r>
              <a:rPr lang="lt-LT" sz="1600" b="1" err="1"/>
              <a:t>için</a:t>
            </a:r>
            <a:r>
              <a:rPr lang="lt-LT" sz="1600" b="1"/>
              <a:t> </a:t>
            </a:r>
            <a:r>
              <a:rPr lang="lt-LT" sz="1600" b="1" err="1"/>
              <a:t>kullanılan</a:t>
            </a:r>
            <a:r>
              <a:rPr lang="lt-LT" sz="1600" b="1"/>
              <a:t> </a:t>
            </a:r>
            <a:r>
              <a:rPr lang="lt-LT" sz="1600" b="1" err="1"/>
              <a:t>yöntemler</a:t>
            </a:r>
            <a:r>
              <a:rPr lang="lt-LT" sz="1600" b="1"/>
              <a:t>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lt-LT" sz="1600" err="1"/>
              <a:t>Fiziksel</a:t>
            </a:r>
            <a:r>
              <a:rPr lang="lt-LT" sz="1600"/>
              <a:t> </a:t>
            </a:r>
            <a:r>
              <a:rPr lang="lt-LT" sz="1600" err="1"/>
              <a:t>kısıtlamalar</a:t>
            </a:r>
            <a:r>
              <a:rPr lang="lt-LT" sz="1600"/>
              <a:t>: </a:t>
            </a:r>
            <a:r>
              <a:rPr lang="lt-LT" sz="1600" err="1"/>
              <a:t>bariyerler</a:t>
            </a:r>
            <a:r>
              <a:rPr lang="lt-LT" sz="1600"/>
              <a:t>, </a:t>
            </a:r>
            <a:r>
              <a:rPr lang="lt-LT" sz="1600" err="1"/>
              <a:t>kalıcı</a:t>
            </a:r>
            <a:r>
              <a:rPr lang="lt-LT" sz="1600"/>
              <a:t> </a:t>
            </a:r>
            <a:r>
              <a:rPr lang="lt-LT" sz="1600" err="1"/>
              <a:t>veya</a:t>
            </a:r>
            <a:r>
              <a:rPr lang="lt-LT" sz="1600"/>
              <a:t> </a:t>
            </a:r>
            <a:r>
              <a:rPr lang="lt-LT" sz="1600" err="1"/>
              <a:t>hareketli</a:t>
            </a:r>
            <a:r>
              <a:rPr lang="lt-LT" sz="1600"/>
              <a:t> </a:t>
            </a:r>
            <a:r>
              <a:rPr lang="lt-LT" sz="1600" err="1"/>
              <a:t>engeller</a:t>
            </a:r>
            <a:r>
              <a:rPr lang="lt-LT" sz="1600"/>
              <a:t> (</a:t>
            </a:r>
            <a:r>
              <a:rPr lang="lt-LT" sz="1600" err="1"/>
              <a:t>yükselen</a:t>
            </a:r>
            <a:r>
              <a:rPr lang="lt-LT" sz="1600"/>
              <a:t> </a:t>
            </a:r>
            <a:r>
              <a:rPr lang="lt-LT" sz="1600" err="1"/>
              <a:t>direkler</a:t>
            </a:r>
            <a:r>
              <a:rPr lang="lt-LT" sz="1600"/>
              <a:t>, </a:t>
            </a:r>
            <a:r>
              <a:rPr lang="lt-LT" sz="1600" err="1"/>
              <a:t>mimari-yeşillik</a:t>
            </a:r>
            <a:r>
              <a:rPr lang="lt-LT" sz="1600"/>
              <a:t> </a:t>
            </a:r>
            <a:r>
              <a:rPr lang="lt-LT" sz="1600" err="1"/>
              <a:t>çözümleri</a:t>
            </a:r>
            <a:r>
              <a:rPr lang="lt-LT" sz="1600"/>
              <a:t> </a:t>
            </a:r>
            <a:r>
              <a:rPr lang="lt-LT" sz="1600" err="1"/>
              <a:t>gibi</a:t>
            </a:r>
            <a:r>
              <a:rPr lang="lt-LT" sz="1600"/>
              <a:t>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lt-LT" sz="1600" err="1"/>
              <a:t>Yasal</a:t>
            </a:r>
            <a:r>
              <a:rPr lang="lt-LT" sz="1600"/>
              <a:t> </a:t>
            </a:r>
            <a:r>
              <a:rPr lang="lt-LT" sz="1600" err="1"/>
              <a:t>kısıtlamalar</a:t>
            </a:r>
            <a:r>
              <a:rPr lang="lt-LT" sz="1600"/>
              <a:t>: </a:t>
            </a:r>
            <a:r>
              <a:rPr lang="lt-LT" sz="1600" err="1"/>
              <a:t>işaretlerle</a:t>
            </a:r>
            <a:r>
              <a:rPr lang="lt-LT" sz="1600"/>
              <a:t> </a:t>
            </a:r>
            <a:r>
              <a:rPr lang="lt-LT" sz="1600" err="1"/>
              <a:t>belirtilen</a:t>
            </a:r>
            <a:r>
              <a:rPr lang="lt-LT" sz="1600"/>
              <a:t> </a:t>
            </a:r>
            <a:r>
              <a:rPr lang="lt-LT" sz="1600" err="1"/>
              <a:t>ve</a:t>
            </a:r>
            <a:r>
              <a:rPr lang="lt-LT" sz="1600"/>
              <a:t> </a:t>
            </a:r>
            <a:r>
              <a:rPr lang="lt-LT" sz="1600" err="1"/>
              <a:t>ihlaller</a:t>
            </a:r>
            <a:r>
              <a:rPr lang="lt-LT" sz="1600"/>
              <a:t> </a:t>
            </a:r>
            <a:r>
              <a:rPr lang="lt-LT" sz="1600" err="1"/>
              <a:t>için</a:t>
            </a:r>
            <a:r>
              <a:rPr lang="lt-LT" sz="1600"/>
              <a:t> </a:t>
            </a:r>
            <a:r>
              <a:rPr lang="lt-LT" sz="1600" err="1"/>
              <a:t>cezai</a:t>
            </a:r>
            <a:r>
              <a:rPr lang="lt-LT" sz="1600"/>
              <a:t> </a:t>
            </a:r>
            <a:r>
              <a:rPr lang="lt-LT" sz="1600" err="1"/>
              <a:t>yaptırımları</a:t>
            </a:r>
            <a:r>
              <a:rPr lang="lt-LT" sz="1600"/>
              <a:t> </a:t>
            </a:r>
            <a:r>
              <a:rPr lang="lt-LT" sz="1600" err="1"/>
              <a:t>içeren</a:t>
            </a:r>
            <a:r>
              <a:rPr lang="lt-LT" sz="1600"/>
              <a:t> </a:t>
            </a:r>
            <a:r>
              <a:rPr lang="lt-LT" sz="1600" err="1"/>
              <a:t>düzenlemeler</a:t>
            </a:r>
            <a:endParaRPr lang="lt-LT" sz="1600"/>
          </a:p>
          <a:p>
            <a:pPr marL="742950" lvl="1" indent="-285750">
              <a:buFont typeface="Wingdings" pitchFamily="2" charset="2"/>
              <a:buChar char="ü"/>
            </a:pPr>
            <a:r>
              <a:rPr lang="lt-LT" sz="1600" err="1"/>
              <a:t>Yaya</a:t>
            </a:r>
            <a:r>
              <a:rPr lang="lt-LT" sz="1600"/>
              <a:t> </a:t>
            </a:r>
            <a:r>
              <a:rPr lang="lt-LT" sz="1600" err="1"/>
              <a:t>bölgesi</a:t>
            </a:r>
            <a:r>
              <a:rPr lang="lt-LT" sz="1600"/>
              <a:t> </a:t>
            </a:r>
            <a:r>
              <a:rPr lang="lt-LT" sz="1600" err="1"/>
              <a:t>düzenlemeleri</a:t>
            </a:r>
            <a:endParaRPr lang="en-GB" sz="160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10B1CBA-49D0-7876-8111-ED264F4A1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" b="6009"/>
          <a:stretch/>
        </p:blipFill>
        <p:spPr bwMode="auto">
          <a:xfrm>
            <a:off x="2841001" y="3737113"/>
            <a:ext cx="4407939" cy="23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AF8EB19-A878-FCCB-5C96-21416F35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37" y="1572776"/>
            <a:ext cx="4573667" cy="25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75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C873CEC-2FE3-1BC9-620A-533D6A0E4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555" y="3512915"/>
            <a:ext cx="3270214" cy="259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4AEB7F-91F4-7502-C98A-72349BB60BF6}"/>
              </a:ext>
            </a:extLst>
          </p:cNvPr>
          <p:cNvSpPr/>
          <p:nvPr/>
        </p:nvSpPr>
        <p:spPr>
          <a:xfrm>
            <a:off x="846586" y="79983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</a:rPr>
              <a:t>ERİŞİM KISITLAMALARI</a:t>
            </a:r>
            <a:endParaRPr lang="en-GB" sz="3200" b="1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89DED-59FE-182C-37B3-C47FE389D224}"/>
              </a:ext>
            </a:extLst>
          </p:cNvPr>
          <p:cNvSpPr/>
          <p:nvPr/>
        </p:nvSpPr>
        <p:spPr>
          <a:xfrm>
            <a:off x="144291" y="1747193"/>
            <a:ext cx="574516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lt-LT" b="1" err="1"/>
              <a:t>Erişim</a:t>
            </a:r>
            <a:r>
              <a:rPr lang="lt-LT" b="1"/>
              <a:t> </a:t>
            </a:r>
            <a:r>
              <a:rPr lang="lt-LT" b="1" err="1"/>
              <a:t>kısıtlamaları</a:t>
            </a:r>
            <a:r>
              <a:rPr lang="lt-LT" b="1"/>
              <a:t> </a:t>
            </a:r>
            <a:r>
              <a:rPr lang="lt-LT" b="1" err="1"/>
              <a:t>şu</a:t>
            </a:r>
            <a:r>
              <a:rPr lang="lt-LT" b="1"/>
              <a:t> </a:t>
            </a:r>
            <a:r>
              <a:rPr lang="lt-LT" b="1" err="1"/>
              <a:t>şekilde</a:t>
            </a:r>
            <a:r>
              <a:rPr lang="lt-LT" b="1"/>
              <a:t> </a:t>
            </a:r>
            <a:r>
              <a:rPr lang="lt-LT" b="1" err="1"/>
              <a:t>uygulanabilir</a:t>
            </a:r>
            <a:r>
              <a:rPr lang="lt-LT" b="1"/>
              <a:t>:</a:t>
            </a:r>
          </a:p>
          <a:p>
            <a:pPr>
              <a:spcAft>
                <a:spcPts val="600"/>
              </a:spcAft>
            </a:pPr>
            <a:r>
              <a:rPr lang="en-US" sz="1600"/>
              <a:t>&gt; </a:t>
            </a:r>
            <a:r>
              <a:rPr lang="tr-TR" sz="1600"/>
              <a:t>Akan ve bölgelerde</a:t>
            </a:r>
            <a:endParaRPr lang="en-US" sz="1600"/>
          </a:p>
          <a:p>
            <a:pPr>
              <a:spcAft>
                <a:spcPts val="600"/>
              </a:spcAft>
            </a:pPr>
            <a:r>
              <a:rPr lang="en-US" sz="1600"/>
              <a:t>&gt; </a:t>
            </a:r>
            <a:r>
              <a:rPr lang="lt-LT" sz="1600" err="1"/>
              <a:t>Sokaklarda</a:t>
            </a:r>
            <a:endParaRPr lang="lt-LT" sz="1600"/>
          </a:p>
          <a:p>
            <a:endParaRPr lang="lt-LT" sz="1100"/>
          </a:p>
          <a:p>
            <a:pPr>
              <a:spcAft>
                <a:spcPts val="600"/>
              </a:spcAft>
            </a:pPr>
            <a:r>
              <a:rPr lang="tr-TR" b="1"/>
              <a:t>Önlemler şu alanlarda geçerlidir:</a:t>
            </a:r>
            <a:endParaRPr lang="lt-LT" b="1"/>
          </a:p>
          <a:p>
            <a:pPr>
              <a:spcAft>
                <a:spcPts val="600"/>
              </a:spcAft>
            </a:pPr>
            <a:r>
              <a:rPr lang="en-US" sz="1600"/>
              <a:t>&gt; </a:t>
            </a:r>
            <a:r>
              <a:rPr lang="tr-TR" sz="1600"/>
              <a:t>Eski şehirde</a:t>
            </a:r>
            <a:endParaRPr lang="lt-LT" sz="1600"/>
          </a:p>
          <a:p>
            <a:pPr>
              <a:spcAft>
                <a:spcPts val="600"/>
              </a:spcAft>
            </a:pPr>
            <a:r>
              <a:rPr lang="en-US" sz="1600"/>
              <a:t>&gt; </a:t>
            </a:r>
            <a:r>
              <a:rPr lang="en-US" sz="1600" err="1"/>
              <a:t>Şehir</a:t>
            </a:r>
            <a:r>
              <a:rPr lang="en-US" sz="1600"/>
              <a:t> </a:t>
            </a:r>
            <a:r>
              <a:rPr lang="en-US" sz="1600" err="1"/>
              <a:t>merkezinde</a:t>
            </a:r>
            <a:endParaRPr lang="lt-LT" sz="1600"/>
          </a:p>
          <a:p>
            <a:pPr>
              <a:spcAft>
                <a:spcPts val="600"/>
              </a:spcAft>
            </a:pPr>
            <a:r>
              <a:rPr lang="en-US" sz="1600"/>
              <a:t>&gt; </a:t>
            </a:r>
            <a:r>
              <a:rPr lang="en-US" sz="1600" err="1"/>
              <a:t>Konut</a:t>
            </a:r>
            <a:r>
              <a:rPr lang="en-US" sz="1600"/>
              <a:t> </a:t>
            </a:r>
            <a:r>
              <a:rPr lang="en-US" sz="1600" err="1"/>
              <a:t>bölgelerinde</a:t>
            </a:r>
            <a:endParaRPr lang="lt-LT" sz="1600"/>
          </a:p>
          <a:p>
            <a:pPr>
              <a:spcAft>
                <a:spcPts val="600"/>
              </a:spcAft>
            </a:pPr>
            <a:r>
              <a:rPr lang="en-US" sz="1600"/>
              <a:t>&gt; </a:t>
            </a:r>
            <a:r>
              <a:rPr lang="tr-TR" sz="1600"/>
              <a:t>Ulaşım sistemini etkileyen nesnelere yakın bölgelerde</a:t>
            </a:r>
            <a:endParaRPr lang="lt-LT" sz="1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91C4E-AD7A-C523-B3F7-C17F4DE6ABE4}"/>
              </a:ext>
            </a:extLst>
          </p:cNvPr>
          <p:cNvSpPr/>
          <p:nvPr/>
        </p:nvSpPr>
        <p:spPr>
          <a:xfrm>
            <a:off x="-72946" y="4578737"/>
            <a:ext cx="4189534" cy="2062103"/>
          </a:xfrm>
          <a:prstGeom prst="rect">
            <a:avLst/>
          </a:prstGeom>
          <a:solidFill>
            <a:srgbClr val="53581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endParaRPr lang="lt-LT" sz="1600" b="1">
              <a:solidFill>
                <a:schemeClr val="bg1"/>
              </a:solidFill>
            </a:endParaRPr>
          </a:p>
          <a:p>
            <a:pPr lvl="1"/>
            <a:r>
              <a:rPr lang="lt-LT" sz="1600" b="1" err="1">
                <a:solidFill>
                  <a:schemeClr val="bg1"/>
                </a:solidFill>
              </a:rPr>
              <a:t>Erişim</a:t>
            </a:r>
            <a:r>
              <a:rPr lang="lt-LT" sz="1600" b="1">
                <a:solidFill>
                  <a:schemeClr val="bg1"/>
                </a:solidFill>
              </a:rPr>
              <a:t> </a:t>
            </a:r>
            <a:r>
              <a:rPr lang="lt-LT" sz="1600" b="1" err="1">
                <a:solidFill>
                  <a:schemeClr val="bg1"/>
                </a:solidFill>
              </a:rPr>
              <a:t>kısıtlamaları</a:t>
            </a:r>
            <a:r>
              <a:rPr lang="lt-LT" sz="1600" b="1">
                <a:solidFill>
                  <a:schemeClr val="bg1"/>
                </a:solidFill>
              </a:rPr>
              <a:t> </a:t>
            </a:r>
            <a:r>
              <a:rPr lang="lt-LT" sz="1600" b="1" err="1">
                <a:solidFill>
                  <a:schemeClr val="bg1"/>
                </a:solidFill>
              </a:rPr>
              <a:t>prensipleri</a:t>
            </a:r>
            <a:r>
              <a:rPr lang="lt-LT" sz="1600" b="1">
                <a:solidFill>
                  <a:schemeClr val="bg1"/>
                </a:solidFill>
              </a:rPr>
              <a:t> </a:t>
            </a:r>
            <a:r>
              <a:rPr lang="lt-LT" sz="1600" b="1" err="1">
                <a:solidFill>
                  <a:schemeClr val="bg1"/>
                </a:solidFill>
              </a:rPr>
              <a:t>şunlardır</a:t>
            </a:r>
            <a:r>
              <a:rPr lang="lt-LT" sz="1600" b="1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bg1"/>
                </a:solidFill>
              </a:rPr>
              <a:t>Bir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bölgeye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giriş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için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lisans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veya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izin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gerekliliği</a:t>
            </a:r>
            <a:endParaRPr lang="lt-LT" sz="160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bg1"/>
                </a:solidFill>
              </a:rPr>
              <a:t>Araç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parametrelerinin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sınırlanması</a:t>
            </a:r>
            <a:endParaRPr lang="lt-LT" sz="160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bg1"/>
                </a:solidFill>
              </a:rPr>
              <a:t>Araç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emisyonlarına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yönelik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kısıtlamalar</a:t>
            </a:r>
            <a:endParaRPr lang="lt-LT" sz="160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bg1"/>
                </a:solidFill>
              </a:rPr>
              <a:t>Günün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belirli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saatlerinde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kısıtlamalar</a:t>
            </a:r>
            <a:endParaRPr lang="lt-LT" sz="160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bg1"/>
                </a:solidFill>
              </a:rPr>
              <a:t>Ücretlendirme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mekanizmaları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6EB8FE-C8F0-08DE-2DDC-F17A8E7F3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0" y="1190853"/>
            <a:ext cx="4051851" cy="27380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DBFA54-7B1F-2407-10D4-B45C2F5F2F12}"/>
              </a:ext>
            </a:extLst>
          </p:cNvPr>
          <p:cNvSpPr/>
          <p:nvPr/>
        </p:nvSpPr>
        <p:spPr>
          <a:xfrm>
            <a:off x="-621675" y="1196567"/>
            <a:ext cx="3638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i="1" err="1"/>
              <a:t>London</a:t>
            </a:r>
            <a:r>
              <a:rPr lang="lt-LT" i="1"/>
              <a:t> Bank </a:t>
            </a:r>
            <a:r>
              <a:rPr lang="lt-LT" i="1" err="1"/>
              <a:t>örneği</a:t>
            </a:r>
            <a:r>
              <a:rPr lang="lt-LT" i="1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73AEBF-869A-7C57-A4C2-B6A89D7953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94" t="25766" r="25083" b="16137"/>
          <a:stretch/>
        </p:blipFill>
        <p:spPr>
          <a:xfrm>
            <a:off x="5762574" y="1331254"/>
            <a:ext cx="2610056" cy="190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9135ACE1-0805-B5F8-DEA1-0CE06040E0EF}"/>
              </a:ext>
            </a:extLst>
          </p:cNvPr>
          <p:cNvSpPr/>
          <p:nvPr/>
        </p:nvSpPr>
        <p:spPr>
          <a:xfrm>
            <a:off x="4884564" y="2651977"/>
            <a:ext cx="3488066" cy="1004530"/>
          </a:xfrm>
          <a:prstGeom prst="roundRect">
            <a:avLst/>
          </a:prstGeom>
          <a:solidFill>
            <a:srgbClr val="CFEE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lt-LT" sz="1600" b="1"/>
              <a:t>5 </a:t>
            </a:r>
            <a:r>
              <a:rPr lang="lt-LT" sz="1600" b="1" err="1"/>
              <a:t>yılda</a:t>
            </a:r>
            <a:r>
              <a:rPr lang="lt-LT" sz="1600" b="1"/>
              <a:t> </a:t>
            </a:r>
            <a:r>
              <a:rPr lang="lt-LT" sz="1600" b="1" err="1"/>
              <a:t>can</a:t>
            </a:r>
            <a:r>
              <a:rPr lang="lt-LT" sz="1600" b="1"/>
              <a:t> </a:t>
            </a:r>
            <a:r>
              <a:rPr lang="lt-LT" sz="1600" b="1" err="1"/>
              <a:t>kayıpları</a:t>
            </a:r>
            <a:r>
              <a:rPr lang="lt-LT" sz="1600" b="1"/>
              <a:t> </a:t>
            </a:r>
            <a:r>
              <a:rPr lang="lt-LT" sz="1600" b="1" err="1"/>
              <a:t>bölgede</a:t>
            </a:r>
            <a:r>
              <a:rPr lang="lt-LT" sz="1600" b="1"/>
              <a:t> %33, ana </a:t>
            </a:r>
            <a:r>
              <a:rPr lang="lt-LT" sz="1600" b="1" err="1"/>
              <a:t>kavşakta</a:t>
            </a:r>
            <a:r>
              <a:rPr lang="lt-LT" sz="1600" b="1"/>
              <a:t> %40 </a:t>
            </a:r>
            <a:r>
              <a:rPr lang="lt-LT" sz="1600" b="1" err="1"/>
              <a:t>azaldı</a:t>
            </a:r>
            <a:endParaRPr lang="lt-LT" sz="1600" b="1"/>
          </a:p>
          <a:p>
            <a:pPr>
              <a:spcAft>
                <a:spcPts val="600"/>
              </a:spcAft>
            </a:pPr>
            <a:r>
              <a:rPr lang="lt-LT" sz="1600" err="1"/>
              <a:t>Otobüs</a:t>
            </a:r>
            <a:r>
              <a:rPr lang="lt-LT" sz="1600"/>
              <a:t> </a:t>
            </a:r>
            <a:r>
              <a:rPr lang="lt-LT" sz="1600" err="1"/>
              <a:t>ve</a:t>
            </a:r>
            <a:r>
              <a:rPr lang="lt-LT" sz="1600"/>
              <a:t> </a:t>
            </a:r>
            <a:r>
              <a:rPr lang="lt-LT" sz="1600" err="1"/>
              <a:t>yaya</a:t>
            </a:r>
            <a:r>
              <a:rPr lang="lt-LT" sz="1600"/>
              <a:t> </a:t>
            </a:r>
            <a:r>
              <a:rPr lang="lt-LT" sz="1600" err="1"/>
              <a:t>zaman</a:t>
            </a:r>
            <a:r>
              <a:rPr lang="lt-LT" sz="1600"/>
              <a:t> </a:t>
            </a:r>
            <a:r>
              <a:rPr lang="lt-LT" sz="1600" err="1"/>
              <a:t>tasarrufu</a:t>
            </a:r>
            <a:endParaRPr lang="en-US" sz="1600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CE5EDB7A-2111-3A06-B03A-0CA9F6249CBA}"/>
              </a:ext>
            </a:extLst>
          </p:cNvPr>
          <p:cNvSpPr/>
          <p:nvPr/>
        </p:nvSpPr>
        <p:spPr>
          <a:xfrm>
            <a:off x="8097577" y="3809802"/>
            <a:ext cx="3765872" cy="2247430"/>
          </a:xfrm>
          <a:prstGeom prst="roundRect">
            <a:avLst/>
          </a:prstGeom>
          <a:solidFill>
            <a:srgbClr val="9773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600" err="1">
                <a:solidFill>
                  <a:schemeClr val="bg1"/>
                </a:solidFill>
              </a:rPr>
              <a:t>Vitoria-Gasteiz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süper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blokları</a:t>
            </a:r>
            <a:r>
              <a:rPr lang="lt-LT" sz="1600">
                <a:solidFill>
                  <a:schemeClr val="bg1"/>
                </a:solidFill>
              </a:rPr>
              <a:t>:</a:t>
            </a:r>
          </a:p>
          <a:p>
            <a:r>
              <a:rPr lang="lt-LT" sz="1600" err="1">
                <a:solidFill>
                  <a:schemeClr val="bg1"/>
                </a:solidFill>
              </a:rPr>
              <a:t>İç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sokaklar</a:t>
            </a:r>
            <a:r>
              <a:rPr lang="lt-LT" sz="1600">
                <a:solidFill>
                  <a:schemeClr val="bg1"/>
                </a:solidFill>
              </a:rPr>
              <a:t>:</a:t>
            </a:r>
          </a:p>
          <a:p>
            <a:r>
              <a:rPr lang="lt-LT" sz="1600">
                <a:solidFill>
                  <a:schemeClr val="bg1"/>
                </a:solidFill>
              </a:rPr>
              <a:t>      - %97 </a:t>
            </a:r>
            <a:r>
              <a:rPr lang="lt-LT" sz="1600" err="1">
                <a:solidFill>
                  <a:schemeClr val="bg1"/>
                </a:solidFill>
              </a:rPr>
              <a:t>araba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yolculuğu</a:t>
            </a:r>
            <a:endParaRPr lang="lt-LT" sz="1600">
              <a:solidFill>
                <a:schemeClr val="bg1"/>
              </a:solidFill>
            </a:endParaRPr>
          </a:p>
          <a:p>
            <a:r>
              <a:rPr lang="lt-LT" sz="1600">
                <a:solidFill>
                  <a:schemeClr val="bg1"/>
                </a:solidFill>
              </a:rPr>
              <a:t>       + %115 </a:t>
            </a:r>
            <a:r>
              <a:rPr lang="lt-LT" sz="1600" err="1">
                <a:solidFill>
                  <a:schemeClr val="bg1"/>
                </a:solidFill>
              </a:rPr>
              <a:t>yayalar</a:t>
            </a:r>
            <a:endParaRPr lang="lt-LT" sz="1600">
              <a:solidFill>
                <a:schemeClr val="bg1"/>
              </a:solidFill>
            </a:endParaRPr>
          </a:p>
          <a:p>
            <a:r>
              <a:rPr lang="lt-LT" sz="1600">
                <a:solidFill>
                  <a:schemeClr val="bg1"/>
                </a:solidFill>
              </a:rPr>
              <a:t>       8 </a:t>
            </a:r>
            <a:r>
              <a:rPr lang="lt-LT" sz="1600" err="1">
                <a:solidFill>
                  <a:schemeClr val="bg1"/>
                </a:solidFill>
              </a:rPr>
              <a:t>kat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daha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fazla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bisikletçi</a:t>
            </a:r>
            <a:endParaRPr lang="lt-LT" sz="1600">
              <a:solidFill>
                <a:schemeClr val="bg1"/>
              </a:solidFill>
            </a:endParaRPr>
          </a:p>
          <a:p>
            <a:r>
              <a:rPr lang="lt-LT" sz="1600" err="1">
                <a:solidFill>
                  <a:schemeClr val="bg1"/>
                </a:solidFill>
              </a:rPr>
              <a:t>Dış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sokaklar</a:t>
            </a:r>
            <a:r>
              <a:rPr lang="lt-LT" sz="1600">
                <a:solidFill>
                  <a:schemeClr val="bg1"/>
                </a:solidFill>
              </a:rPr>
              <a:t>:</a:t>
            </a:r>
          </a:p>
          <a:p>
            <a:r>
              <a:rPr lang="lt-LT" sz="1600">
                <a:solidFill>
                  <a:schemeClr val="bg1"/>
                </a:solidFill>
              </a:rPr>
              <a:t>       -5% </a:t>
            </a:r>
            <a:r>
              <a:rPr lang="lt-LT" sz="1600" err="1">
                <a:solidFill>
                  <a:schemeClr val="bg1"/>
                </a:solidFill>
              </a:rPr>
              <a:t>araba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yolculukları</a:t>
            </a:r>
            <a:endParaRPr lang="lt-LT" sz="1600">
              <a:solidFill>
                <a:schemeClr val="bg1"/>
              </a:solidFill>
            </a:endParaRPr>
          </a:p>
          <a:p>
            <a:r>
              <a:rPr lang="lt-LT" sz="1600">
                <a:solidFill>
                  <a:schemeClr val="bg1"/>
                </a:solidFill>
              </a:rPr>
              <a:t>       2 </a:t>
            </a:r>
            <a:r>
              <a:rPr lang="lt-LT" sz="1600" err="1">
                <a:solidFill>
                  <a:schemeClr val="bg1"/>
                </a:solidFill>
              </a:rPr>
              <a:t>kat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daha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fazla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toplu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taşıma</a:t>
            </a:r>
            <a:r>
              <a:rPr lang="lt-LT" sz="1600">
                <a:solidFill>
                  <a:schemeClr val="bg1"/>
                </a:solidFill>
              </a:rPr>
              <a:t> </a:t>
            </a:r>
            <a:r>
              <a:rPr lang="lt-LT" sz="1600" err="1">
                <a:solidFill>
                  <a:schemeClr val="bg1"/>
                </a:solidFill>
              </a:rPr>
              <a:t>kullanıcısı</a:t>
            </a:r>
            <a:endParaRPr lang="lt-L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91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C465B7-FE49-05AC-9ED2-87E6AADFBAB0}"/>
              </a:ext>
            </a:extLst>
          </p:cNvPr>
          <p:cNvSpPr/>
          <p:nvPr/>
        </p:nvSpPr>
        <p:spPr>
          <a:xfrm>
            <a:off x="142461" y="118134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</a:rPr>
              <a:t>ERİŞİM KISITLAMALARI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F9B833-61DA-ECC8-8195-C09C8AD09479}"/>
              </a:ext>
            </a:extLst>
          </p:cNvPr>
          <p:cNvGrpSpPr/>
          <p:nvPr/>
        </p:nvGrpSpPr>
        <p:grpSpPr>
          <a:xfrm>
            <a:off x="2633870" y="1766115"/>
            <a:ext cx="9067802" cy="4271017"/>
            <a:chOff x="2981736" y="1493102"/>
            <a:chExt cx="9067802" cy="427101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8539CD-D198-B511-40B2-E03DAA907E62}"/>
                </a:ext>
              </a:extLst>
            </p:cNvPr>
            <p:cNvSpPr/>
            <p:nvPr/>
          </p:nvSpPr>
          <p:spPr>
            <a:xfrm>
              <a:off x="2981737" y="1667470"/>
              <a:ext cx="5105401" cy="830997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err="1"/>
                <a:t>Etkilenen</a:t>
              </a:r>
              <a:r>
                <a:rPr lang="en-US" sz="1600"/>
                <a:t> </a:t>
              </a:r>
              <a:r>
                <a:rPr lang="en-US" sz="1600" err="1"/>
                <a:t>araç</a:t>
              </a:r>
              <a:r>
                <a:rPr lang="en-US" sz="1600"/>
                <a:t> </a:t>
              </a:r>
              <a:r>
                <a:rPr lang="en-US" sz="1600" err="1"/>
                <a:t>kullanıcılarından</a:t>
              </a:r>
              <a:r>
                <a:rPr lang="en-US" sz="1600"/>
                <a:t> </a:t>
              </a:r>
              <a:r>
                <a:rPr lang="en-US" sz="1600" err="1"/>
                <a:t>muhtemelen</a:t>
              </a:r>
              <a:r>
                <a:rPr lang="en-US" sz="1600"/>
                <a:t> </a:t>
              </a:r>
              <a:r>
                <a:rPr lang="en-US" sz="1600" err="1"/>
                <a:t>güçlü</a:t>
              </a:r>
              <a:r>
                <a:rPr lang="en-US" sz="1600"/>
                <a:t> </a:t>
              </a:r>
              <a:r>
                <a:rPr lang="en-US" sz="1600" err="1"/>
                <a:t>bir</a:t>
              </a:r>
              <a:r>
                <a:rPr lang="en-US" sz="1600"/>
                <a:t> </a:t>
              </a:r>
              <a:r>
                <a:rPr lang="en-US" sz="1600" err="1"/>
                <a:t>muhalefet</a:t>
              </a:r>
              <a:r>
                <a:rPr lang="en-US" sz="1600"/>
                <a:t> </a:t>
              </a:r>
              <a:r>
                <a:rPr lang="en-US" sz="1600" err="1"/>
                <a:t>olması</a:t>
              </a:r>
              <a:r>
                <a:rPr lang="en-US" sz="1600"/>
                <a:t> </a:t>
              </a:r>
              <a:r>
                <a:rPr lang="en-US" sz="1600" err="1"/>
                <a:t>muhtemeldir</a:t>
              </a:r>
              <a:r>
                <a:rPr lang="en-US" sz="1600"/>
                <a:t>, </a:t>
              </a:r>
              <a:r>
                <a:rPr lang="en-US" sz="1600" err="1"/>
                <a:t>ancak</a:t>
              </a:r>
              <a:r>
                <a:rPr lang="en-US" sz="1600"/>
                <a:t> </a:t>
              </a:r>
              <a:r>
                <a:rPr lang="en-US" sz="1600" err="1"/>
                <a:t>diğer</a:t>
              </a:r>
              <a:r>
                <a:rPr lang="en-US" sz="1600"/>
                <a:t> </a:t>
              </a:r>
              <a:r>
                <a:rPr lang="en-US" sz="1600" err="1"/>
                <a:t>ulaşım</a:t>
              </a:r>
              <a:r>
                <a:rPr lang="en-US" sz="1600"/>
                <a:t> </a:t>
              </a:r>
              <a:r>
                <a:rPr lang="en-US" sz="1600" err="1"/>
                <a:t>modları</a:t>
              </a:r>
              <a:r>
                <a:rPr lang="en-US" sz="1600"/>
                <a:t> </a:t>
              </a:r>
              <a:r>
                <a:rPr lang="en-US" sz="1600" err="1"/>
                <a:t>için</a:t>
              </a:r>
              <a:r>
                <a:rPr lang="en-US" sz="1600"/>
                <a:t> yeni </a:t>
              </a:r>
              <a:r>
                <a:rPr lang="en-US" sz="1600" err="1"/>
                <a:t>alanların</a:t>
              </a:r>
              <a:r>
                <a:rPr lang="en-US" sz="1600"/>
                <a:t> </a:t>
              </a:r>
              <a:r>
                <a:rPr lang="en-US" sz="1600" err="1"/>
                <a:t>destekleneceği</a:t>
              </a:r>
              <a:r>
                <a:rPr lang="en-US" sz="1600"/>
                <a:t> </a:t>
              </a:r>
              <a:r>
                <a:rPr lang="en-US" sz="1600" err="1"/>
                <a:t>düşünülmektedir</a:t>
              </a:r>
              <a:r>
                <a:rPr lang="en-US" sz="1600"/>
                <a:t>.</a:t>
              </a:r>
              <a:endParaRPr lang="lt-LT" sz="1600">
                <a:solidFill>
                  <a:srgbClr val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2335AEC-6F7E-27FB-B854-5A3E9846B8E8}"/>
                </a:ext>
              </a:extLst>
            </p:cNvPr>
            <p:cNvSpPr/>
            <p:nvPr/>
          </p:nvSpPr>
          <p:spPr>
            <a:xfrm>
              <a:off x="2981738" y="4797288"/>
              <a:ext cx="4114800" cy="830997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err="1"/>
                <a:t>İlerici</a:t>
              </a:r>
              <a:r>
                <a:rPr lang="en-US" sz="1600"/>
                <a:t> </a:t>
              </a:r>
              <a:r>
                <a:rPr lang="en-US" sz="1600" err="1"/>
                <a:t>trafik</a:t>
              </a:r>
              <a:r>
                <a:rPr lang="en-US" sz="1600"/>
                <a:t> </a:t>
              </a:r>
              <a:r>
                <a:rPr lang="en-US" sz="1600" err="1"/>
                <a:t>yönetimi</a:t>
              </a:r>
              <a:r>
                <a:rPr lang="en-US" sz="1600"/>
                <a:t>, </a:t>
              </a:r>
              <a:r>
                <a:rPr lang="en-US" sz="1600" err="1"/>
                <a:t>yönetim</a:t>
              </a:r>
              <a:r>
                <a:rPr lang="en-US" sz="1600"/>
                <a:t> </a:t>
              </a:r>
              <a:r>
                <a:rPr lang="en-US" sz="1600" err="1"/>
                <a:t>ve</a:t>
              </a:r>
              <a:r>
                <a:rPr lang="en-US" sz="1600"/>
                <a:t> </a:t>
              </a:r>
              <a:r>
                <a:rPr lang="en-US" sz="1600" err="1"/>
                <a:t>sigorta</a:t>
              </a:r>
              <a:r>
                <a:rPr lang="en-US" sz="1600"/>
                <a:t> </a:t>
              </a:r>
              <a:r>
                <a:rPr lang="en-US" sz="1600" err="1"/>
                <a:t>önlemlerine</a:t>
              </a:r>
              <a:r>
                <a:rPr lang="en-US" sz="1600"/>
                <a:t> </a:t>
              </a:r>
              <a:r>
                <a:rPr lang="en-US" sz="1600" err="1"/>
                <a:t>yatırım</a:t>
              </a:r>
              <a:r>
                <a:rPr lang="en-US" sz="1600"/>
                <a:t> </a:t>
              </a:r>
              <a:r>
                <a:rPr lang="en-US" sz="1600" err="1"/>
                <a:t>yaparken</a:t>
              </a:r>
              <a:r>
                <a:rPr lang="en-US" sz="1600"/>
                <a:t> </a:t>
              </a:r>
              <a:r>
                <a:rPr lang="en-US" sz="1600" err="1"/>
                <a:t>mali</a:t>
              </a:r>
              <a:r>
                <a:rPr lang="en-US" sz="1600"/>
                <a:t> </a:t>
              </a:r>
              <a:r>
                <a:rPr lang="en-US" sz="1600" err="1"/>
                <a:t>engeller</a:t>
              </a:r>
              <a:r>
                <a:rPr lang="en-US" sz="1600"/>
                <a:t> </a:t>
              </a:r>
              <a:r>
                <a:rPr lang="en-US" sz="1600" err="1"/>
                <a:t>ortaya</a:t>
              </a:r>
              <a:r>
                <a:rPr lang="en-US" sz="1600"/>
                <a:t> </a:t>
              </a:r>
              <a:r>
                <a:rPr lang="en-US" sz="1600" err="1"/>
                <a:t>çıkabilir</a:t>
              </a:r>
              <a:r>
                <a:rPr lang="en-US" sz="1600"/>
                <a:t>.</a:t>
              </a:r>
            </a:p>
          </p:txBody>
        </p:sp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1912ECEE-51BB-431B-2540-864DE7783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7138" y="1493102"/>
              <a:ext cx="3962400" cy="1179731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b="1" err="1">
                  <a:solidFill>
                    <a:schemeClr val="bg1"/>
                  </a:solidFill>
                </a:rPr>
                <a:t>Kentsel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araç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ulaşım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muhafazalarının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muhafazaları</a:t>
              </a:r>
              <a:r>
                <a:rPr lang="lt-LT" b="1">
                  <a:solidFill>
                    <a:schemeClr val="bg1"/>
                  </a:solidFill>
                </a:rPr>
                <a:t>, </a:t>
              </a:r>
              <a:r>
                <a:rPr lang="lt-LT" b="1" err="1">
                  <a:solidFill>
                    <a:schemeClr val="bg1"/>
                  </a:solidFill>
                </a:rPr>
                <a:t>yakın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çevreler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arasında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diyaloğu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gerektirir</a:t>
              </a:r>
              <a:r>
                <a:rPr lang="lt-LT" b="1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05A665-DCD2-8CF5-7962-6B0684FC6339}"/>
                </a:ext>
              </a:extLst>
            </p:cNvPr>
            <p:cNvSpPr/>
            <p:nvPr/>
          </p:nvSpPr>
          <p:spPr>
            <a:xfrm>
              <a:off x="2981736" y="2667750"/>
              <a:ext cx="4969567" cy="830997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err="1"/>
                <a:t>Düzenleyici</a:t>
              </a:r>
              <a:r>
                <a:rPr lang="en-US" sz="1600"/>
                <a:t> </a:t>
              </a:r>
              <a:r>
                <a:rPr lang="en-US" sz="1600" err="1"/>
                <a:t>kısıtlamalar</a:t>
              </a:r>
              <a:r>
                <a:rPr lang="en-US" sz="1600"/>
                <a:t> </a:t>
              </a:r>
              <a:r>
                <a:rPr lang="en-US" sz="1600" err="1"/>
                <a:t>politik</a:t>
              </a:r>
              <a:r>
                <a:rPr lang="en-US" sz="1600"/>
                <a:t> </a:t>
              </a:r>
              <a:r>
                <a:rPr lang="en-US" sz="1600" err="1"/>
                <a:t>olarak</a:t>
              </a:r>
              <a:r>
                <a:rPr lang="en-US" sz="1600"/>
                <a:t> </a:t>
              </a:r>
              <a:r>
                <a:rPr lang="en-US" sz="1600" err="1"/>
                <a:t>oldukça</a:t>
              </a:r>
              <a:r>
                <a:rPr lang="en-US" sz="1600"/>
                <a:t> </a:t>
              </a:r>
              <a:r>
                <a:rPr lang="en-US" sz="1600" err="1"/>
                <a:t>hassas</a:t>
              </a:r>
              <a:r>
                <a:rPr lang="en-US" sz="1600"/>
                <a:t> </a:t>
              </a:r>
              <a:r>
                <a:rPr lang="en-US" sz="1600" err="1"/>
                <a:t>olabilir</a:t>
              </a:r>
              <a:r>
                <a:rPr lang="en-US" sz="1600"/>
                <a:t>, </a:t>
              </a:r>
              <a:r>
                <a:rPr lang="en-US" sz="1600" err="1"/>
                <a:t>ancak</a:t>
              </a:r>
              <a:r>
                <a:rPr lang="en-US" sz="1600"/>
                <a:t> </a:t>
              </a:r>
              <a:r>
                <a:rPr lang="en-US" sz="1600" err="1"/>
                <a:t>fiyatlandırma</a:t>
              </a:r>
              <a:r>
                <a:rPr lang="en-US" sz="1600"/>
                <a:t> </a:t>
              </a:r>
              <a:r>
                <a:rPr lang="en-US" sz="1600" err="1"/>
                <a:t>yöntemine</a:t>
              </a:r>
              <a:r>
                <a:rPr lang="en-US" sz="1600"/>
                <a:t> </a:t>
              </a:r>
              <a:r>
                <a:rPr lang="en-US" sz="1600" err="1"/>
                <a:t>kıyasla</a:t>
              </a:r>
              <a:r>
                <a:rPr lang="en-US" sz="1600"/>
                <a:t> </a:t>
              </a:r>
              <a:r>
                <a:rPr lang="en-US" sz="1600" err="1"/>
                <a:t>daha</a:t>
              </a:r>
              <a:r>
                <a:rPr lang="en-US" sz="1600"/>
                <a:t> </a:t>
              </a:r>
              <a:r>
                <a:rPr lang="en-US" sz="1600" err="1"/>
                <a:t>kabul</a:t>
              </a:r>
              <a:r>
                <a:rPr lang="en-US" sz="1600"/>
                <a:t> </a:t>
              </a:r>
              <a:r>
                <a:rPr lang="en-US" sz="1600" err="1"/>
                <a:t>edilebilir</a:t>
              </a:r>
              <a:r>
                <a:rPr lang="en-US" sz="1600"/>
                <a:t> </a:t>
              </a:r>
              <a:r>
                <a:rPr lang="en-US" sz="1600" err="1"/>
                <a:t>bir</a:t>
              </a:r>
              <a:r>
                <a:rPr lang="en-US" sz="1600"/>
                <a:t> </a:t>
              </a:r>
              <a:r>
                <a:rPr lang="en-US" sz="1600" err="1"/>
                <a:t>alternatif</a:t>
              </a:r>
              <a:r>
                <a:rPr lang="en-US" sz="1600"/>
                <a:t> </a:t>
              </a:r>
              <a:r>
                <a:rPr lang="en-US" sz="1600" err="1"/>
                <a:t>olarak</a:t>
              </a:r>
              <a:r>
                <a:rPr lang="en-US" sz="1600"/>
                <a:t> </a:t>
              </a:r>
              <a:r>
                <a:rPr lang="en-US" sz="1600" err="1"/>
                <a:t>görülebilir</a:t>
              </a:r>
              <a:r>
                <a:rPr lang="en-US" sz="1600"/>
                <a:t>.</a:t>
              </a:r>
              <a:endParaRPr lang="lt-LT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B19919-9619-8A52-89EC-3E3C26F5359C}"/>
                </a:ext>
              </a:extLst>
            </p:cNvPr>
            <p:cNvSpPr/>
            <p:nvPr/>
          </p:nvSpPr>
          <p:spPr>
            <a:xfrm>
              <a:off x="2981736" y="3668030"/>
              <a:ext cx="4876802" cy="830997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lt-LT" sz="1600" err="1"/>
                <a:t>Yasal</a:t>
              </a:r>
              <a:r>
                <a:rPr lang="lt-LT" sz="1600"/>
                <a:t> </a:t>
              </a:r>
              <a:r>
                <a:rPr lang="lt-LT" sz="1600" err="1"/>
                <a:t>engeller</a:t>
              </a:r>
              <a:r>
                <a:rPr lang="lt-LT" sz="1600"/>
                <a:t>, </a:t>
              </a:r>
              <a:r>
                <a:rPr lang="lt-LT" sz="1600" err="1"/>
                <a:t>mevcut</a:t>
              </a:r>
              <a:r>
                <a:rPr lang="lt-LT" sz="1600"/>
                <a:t> </a:t>
              </a:r>
              <a:r>
                <a:rPr lang="lt-LT" sz="1600" err="1"/>
                <a:t>düzenlemeler</a:t>
              </a:r>
              <a:r>
                <a:rPr lang="lt-LT" sz="1600"/>
                <a:t> </a:t>
              </a:r>
              <a:r>
                <a:rPr lang="lt-LT" sz="1600" err="1"/>
                <a:t>ve</a:t>
              </a:r>
              <a:r>
                <a:rPr lang="lt-LT" sz="1600"/>
                <a:t> </a:t>
              </a:r>
              <a:r>
                <a:rPr lang="lt-LT" sz="1600" err="1"/>
                <a:t>diğer</a:t>
              </a:r>
              <a:r>
                <a:rPr lang="lt-LT" sz="1600"/>
                <a:t> </a:t>
              </a:r>
              <a:r>
                <a:rPr lang="lt-LT" sz="1600" err="1"/>
                <a:t>yasal</a:t>
              </a:r>
              <a:r>
                <a:rPr lang="lt-LT" sz="1600"/>
                <a:t> </a:t>
              </a:r>
              <a:r>
                <a:rPr lang="lt-LT" sz="1600" err="1"/>
                <a:t>belgelerin</a:t>
              </a:r>
              <a:r>
                <a:rPr lang="lt-LT" sz="1600"/>
                <a:t> </a:t>
              </a:r>
              <a:r>
                <a:rPr lang="lt-LT" sz="1600" err="1"/>
                <a:t>önlemelerin</a:t>
              </a:r>
              <a:r>
                <a:rPr lang="lt-LT" sz="1600"/>
                <a:t> </a:t>
              </a:r>
              <a:r>
                <a:rPr lang="lt-LT" sz="1600" err="1"/>
                <a:t>uygulanmasına</a:t>
              </a:r>
              <a:r>
                <a:rPr lang="lt-LT" sz="1600"/>
                <a:t> </a:t>
              </a:r>
              <a:r>
                <a:rPr lang="lt-LT" sz="1600" err="1"/>
                <a:t>izin</a:t>
              </a:r>
              <a:r>
                <a:rPr lang="lt-LT" sz="1600"/>
                <a:t> </a:t>
              </a:r>
              <a:r>
                <a:rPr lang="lt-LT" sz="1600" err="1"/>
                <a:t>vermediği</a:t>
              </a:r>
              <a:r>
                <a:rPr lang="lt-LT" sz="1600"/>
                <a:t> </a:t>
              </a:r>
              <a:r>
                <a:rPr lang="lt-LT" sz="1600" err="1"/>
                <a:t>durumlarda</a:t>
              </a:r>
              <a:r>
                <a:rPr lang="lt-LT" sz="1600"/>
                <a:t> </a:t>
              </a:r>
              <a:r>
                <a:rPr lang="lt-LT" sz="1600" err="1"/>
                <a:t>ortaya</a:t>
              </a:r>
              <a:r>
                <a:rPr lang="lt-LT" sz="1600"/>
                <a:t> </a:t>
              </a:r>
              <a:r>
                <a:rPr lang="lt-LT" sz="1600" err="1"/>
                <a:t>çıkabilir</a:t>
              </a:r>
              <a:r>
                <a:rPr lang="lt-LT" sz="1600"/>
                <a:t>.</a:t>
              </a:r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D1A6ED4A-2CCD-B318-9FFB-24AC22B2AE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33249" y="2871085"/>
              <a:ext cx="4267200" cy="1371600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err="1">
                  <a:solidFill>
                    <a:schemeClr val="bg1"/>
                  </a:solidFill>
                </a:rPr>
                <a:t>Uygulama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daha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sorunsuz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ilerlerken</a:t>
              </a:r>
              <a:r>
                <a:rPr lang="en-US" b="1">
                  <a:solidFill>
                    <a:schemeClr val="bg1"/>
                  </a:solidFill>
                </a:rPr>
                <a:t>, </a:t>
              </a:r>
              <a:r>
                <a:rPr lang="en-US" b="1" err="1">
                  <a:solidFill>
                    <a:schemeClr val="bg1"/>
                  </a:solidFill>
                </a:rPr>
                <a:t>tipik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önlemlerin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daha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üst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düzey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otoritelerce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onaylanması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durumunda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gerçekleşir</a:t>
              </a:r>
              <a:r>
                <a:rPr lang="en-US" b="1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2" name="Rounded Rectangle 2">
              <a:extLst>
                <a:ext uri="{FF2B5EF4-FFF2-40B4-BE49-F238E27FC236}">
                  <a16:creationId xmlns:a16="http://schemas.microsoft.com/office/drawing/2014/main" id="{B2ACD0CF-7212-ED86-1277-AF94D0759D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65233" y="4435588"/>
              <a:ext cx="5029200" cy="1328531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b="1" err="1">
                  <a:solidFill>
                    <a:schemeClr val="bg1"/>
                  </a:solidFill>
                </a:rPr>
                <a:t>Çoğu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önlem</a:t>
              </a:r>
              <a:r>
                <a:rPr lang="en-US" b="1">
                  <a:solidFill>
                    <a:schemeClr val="bg1"/>
                  </a:solidFill>
                </a:rPr>
                <a:t>, </a:t>
              </a:r>
              <a:r>
                <a:rPr lang="en-US" b="1" err="1">
                  <a:solidFill>
                    <a:schemeClr val="bg1"/>
                  </a:solidFill>
                </a:rPr>
                <a:t>basit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çözümlerle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uygulanabilir</a:t>
              </a:r>
              <a:r>
                <a:rPr lang="en-US" b="1">
                  <a:solidFill>
                    <a:schemeClr val="bg1"/>
                  </a:solidFill>
                </a:rPr>
                <a:t> - </a:t>
              </a:r>
              <a:r>
                <a:rPr lang="en-US" b="1" err="1">
                  <a:solidFill>
                    <a:schemeClr val="bg1"/>
                  </a:solidFill>
                </a:rPr>
                <a:t>işaretler</a:t>
              </a:r>
              <a:r>
                <a:rPr lang="en-US" b="1">
                  <a:solidFill>
                    <a:schemeClr val="bg1"/>
                  </a:solidFill>
                </a:rPr>
                <a:t>, </a:t>
              </a:r>
              <a:r>
                <a:rPr lang="en-US" b="1" err="1">
                  <a:solidFill>
                    <a:schemeClr val="bg1"/>
                  </a:solidFill>
                </a:rPr>
                <a:t>küçük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altyapı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unsurları</a:t>
              </a:r>
              <a:r>
                <a:rPr lang="en-US" b="1">
                  <a:solidFill>
                    <a:schemeClr val="bg1"/>
                  </a:solidFill>
                </a:rPr>
                <a:t> vb. - </a:t>
              </a:r>
              <a:r>
                <a:rPr lang="en-US" b="1" err="1">
                  <a:solidFill>
                    <a:schemeClr val="bg1"/>
                  </a:solidFill>
                </a:rPr>
                <a:t>aynı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zamanda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önemli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faydalar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sağlar</a:t>
              </a:r>
              <a:r>
                <a:rPr lang="en-US" b="1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92D4E4-84DE-4183-BA30-236136E807C9}"/>
              </a:ext>
            </a:extLst>
          </p:cNvPr>
          <p:cNvSpPr txBox="1"/>
          <p:nvPr/>
        </p:nvSpPr>
        <p:spPr>
          <a:xfrm>
            <a:off x="142461" y="1832549"/>
            <a:ext cx="2269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err="1">
                <a:latin typeface="+mj-lt"/>
              </a:rPr>
              <a:t>Uygulama</a:t>
            </a:r>
            <a:r>
              <a:rPr lang="lt-LT" b="1">
                <a:latin typeface="+mj-lt"/>
              </a:rPr>
              <a:t> </a:t>
            </a:r>
            <a:r>
              <a:rPr lang="lt-LT" b="1" err="1">
                <a:latin typeface="+mj-lt"/>
              </a:rPr>
              <a:t>için</a:t>
            </a:r>
            <a:r>
              <a:rPr lang="lt-LT" b="1">
                <a:latin typeface="+mj-lt"/>
              </a:rPr>
              <a:t> </a:t>
            </a:r>
            <a:r>
              <a:rPr lang="lt-LT" b="1" err="1">
                <a:latin typeface="+mj-lt"/>
              </a:rPr>
              <a:t>öğrenilen</a:t>
            </a:r>
            <a:r>
              <a:rPr lang="lt-LT" b="1">
                <a:latin typeface="+mj-lt"/>
              </a:rPr>
              <a:t> </a:t>
            </a:r>
            <a:r>
              <a:rPr lang="lt-LT" b="1" err="1">
                <a:latin typeface="+mj-lt"/>
              </a:rPr>
              <a:t>dersler</a:t>
            </a:r>
            <a:r>
              <a:rPr lang="lt-LT" b="1">
                <a:latin typeface="+mj-lt"/>
              </a:rPr>
              <a:t> </a:t>
            </a:r>
            <a:r>
              <a:rPr lang="lt-LT" b="1" err="1">
                <a:latin typeface="+mj-lt"/>
              </a:rPr>
              <a:t>ve</a:t>
            </a:r>
            <a:r>
              <a:rPr lang="lt-LT" b="1">
                <a:latin typeface="+mj-lt"/>
              </a:rPr>
              <a:t> </a:t>
            </a:r>
            <a:r>
              <a:rPr lang="lt-LT" b="1" err="1">
                <a:latin typeface="+mj-lt"/>
              </a:rPr>
              <a:t>engeller</a:t>
            </a:r>
            <a:endParaRPr lang="en-GB" sz="1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1609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301486" y="1279870"/>
            <a:ext cx="9185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</a:rPr>
              <a:t>SIKIŞIKLIK ÜCRETLENDİRMESİ: ETKİ VE FAYDALARI</a:t>
            </a:r>
            <a:endParaRPr lang="en-US" sz="3200" b="1">
              <a:latin typeface="+mj-lt"/>
            </a:endParaRP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891AF56C-1FD1-1610-8EB7-A963A6325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641188"/>
              </p:ext>
            </p:extLst>
          </p:nvPr>
        </p:nvGraphicFramePr>
        <p:xfrm>
          <a:off x="301487" y="1929828"/>
          <a:ext cx="11589026" cy="1313435"/>
        </p:xfrm>
        <a:graphic>
          <a:graphicData uri="http://schemas.openxmlformats.org/drawingml/2006/table">
            <a:tbl>
              <a:tblPr firstRow="1" firstCol="1" bandRow="1"/>
              <a:tblGrid>
                <a:gridCol w="1349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11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7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38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54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SIKIŞIKLIK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ÜCRETLENDİRMESİ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9DCDFE15-FAF2-07A0-E054-B729D3A63802}"/>
              </a:ext>
            </a:extLst>
          </p:cNvPr>
          <p:cNvSpPr/>
          <p:nvPr/>
        </p:nvSpPr>
        <p:spPr>
          <a:xfrm>
            <a:off x="1306620" y="3511808"/>
            <a:ext cx="1705727" cy="1561179"/>
          </a:xfrm>
          <a:prstGeom prst="ellipse">
            <a:avLst/>
          </a:prstGeom>
          <a:solidFill>
            <a:srgbClr val="EBEFB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1</a:t>
            </a:r>
            <a:r>
              <a:rPr lang="en-GB" sz="1600" err="1">
                <a:solidFill>
                  <a:schemeClr val="tx1"/>
                </a:solidFill>
              </a:rPr>
              <a:t>Şehrin</a:t>
            </a:r>
            <a:endParaRPr lang="en-GB" sz="1600">
              <a:solidFill>
                <a:schemeClr val="tx1"/>
              </a:solidFill>
            </a:endParaRPr>
          </a:p>
          <a:p>
            <a:pPr algn="ctr"/>
            <a:r>
              <a:rPr lang="en-GB" sz="1600" err="1">
                <a:solidFill>
                  <a:schemeClr val="tx1"/>
                </a:solidFill>
              </a:rPr>
              <a:t>bir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bölümünü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etkilemesi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1BBD9C-6BB6-B01D-0AFC-08A5AEF0D273}"/>
              </a:ext>
            </a:extLst>
          </p:cNvPr>
          <p:cNvSpPr/>
          <p:nvPr/>
        </p:nvSpPr>
        <p:spPr>
          <a:xfrm>
            <a:off x="4042749" y="3015457"/>
            <a:ext cx="3670373" cy="3199189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3</a:t>
            </a:r>
            <a:r>
              <a:rPr lang="lt-LT" sz="1600">
                <a:solidFill>
                  <a:schemeClr val="tx1"/>
                </a:solidFill>
              </a:rPr>
              <a:t>Temel </a:t>
            </a:r>
            <a:r>
              <a:rPr lang="lt-LT" sz="1600" err="1">
                <a:solidFill>
                  <a:schemeClr val="tx1"/>
                </a:solidFill>
              </a:rPr>
              <a:t>Faydalar</a:t>
            </a:r>
            <a:r>
              <a:rPr lang="lt-LT" sz="1600">
                <a:solidFill>
                  <a:schemeClr val="tx1"/>
                </a:solidFill>
              </a:rPr>
              <a:t>:</a:t>
            </a:r>
            <a:endParaRPr lang="lt-LT" sz="1600">
              <a:solidFill>
                <a:srgbClr val="FF0000"/>
              </a:solidFill>
            </a:endParaRPr>
          </a:p>
          <a:p>
            <a:pPr marL="30480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</a:rPr>
              <a:t>trafik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azaltma</a:t>
            </a:r>
            <a:endParaRPr lang="en-US" sz="1600">
              <a:solidFill>
                <a:schemeClr val="tx1"/>
              </a:solidFill>
            </a:endParaRPr>
          </a:p>
          <a:p>
            <a:pPr marL="30480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</a:rPr>
              <a:t>güvenlik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faydaları</a:t>
            </a:r>
            <a:endParaRPr lang="en-US" sz="1600">
              <a:solidFill>
                <a:schemeClr val="tx1"/>
              </a:solidFill>
            </a:endParaRPr>
          </a:p>
          <a:p>
            <a:pPr marL="30480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</a:rPr>
              <a:t>çevresel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faydalar</a:t>
            </a:r>
            <a:endParaRPr lang="en-US" sz="1600">
              <a:solidFill>
                <a:schemeClr val="tx1"/>
              </a:solidFill>
            </a:endParaRPr>
          </a:p>
          <a:p>
            <a:pPr marL="30480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</a:rPr>
              <a:t>Hareketliliğe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erişimin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gelişmesi</a:t>
            </a:r>
            <a:endParaRPr lang="en-US" sz="1600">
              <a:solidFill>
                <a:schemeClr val="tx1"/>
              </a:solidFill>
            </a:endParaRPr>
          </a:p>
          <a:p>
            <a:pPr marL="30480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</a:rPr>
              <a:t>ekonomik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aktiviteyi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kolaylaştırmak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498F92-F6A4-EAB6-7044-9A53E3363B51}"/>
              </a:ext>
            </a:extLst>
          </p:cNvPr>
          <p:cNvSpPr/>
          <p:nvPr/>
        </p:nvSpPr>
        <p:spPr>
          <a:xfrm>
            <a:off x="9834356" y="3317642"/>
            <a:ext cx="1705155" cy="1522276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6</a:t>
            </a:r>
            <a:r>
              <a:rPr lang="lt-LT" sz="1600">
                <a:solidFill>
                  <a:schemeClr val="tx1"/>
                </a:solidFill>
              </a:rPr>
              <a:t>Yasal </a:t>
            </a:r>
            <a:r>
              <a:rPr lang="lt-LT" sz="1600" err="1">
                <a:solidFill>
                  <a:schemeClr val="tx1"/>
                </a:solidFill>
              </a:rPr>
              <a:t>ve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ya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Teknik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Engeller</a:t>
            </a:r>
            <a:endParaRPr lang="en-GB" sz="160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F8E6D8-5C84-8A47-13EA-9946FE971AB2}"/>
              </a:ext>
            </a:extLst>
          </p:cNvPr>
          <p:cNvSpPr/>
          <p:nvPr/>
        </p:nvSpPr>
        <p:spPr>
          <a:xfrm>
            <a:off x="2747585" y="3015457"/>
            <a:ext cx="1738013" cy="1517413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2</a:t>
            </a:r>
            <a:r>
              <a:rPr lang="lt-LT" sz="1600">
                <a:solidFill>
                  <a:schemeClr val="tx1"/>
                </a:solidFill>
              </a:rPr>
              <a:t>Yüksek</a:t>
            </a:r>
          </a:p>
          <a:p>
            <a:pPr algn="ctr"/>
            <a:r>
              <a:rPr lang="lt-LT" sz="1600" err="1">
                <a:solidFill>
                  <a:schemeClr val="tx1"/>
                </a:solidFill>
              </a:rPr>
              <a:t>Ekonomik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fayda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3D12EC-8FD0-C15B-0B07-2BBB47538633}"/>
              </a:ext>
            </a:extLst>
          </p:cNvPr>
          <p:cNvSpPr/>
          <p:nvPr/>
        </p:nvSpPr>
        <p:spPr>
          <a:xfrm>
            <a:off x="7145472" y="3166848"/>
            <a:ext cx="2057400" cy="1823864"/>
          </a:xfrm>
          <a:prstGeom prst="ellipse">
            <a:avLst/>
          </a:prstGeom>
          <a:solidFill>
            <a:srgbClr val="EBEFB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4</a:t>
            </a:r>
            <a:r>
              <a:rPr lang="lt-LT" sz="1600">
                <a:solidFill>
                  <a:schemeClr val="tx1"/>
                </a:solidFill>
              </a:rPr>
              <a:t>Olumsuz </a:t>
            </a:r>
            <a:r>
              <a:rPr lang="lt-LT" sz="1600" err="1">
                <a:solidFill>
                  <a:schemeClr val="tx1"/>
                </a:solidFill>
              </a:rPr>
              <a:t>algılar</a:t>
            </a:r>
            <a:endParaRPr lang="en-GB" sz="160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D74E64-EDA7-9859-A6B9-A59E938FC32E}"/>
              </a:ext>
            </a:extLst>
          </p:cNvPr>
          <p:cNvSpPr/>
          <p:nvPr/>
        </p:nvSpPr>
        <p:spPr>
          <a:xfrm>
            <a:off x="8646332" y="3907727"/>
            <a:ext cx="1565900" cy="1522276"/>
          </a:xfrm>
          <a:prstGeom prst="ellipse">
            <a:avLst/>
          </a:prstGeom>
          <a:solidFill>
            <a:srgbClr val="D9E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5</a:t>
            </a:r>
            <a:r>
              <a:rPr lang="lt-LT" sz="1600">
                <a:solidFill>
                  <a:schemeClr val="tx1"/>
                </a:solidFill>
              </a:rPr>
              <a:t>Uzun </a:t>
            </a:r>
            <a:r>
              <a:rPr lang="lt-LT" sz="1600" err="1">
                <a:solidFill>
                  <a:schemeClr val="tx1"/>
                </a:solidFill>
              </a:rPr>
              <a:t>dönem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faydalar</a:t>
            </a:r>
            <a:endParaRPr lang="en-GB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74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B42D57-D67E-A437-1BF8-4D0F03840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024" y="965935"/>
            <a:ext cx="3856436" cy="275459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B45DDF3-9BD5-5501-7C60-9DE8379DF75B}"/>
              </a:ext>
            </a:extLst>
          </p:cNvPr>
          <p:cNvSpPr/>
          <p:nvPr/>
        </p:nvSpPr>
        <p:spPr>
          <a:xfrm>
            <a:off x="4735439" y="1422378"/>
            <a:ext cx="3653446" cy="29235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err="1">
                <a:solidFill>
                  <a:schemeClr val="tx1"/>
                </a:solidFill>
              </a:rPr>
              <a:t>İstisnalar</a:t>
            </a:r>
            <a:r>
              <a:rPr lang="lt-LT" b="1">
                <a:solidFill>
                  <a:schemeClr val="tx1"/>
                </a:solidFill>
              </a:rPr>
              <a:t>:</a:t>
            </a:r>
          </a:p>
          <a:p>
            <a:r>
              <a:rPr lang="lt-LT">
                <a:solidFill>
                  <a:schemeClr val="tx1"/>
                </a:solidFill>
              </a:rPr>
              <a:t>- </a:t>
            </a:r>
            <a:r>
              <a:rPr lang="lt-LT" err="1">
                <a:solidFill>
                  <a:schemeClr val="tx1"/>
                </a:solidFill>
              </a:rPr>
              <a:t>Motosikletler</a:t>
            </a:r>
            <a:r>
              <a:rPr lang="lt-LT">
                <a:solidFill>
                  <a:schemeClr val="tx1"/>
                </a:solidFill>
              </a:rPr>
              <a:t>, </a:t>
            </a:r>
            <a:r>
              <a:rPr lang="lt-LT" err="1">
                <a:solidFill>
                  <a:schemeClr val="tx1"/>
                </a:solidFill>
              </a:rPr>
              <a:t>mopedler</a:t>
            </a:r>
            <a:endParaRPr lang="lt-LT">
              <a:solidFill>
                <a:schemeClr val="tx1"/>
              </a:solidFill>
            </a:endParaRPr>
          </a:p>
          <a:p>
            <a:r>
              <a:rPr lang="lt-LT">
                <a:solidFill>
                  <a:schemeClr val="tx1"/>
                </a:solidFill>
              </a:rPr>
              <a:t>- </a:t>
            </a:r>
            <a:r>
              <a:rPr lang="lt-LT" err="1">
                <a:solidFill>
                  <a:schemeClr val="tx1"/>
                </a:solidFill>
              </a:rPr>
              <a:t>Ambulanslar</a:t>
            </a:r>
            <a:r>
              <a:rPr lang="lt-LT">
                <a:solidFill>
                  <a:schemeClr val="tx1"/>
                </a:solidFill>
              </a:rPr>
              <a:t>, </a:t>
            </a:r>
            <a:r>
              <a:rPr lang="lt-LT" err="1">
                <a:solidFill>
                  <a:schemeClr val="tx1"/>
                </a:solidFill>
              </a:rPr>
              <a:t>itfaiye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araçları</a:t>
            </a:r>
            <a:endParaRPr lang="lt-LT">
              <a:solidFill>
                <a:schemeClr val="tx1"/>
              </a:solidFill>
            </a:endParaRPr>
          </a:p>
          <a:p>
            <a:r>
              <a:rPr lang="lt-LT">
                <a:solidFill>
                  <a:schemeClr val="tx1"/>
                </a:solidFill>
              </a:rPr>
              <a:t>- </a:t>
            </a:r>
            <a:r>
              <a:rPr lang="lt-LT" err="1">
                <a:solidFill>
                  <a:schemeClr val="tx1"/>
                </a:solidFill>
              </a:rPr>
              <a:t>Engelli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arabaları</a:t>
            </a:r>
            <a:endParaRPr lang="lt-LT">
              <a:solidFill>
                <a:schemeClr val="tx1"/>
              </a:solidFill>
            </a:endParaRPr>
          </a:p>
          <a:p>
            <a:r>
              <a:rPr lang="lt-LT">
                <a:solidFill>
                  <a:schemeClr val="tx1"/>
                </a:solidFill>
              </a:rPr>
              <a:t>- Taksi, </a:t>
            </a:r>
            <a:r>
              <a:rPr lang="lt-LT" err="1">
                <a:solidFill>
                  <a:schemeClr val="tx1"/>
                </a:solidFill>
              </a:rPr>
              <a:t>özel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kiralık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araçlar</a:t>
            </a:r>
            <a:endParaRPr lang="lt-LT">
              <a:solidFill>
                <a:schemeClr val="tx1"/>
              </a:solidFill>
            </a:endParaRPr>
          </a:p>
          <a:p>
            <a:r>
              <a:rPr lang="lt-LT">
                <a:solidFill>
                  <a:schemeClr val="tx1"/>
                </a:solidFill>
              </a:rPr>
              <a:t>- </a:t>
            </a:r>
            <a:r>
              <a:rPr lang="lt-LT" err="1">
                <a:solidFill>
                  <a:schemeClr val="tx1"/>
                </a:solidFill>
              </a:rPr>
              <a:t>Elektrikli</a:t>
            </a:r>
            <a:r>
              <a:rPr lang="lt-LT">
                <a:solidFill>
                  <a:schemeClr val="tx1"/>
                </a:solidFill>
              </a:rPr>
              <a:t> </a:t>
            </a:r>
            <a:r>
              <a:rPr lang="lt-LT" err="1">
                <a:solidFill>
                  <a:schemeClr val="tx1"/>
                </a:solidFill>
              </a:rPr>
              <a:t>araçlar</a:t>
            </a:r>
            <a:endParaRPr lang="lt-LT" sz="16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4853B-49FD-8B1C-87D2-727050CA4F12}"/>
              </a:ext>
            </a:extLst>
          </p:cNvPr>
          <p:cNvSpPr/>
          <p:nvPr/>
        </p:nvSpPr>
        <p:spPr>
          <a:xfrm>
            <a:off x="220973" y="101401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</a:rPr>
              <a:t>SIKIŞIKLIK ÜCRETLENDİRMESİ</a:t>
            </a:r>
            <a:endParaRPr lang="en-GB" sz="3200" b="1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4B9F6-2009-617A-55CB-D3F89B00DF02}"/>
              </a:ext>
            </a:extLst>
          </p:cNvPr>
          <p:cNvSpPr/>
          <p:nvPr/>
        </p:nvSpPr>
        <p:spPr>
          <a:xfrm>
            <a:off x="596663" y="1481952"/>
            <a:ext cx="4287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err="1"/>
              <a:t>Tıkanıklık</a:t>
            </a:r>
            <a:r>
              <a:rPr lang="en-US" sz="1600"/>
              <a:t> </a:t>
            </a:r>
            <a:r>
              <a:rPr lang="en-US" sz="1600" err="1"/>
              <a:t>ücretinin</a:t>
            </a:r>
            <a:r>
              <a:rPr lang="en-US" sz="1600"/>
              <a:t> </a:t>
            </a:r>
            <a:r>
              <a:rPr lang="en-US" sz="1600" err="1"/>
              <a:t>miktarı</a:t>
            </a:r>
            <a:r>
              <a:rPr lang="en-US" sz="1600"/>
              <a:t> </a:t>
            </a:r>
            <a:r>
              <a:rPr lang="en-US" sz="1600" err="1"/>
              <a:t>sabit</a:t>
            </a:r>
            <a:r>
              <a:rPr lang="en-US" sz="1600"/>
              <a:t> </a:t>
            </a:r>
            <a:r>
              <a:rPr lang="en-US" sz="1600" err="1"/>
              <a:t>veya</a:t>
            </a:r>
            <a:r>
              <a:rPr lang="en-US" sz="1600"/>
              <a:t> </a:t>
            </a:r>
            <a:r>
              <a:rPr lang="en-US" sz="1600" err="1"/>
              <a:t>aşamalı</a:t>
            </a:r>
            <a:r>
              <a:rPr lang="en-US" sz="1600"/>
              <a:t> </a:t>
            </a:r>
            <a:r>
              <a:rPr lang="en-US" sz="1600" err="1"/>
              <a:t>olabilir</a:t>
            </a:r>
            <a:r>
              <a:rPr lang="en-US" sz="1600"/>
              <a:t> (zaman </a:t>
            </a:r>
            <a:r>
              <a:rPr lang="en-US" sz="1600" err="1"/>
              <a:t>içinde</a:t>
            </a:r>
            <a:r>
              <a:rPr lang="en-US" sz="1600"/>
              <a:t>)</a:t>
            </a:r>
            <a:endParaRPr lang="lt-LT"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B24CB-D46B-6651-2046-1B98BED04BEA}"/>
              </a:ext>
            </a:extLst>
          </p:cNvPr>
          <p:cNvSpPr/>
          <p:nvPr/>
        </p:nvSpPr>
        <p:spPr>
          <a:xfrm>
            <a:off x="238540" y="2497247"/>
            <a:ext cx="44968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err="1"/>
              <a:t>Trafik</a:t>
            </a:r>
            <a:r>
              <a:rPr lang="en-US" b="1"/>
              <a:t> </a:t>
            </a:r>
            <a:r>
              <a:rPr lang="en-US" b="1" err="1"/>
              <a:t>sıkışıklığı</a:t>
            </a:r>
            <a:r>
              <a:rPr lang="en-US" b="1"/>
              <a:t> </a:t>
            </a:r>
            <a:r>
              <a:rPr lang="en-US" b="1" err="1"/>
              <a:t>vergileri</a:t>
            </a:r>
            <a:r>
              <a:rPr lang="en-US" b="1"/>
              <a:t> </a:t>
            </a:r>
            <a:r>
              <a:rPr lang="en-US" b="1" err="1"/>
              <a:t>geçerlidir</a:t>
            </a:r>
            <a:r>
              <a:rPr lang="en-US" b="1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Bölgelerde</a:t>
            </a:r>
            <a:r>
              <a:rPr lang="en-US"/>
              <a:t> (</a:t>
            </a:r>
            <a:r>
              <a:rPr lang="en-US" err="1"/>
              <a:t>bölgedeki</a:t>
            </a:r>
            <a:r>
              <a:rPr lang="en-US"/>
              <a:t> </a:t>
            </a:r>
            <a:r>
              <a:rPr lang="en-US" err="1"/>
              <a:t>tüm</a:t>
            </a:r>
            <a:r>
              <a:rPr lang="en-US"/>
              <a:t> </a:t>
            </a:r>
            <a:r>
              <a:rPr lang="en-US" err="1"/>
              <a:t>sokaklar</a:t>
            </a:r>
            <a:r>
              <a:rPr lang="en-US"/>
              <a:t> </a:t>
            </a:r>
            <a:r>
              <a:rPr lang="en-US" err="1"/>
              <a:t>veya</a:t>
            </a:r>
            <a:r>
              <a:rPr lang="en-US"/>
              <a:t> </a:t>
            </a:r>
            <a:r>
              <a:rPr lang="en-US" err="1"/>
              <a:t>bazıları</a:t>
            </a:r>
            <a:r>
              <a:rPr lang="en-US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Kalabalık</a:t>
            </a:r>
            <a:r>
              <a:rPr lang="en-US"/>
              <a:t> </a:t>
            </a:r>
            <a:r>
              <a:rPr lang="en-US" err="1"/>
              <a:t>caddelerde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köprü</a:t>
            </a:r>
            <a:r>
              <a:rPr lang="en-US"/>
              <a:t> </a:t>
            </a:r>
            <a:r>
              <a:rPr lang="en-US" err="1"/>
              <a:t>geçiş</a:t>
            </a:r>
            <a:r>
              <a:rPr lang="en-US"/>
              <a:t> </a:t>
            </a:r>
            <a:r>
              <a:rPr lang="en-US" err="1"/>
              <a:t>vergisi</a:t>
            </a:r>
            <a:endParaRPr lang="lt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08A35-0077-6932-D03D-1D0C55E19517}"/>
              </a:ext>
            </a:extLst>
          </p:cNvPr>
          <p:cNvSpPr/>
          <p:nvPr/>
        </p:nvSpPr>
        <p:spPr>
          <a:xfrm>
            <a:off x="577236" y="3973842"/>
            <a:ext cx="6128364" cy="2262158"/>
          </a:xfrm>
          <a:prstGeom prst="rect">
            <a:avLst/>
          </a:prstGeom>
          <a:solidFill>
            <a:srgbClr val="D9E07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err="1"/>
              <a:t>Trafik</a:t>
            </a:r>
            <a:r>
              <a:rPr lang="en-US" b="1"/>
              <a:t> </a:t>
            </a:r>
            <a:r>
              <a:rPr lang="en-US" b="1" err="1"/>
              <a:t>sıkışıklığı</a:t>
            </a:r>
            <a:r>
              <a:rPr lang="en-US" b="1"/>
              <a:t> </a:t>
            </a:r>
            <a:r>
              <a:rPr lang="en-US" b="1" err="1"/>
              <a:t>ücretlendirmesi</a:t>
            </a:r>
            <a:r>
              <a:rPr lang="en-US" b="1"/>
              <a:t> </a:t>
            </a:r>
            <a:r>
              <a:rPr lang="en-US" b="1" err="1"/>
              <a:t>ilgili</a:t>
            </a:r>
            <a:r>
              <a:rPr lang="en-US" b="1"/>
              <a:t> </a:t>
            </a:r>
            <a:r>
              <a:rPr lang="en-US" b="1" err="1"/>
              <a:t>olduğu</a:t>
            </a:r>
            <a:r>
              <a:rPr lang="en-US" b="1"/>
              <a:t> </a:t>
            </a:r>
            <a:r>
              <a:rPr lang="en-US" b="1" err="1"/>
              <a:t>zamanda</a:t>
            </a:r>
            <a:r>
              <a:rPr lang="en-US" b="1"/>
              <a:t> </a:t>
            </a:r>
            <a:r>
              <a:rPr lang="en-US" b="1" err="1"/>
              <a:t>uygulanabilir</a:t>
            </a:r>
            <a:r>
              <a:rPr lang="en-US" b="1"/>
              <a:t>:</a:t>
            </a:r>
          </a:p>
          <a:p>
            <a:pPr lvl="1">
              <a:spcAft>
                <a:spcPts val="600"/>
              </a:spcAft>
            </a:pPr>
            <a:r>
              <a:rPr lang="en-US" err="1"/>
              <a:t>Haftanın</a:t>
            </a:r>
            <a:r>
              <a:rPr lang="en-US"/>
              <a:t> </a:t>
            </a:r>
            <a:r>
              <a:rPr lang="en-US" err="1"/>
              <a:t>belirli</a:t>
            </a:r>
            <a:r>
              <a:rPr lang="en-US"/>
              <a:t> </a:t>
            </a:r>
            <a:r>
              <a:rPr lang="en-US" err="1"/>
              <a:t>günlerinde</a:t>
            </a:r>
            <a:r>
              <a:rPr lang="en-US"/>
              <a:t> </a:t>
            </a:r>
            <a:r>
              <a:rPr lang="en-US" err="1"/>
              <a:t>vergi</a:t>
            </a:r>
            <a:r>
              <a:rPr lang="en-US"/>
              <a:t> (</a:t>
            </a:r>
            <a:r>
              <a:rPr lang="en-US" err="1"/>
              <a:t>ör</a:t>
            </a:r>
            <a:r>
              <a:rPr lang="en-US"/>
              <a:t>. </a:t>
            </a:r>
            <a:r>
              <a:rPr lang="en-US" err="1"/>
              <a:t>hafta</a:t>
            </a:r>
            <a:r>
              <a:rPr lang="en-US"/>
              <a:t> </a:t>
            </a:r>
            <a:r>
              <a:rPr lang="en-US" err="1"/>
              <a:t>içi</a:t>
            </a:r>
            <a:r>
              <a:rPr lang="en-US"/>
              <a:t>)</a:t>
            </a:r>
          </a:p>
          <a:p>
            <a:pPr lvl="1">
              <a:spcAft>
                <a:spcPts val="600"/>
              </a:spcAft>
            </a:pPr>
            <a:r>
              <a:rPr lang="en-US"/>
              <a:t>&gt; </a:t>
            </a:r>
            <a:r>
              <a:rPr lang="en-US" err="1"/>
              <a:t>Günün</a:t>
            </a:r>
            <a:r>
              <a:rPr lang="en-US"/>
              <a:t> </a:t>
            </a:r>
            <a:r>
              <a:rPr lang="en-US" err="1"/>
              <a:t>belirli</a:t>
            </a:r>
            <a:r>
              <a:rPr lang="en-US"/>
              <a:t> </a:t>
            </a:r>
            <a:r>
              <a:rPr lang="en-US" err="1"/>
              <a:t>bir</a:t>
            </a:r>
            <a:r>
              <a:rPr lang="en-US"/>
              <a:t> </a:t>
            </a:r>
            <a:r>
              <a:rPr lang="en-US" err="1"/>
              <a:t>saatinde</a:t>
            </a:r>
            <a:r>
              <a:rPr lang="en-US"/>
              <a:t> </a:t>
            </a:r>
            <a:r>
              <a:rPr lang="en-US" err="1"/>
              <a:t>vergi</a:t>
            </a:r>
            <a:r>
              <a:rPr lang="en-US"/>
              <a:t> (</a:t>
            </a:r>
            <a:r>
              <a:rPr lang="en-US" err="1"/>
              <a:t>ör</a:t>
            </a:r>
            <a:r>
              <a:rPr lang="en-US"/>
              <a:t>. </a:t>
            </a:r>
            <a:r>
              <a:rPr lang="en-US" err="1"/>
              <a:t>trafiğin</a:t>
            </a:r>
            <a:r>
              <a:rPr lang="en-US"/>
              <a:t> </a:t>
            </a:r>
            <a:r>
              <a:rPr lang="en-US" err="1"/>
              <a:t>yoğun</a:t>
            </a:r>
            <a:r>
              <a:rPr lang="en-US"/>
              <a:t> </a:t>
            </a:r>
            <a:r>
              <a:rPr lang="en-US" err="1"/>
              <a:t>olduğu</a:t>
            </a:r>
            <a:r>
              <a:rPr lang="en-US"/>
              <a:t> </a:t>
            </a:r>
            <a:r>
              <a:rPr lang="en-US" err="1"/>
              <a:t>saat</a:t>
            </a:r>
            <a:r>
              <a:rPr lang="en-US"/>
              <a:t>, </a:t>
            </a:r>
            <a:r>
              <a:rPr lang="en-US" err="1"/>
              <a:t>tüm</a:t>
            </a:r>
            <a:r>
              <a:rPr lang="en-US"/>
              <a:t> </a:t>
            </a:r>
            <a:r>
              <a:rPr lang="en-US" err="1"/>
              <a:t>gün</a:t>
            </a:r>
            <a:r>
              <a:rPr lang="en-US"/>
              <a:t>)</a:t>
            </a:r>
          </a:p>
          <a:p>
            <a:pPr lvl="1">
              <a:spcAft>
                <a:spcPts val="600"/>
              </a:spcAft>
            </a:pPr>
            <a:r>
              <a:rPr lang="en-US"/>
              <a:t>&gt; </a:t>
            </a:r>
            <a:r>
              <a:rPr lang="en-US" err="1"/>
              <a:t>Tüm</a:t>
            </a:r>
            <a:r>
              <a:rPr lang="en-US"/>
              <a:t> </a:t>
            </a:r>
            <a:r>
              <a:rPr lang="en-US" err="1"/>
              <a:t>araçlara</a:t>
            </a:r>
            <a:r>
              <a:rPr lang="en-US"/>
              <a:t> </a:t>
            </a:r>
            <a:r>
              <a:rPr lang="en-US" err="1"/>
              <a:t>veya</a:t>
            </a:r>
            <a:r>
              <a:rPr lang="en-US"/>
              <a:t> </a:t>
            </a:r>
            <a:r>
              <a:rPr lang="en-US" err="1"/>
              <a:t>belirli</a:t>
            </a:r>
            <a:r>
              <a:rPr lang="en-US"/>
              <a:t> </a:t>
            </a:r>
            <a:r>
              <a:rPr lang="en-US" err="1"/>
              <a:t>bir</a:t>
            </a:r>
            <a:r>
              <a:rPr lang="en-US"/>
              <a:t> </a:t>
            </a:r>
            <a:r>
              <a:rPr lang="en-US" err="1"/>
              <a:t>gruba</a:t>
            </a:r>
            <a:r>
              <a:rPr lang="en-US"/>
              <a:t> </a:t>
            </a:r>
            <a:r>
              <a:rPr lang="en-US" err="1"/>
              <a:t>yönelik</a:t>
            </a:r>
            <a:r>
              <a:rPr lang="en-US"/>
              <a:t> </a:t>
            </a:r>
            <a:r>
              <a:rPr lang="en-US" err="1"/>
              <a:t>vergi</a:t>
            </a:r>
            <a:r>
              <a:rPr lang="en-US"/>
              <a:t> (</a:t>
            </a:r>
            <a:r>
              <a:rPr lang="en-US" err="1"/>
              <a:t>örn</a:t>
            </a:r>
            <a:r>
              <a:rPr lang="en-US"/>
              <a:t>. </a:t>
            </a:r>
            <a:r>
              <a:rPr lang="en-US" err="1"/>
              <a:t>yalnızca</a:t>
            </a:r>
            <a:r>
              <a:rPr lang="en-US"/>
              <a:t> </a:t>
            </a:r>
            <a:r>
              <a:rPr lang="en-US" err="1"/>
              <a:t>lojistik</a:t>
            </a:r>
            <a:r>
              <a:rPr lang="en-US"/>
              <a:t>)</a:t>
            </a:r>
            <a:endParaRPr lang="lt-L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CB52B4-0344-472B-0118-B5EEC646777D}"/>
              </a:ext>
            </a:extLst>
          </p:cNvPr>
          <p:cNvSpPr/>
          <p:nvPr/>
        </p:nvSpPr>
        <p:spPr>
          <a:xfrm>
            <a:off x="6999101" y="3686676"/>
            <a:ext cx="2836934" cy="25594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</a:rPr>
              <a:t>Uygulama</a:t>
            </a:r>
            <a:r>
              <a:rPr lang="en-US" sz="1600">
                <a:solidFill>
                  <a:schemeClr val="tx1"/>
                </a:solidFill>
              </a:rPr>
              <a:t>, </a:t>
            </a:r>
            <a:r>
              <a:rPr lang="en-US" sz="1600" err="1">
                <a:solidFill>
                  <a:schemeClr val="tx1"/>
                </a:solidFill>
              </a:rPr>
              <a:t>kameralar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tarafından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otomatik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plaka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tanımaya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dayalıdır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17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2B0C77-0BAF-48C6-676C-2AC8325C5886}"/>
              </a:ext>
            </a:extLst>
          </p:cNvPr>
          <p:cNvSpPr/>
          <p:nvPr/>
        </p:nvSpPr>
        <p:spPr>
          <a:xfrm>
            <a:off x="311971" y="978204"/>
            <a:ext cx="50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</a:rPr>
              <a:t>SIKIŞIKLIK ÜCRETLENDİRMESİ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7FC5EF-DC08-F878-5CA5-178FE12BB6FC}"/>
              </a:ext>
            </a:extLst>
          </p:cNvPr>
          <p:cNvSpPr/>
          <p:nvPr/>
        </p:nvSpPr>
        <p:spPr>
          <a:xfrm>
            <a:off x="821995" y="1698855"/>
            <a:ext cx="5981796" cy="18158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err="1">
                <a:solidFill>
                  <a:schemeClr val="tx1"/>
                </a:solidFill>
              </a:rPr>
              <a:t>Londra</a:t>
            </a:r>
            <a:r>
              <a:rPr lang="en-US" sz="1600" b="1">
                <a:solidFill>
                  <a:schemeClr val="tx1"/>
                </a:solidFill>
              </a:rPr>
              <a:t> (</a:t>
            </a:r>
            <a:r>
              <a:rPr lang="en-US" sz="1600" b="1" err="1">
                <a:solidFill>
                  <a:schemeClr val="tx1"/>
                </a:solidFill>
              </a:rPr>
              <a:t>Birleşik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Krallık</a:t>
            </a:r>
            <a:r>
              <a:rPr lang="en-US" sz="1600" b="1">
                <a:solidFill>
                  <a:schemeClr val="tx1"/>
                </a:solidFill>
              </a:rPr>
              <a:t>) </a:t>
            </a:r>
            <a:r>
              <a:rPr lang="en-US" sz="1600" b="1" err="1">
                <a:solidFill>
                  <a:schemeClr val="tx1"/>
                </a:solidFill>
              </a:rPr>
              <a:t>ücretli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trafik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sıkışıklığı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bölgesi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dünyanın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en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büyüklerinden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biridir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ve</a:t>
            </a:r>
            <a:r>
              <a:rPr lang="en-US" sz="1600" b="1">
                <a:solidFill>
                  <a:schemeClr val="tx1"/>
                </a:solidFill>
              </a:rPr>
              <a:t> araba </a:t>
            </a:r>
            <a:r>
              <a:rPr lang="en-US" sz="1600" b="1" err="1">
                <a:solidFill>
                  <a:schemeClr val="tx1"/>
                </a:solidFill>
              </a:rPr>
              <a:t>trafiğinde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azalmaya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yol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600" b="1" err="1">
                <a:solidFill>
                  <a:schemeClr val="tx1"/>
                </a:solidFill>
              </a:rPr>
              <a:t>açmıştır</a:t>
            </a:r>
            <a:r>
              <a:rPr lang="en-US" sz="1600" b="1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İlk </a:t>
            </a:r>
            <a:r>
              <a:rPr lang="en-US" sz="1600" err="1">
                <a:solidFill>
                  <a:schemeClr val="tx1"/>
                </a:solidFill>
              </a:rPr>
              <a:t>yılda</a:t>
            </a:r>
            <a:r>
              <a:rPr lang="en-US" sz="1600">
                <a:solidFill>
                  <a:schemeClr val="tx1"/>
                </a:solidFill>
              </a:rPr>
              <a:t> %8 (2003)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</a:rPr>
              <a:t>Yolculuk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başına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ücret</a:t>
            </a:r>
            <a:r>
              <a:rPr lang="en-US" sz="1600">
                <a:solidFill>
                  <a:schemeClr val="tx1"/>
                </a:solidFill>
              </a:rPr>
              <a:t> 5'ten 8 </a:t>
            </a:r>
            <a:r>
              <a:rPr lang="en-US" sz="1600" err="1">
                <a:solidFill>
                  <a:schemeClr val="tx1"/>
                </a:solidFill>
              </a:rPr>
              <a:t>Pound'a</a:t>
            </a:r>
            <a:r>
              <a:rPr lang="en-US" sz="1600">
                <a:solidFill>
                  <a:schemeClr val="tx1"/>
                </a:solidFill>
              </a:rPr>
              <a:t> (6'dan 9,50 </a:t>
            </a:r>
            <a:r>
              <a:rPr lang="en-US" sz="1600" err="1">
                <a:solidFill>
                  <a:schemeClr val="tx1"/>
                </a:solidFill>
              </a:rPr>
              <a:t>Euro'ya</a:t>
            </a:r>
            <a:r>
              <a:rPr lang="en-US" sz="1600">
                <a:solidFill>
                  <a:schemeClr val="tx1"/>
                </a:solidFill>
              </a:rPr>
              <a:t>) </a:t>
            </a:r>
            <a:r>
              <a:rPr lang="en-US" sz="1600" err="1">
                <a:solidFill>
                  <a:schemeClr val="tx1"/>
                </a:solidFill>
              </a:rPr>
              <a:t>çıkarıldığında</a:t>
            </a:r>
            <a:r>
              <a:rPr lang="en-US" sz="1600">
                <a:solidFill>
                  <a:schemeClr val="tx1"/>
                </a:solidFill>
              </a:rPr>
              <a:t> 2005'te %3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2000 </a:t>
            </a:r>
            <a:r>
              <a:rPr lang="en-US" sz="1600" err="1">
                <a:solidFill>
                  <a:schemeClr val="tx1"/>
                </a:solidFill>
              </a:rPr>
              <a:t>ile</a:t>
            </a:r>
            <a:r>
              <a:rPr lang="en-US" sz="1600">
                <a:solidFill>
                  <a:schemeClr val="tx1"/>
                </a:solidFill>
              </a:rPr>
              <a:t> 2012 </a:t>
            </a:r>
            <a:r>
              <a:rPr lang="en-US" sz="1600" err="1">
                <a:solidFill>
                  <a:schemeClr val="tx1"/>
                </a:solidFill>
              </a:rPr>
              <a:t>arasında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Londra'da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araç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kilometrelerinde</a:t>
            </a:r>
            <a:r>
              <a:rPr lang="en-US" sz="1600">
                <a:solidFill>
                  <a:schemeClr val="tx1"/>
                </a:solidFill>
              </a:rPr>
              <a:t> %11 </a:t>
            </a:r>
            <a:r>
              <a:rPr lang="en-US" sz="1600" err="1">
                <a:solidFill>
                  <a:schemeClr val="tx1"/>
                </a:solidFill>
              </a:rPr>
              <a:t>azalma</a:t>
            </a: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774E58-5443-20EE-52E8-68C119FFB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099" y="839785"/>
            <a:ext cx="3612990" cy="379870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B438B0-4BFD-8B5E-1826-161F19B1FB34}"/>
              </a:ext>
            </a:extLst>
          </p:cNvPr>
          <p:cNvSpPr/>
          <p:nvPr/>
        </p:nvSpPr>
        <p:spPr>
          <a:xfrm>
            <a:off x="7549003" y="3890757"/>
            <a:ext cx="4144652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t-LT" sz="1400" b="1" err="1">
                <a:solidFill>
                  <a:schemeClr val="tx1"/>
                </a:solidFill>
              </a:rPr>
              <a:t>Stockholm</a:t>
            </a:r>
            <a:r>
              <a:rPr lang="lt-LT" sz="1400" b="1">
                <a:solidFill>
                  <a:schemeClr val="tx1"/>
                </a:solidFill>
              </a:rPr>
              <a:t> (</a:t>
            </a:r>
            <a:r>
              <a:rPr lang="lt-LT" sz="1400" b="1" err="1">
                <a:solidFill>
                  <a:schemeClr val="tx1"/>
                </a:solidFill>
              </a:rPr>
              <a:t>İsveç</a:t>
            </a:r>
            <a:r>
              <a:rPr lang="lt-LT" sz="1400" b="1">
                <a:solidFill>
                  <a:schemeClr val="tx1"/>
                </a:solidFill>
              </a:rPr>
              <a:t>) </a:t>
            </a:r>
            <a:r>
              <a:rPr lang="lt-LT" sz="1400" b="1" err="1">
                <a:solidFill>
                  <a:schemeClr val="tx1"/>
                </a:solidFill>
              </a:rPr>
              <a:t>trafik</a:t>
            </a:r>
            <a:r>
              <a:rPr lang="lt-LT" sz="1400" b="1">
                <a:solidFill>
                  <a:schemeClr val="tx1"/>
                </a:solidFill>
              </a:rPr>
              <a:t> </a:t>
            </a:r>
            <a:r>
              <a:rPr lang="lt-LT" sz="1400" b="1" err="1">
                <a:solidFill>
                  <a:schemeClr val="tx1"/>
                </a:solidFill>
              </a:rPr>
              <a:t>sıkışıklığı</a:t>
            </a:r>
            <a:r>
              <a:rPr lang="lt-LT" sz="1400" b="1">
                <a:solidFill>
                  <a:schemeClr val="tx1"/>
                </a:solidFill>
              </a:rPr>
              <a:t> </a:t>
            </a:r>
            <a:r>
              <a:rPr lang="lt-LT" sz="1400" b="1" err="1">
                <a:solidFill>
                  <a:schemeClr val="tx1"/>
                </a:solidFill>
              </a:rPr>
              <a:t>ücretleri</a:t>
            </a:r>
            <a:endParaRPr lang="lt-LT" sz="1400" b="1">
              <a:solidFill>
                <a:schemeClr val="tx1"/>
              </a:solidFill>
            </a:endParaRPr>
          </a:p>
          <a:p>
            <a:pPr lvl="1"/>
            <a:r>
              <a:rPr lang="lt-LT" sz="1400">
                <a:solidFill>
                  <a:schemeClr val="tx1"/>
                </a:solidFill>
              </a:rPr>
              <a:t>2007'de %20-30 </a:t>
            </a:r>
            <a:r>
              <a:rPr lang="lt-LT" sz="1400" err="1">
                <a:solidFill>
                  <a:schemeClr val="tx1"/>
                </a:solidFill>
              </a:rPr>
              <a:t>trafik</a:t>
            </a:r>
            <a:r>
              <a:rPr lang="lt-LT" sz="1400">
                <a:solidFill>
                  <a:schemeClr val="tx1"/>
                </a:solidFill>
              </a:rPr>
              <a:t> </a:t>
            </a:r>
            <a:r>
              <a:rPr lang="lt-LT" sz="1400" err="1">
                <a:solidFill>
                  <a:schemeClr val="tx1"/>
                </a:solidFill>
              </a:rPr>
              <a:t>kesintisi</a:t>
            </a:r>
            <a:endParaRPr lang="lt-LT" sz="1400">
              <a:solidFill>
                <a:schemeClr val="tx1"/>
              </a:solidFill>
            </a:endParaRPr>
          </a:p>
          <a:p>
            <a:r>
              <a:rPr lang="lt-LT" sz="1400" err="1">
                <a:solidFill>
                  <a:schemeClr val="tx1"/>
                </a:solidFill>
              </a:rPr>
              <a:t>Fiyat</a:t>
            </a:r>
            <a:r>
              <a:rPr lang="lt-LT" sz="1400">
                <a:solidFill>
                  <a:schemeClr val="tx1"/>
                </a:solidFill>
              </a:rPr>
              <a:t>, </a:t>
            </a:r>
            <a:r>
              <a:rPr lang="lt-LT" sz="1400" err="1">
                <a:solidFill>
                  <a:schemeClr val="tx1"/>
                </a:solidFill>
              </a:rPr>
              <a:t>bölgeyi</a:t>
            </a:r>
            <a:r>
              <a:rPr lang="lt-LT" sz="1400">
                <a:solidFill>
                  <a:schemeClr val="tx1"/>
                </a:solidFill>
              </a:rPr>
              <a:t> </a:t>
            </a:r>
            <a:r>
              <a:rPr lang="lt-LT" sz="1400" err="1">
                <a:solidFill>
                  <a:schemeClr val="tx1"/>
                </a:solidFill>
              </a:rPr>
              <a:t>geçen</a:t>
            </a:r>
            <a:r>
              <a:rPr lang="lt-LT" sz="1400">
                <a:solidFill>
                  <a:schemeClr val="tx1"/>
                </a:solidFill>
              </a:rPr>
              <a:t> </a:t>
            </a:r>
            <a:r>
              <a:rPr lang="lt-LT" sz="1400" err="1">
                <a:solidFill>
                  <a:schemeClr val="tx1"/>
                </a:solidFill>
              </a:rPr>
              <a:t>günün</a:t>
            </a:r>
            <a:r>
              <a:rPr lang="lt-LT" sz="1400">
                <a:solidFill>
                  <a:schemeClr val="tx1"/>
                </a:solidFill>
              </a:rPr>
              <a:t> </a:t>
            </a:r>
            <a:r>
              <a:rPr lang="lt-LT" sz="1400" err="1">
                <a:solidFill>
                  <a:schemeClr val="tx1"/>
                </a:solidFill>
              </a:rPr>
              <a:t>saatlerine</a:t>
            </a:r>
            <a:r>
              <a:rPr lang="lt-LT" sz="1400">
                <a:solidFill>
                  <a:schemeClr val="tx1"/>
                </a:solidFill>
              </a:rPr>
              <a:t> </a:t>
            </a:r>
            <a:r>
              <a:rPr lang="lt-LT" sz="1400" err="1">
                <a:solidFill>
                  <a:schemeClr val="tx1"/>
                </a:solidFill>
              </a:rPr>
              <a:t>bağlıdır</a:t>
            </a:r>
            <a:endParaRPr lang="lt-LT" sz="1400">
              <a:solidFill>
                <a:schemeClr val="tx1"/>
              </a:solidFill>
            </a:endParaRPr>
          </a:p>
          <a:p>
            <a:r>
              <a:rPr lang="lt-LT" sz="1400" err="1">
                <a:solidFill>
                  <a:schemeClr val="tx1"/>
                </a:solidFill>
              </a:rPr>
              <a:t>Farklar</a:t>
            </a:r>
            <a:r>
              <a:rPr lang="lt-LT" sz="1400">
                <a:solidFill>
                  <a:schemeClr val="tx1"/>
                </a:solidFill>
              </a:rPr>
              <a:t> (1,1-2,9Eur)</a:t>
            </a:r>
          </a:p>
          <a:p>
            <a:r>
              <a:rPr lang="lt-LT" sz="1400" b="1" err="1">
                <a:solidFill>
                  <a:schemeClr val="tx1"/>
                </a:solidFill>
              </a:rPr>
              <a:t>Maksimum</a:t>
            </a:r>
            <a:r>
              <a:rPr lang="lt-LT" sz="1400" b="1">
                <a:solidFill>
                  <a:schemeClr val="tx1"/>
                </a:solidFill>
              </a:rPr>
              <a:t> </a:t>
            </a:r>
            <a:r>
              <a:rPr lang="lt-LT" sz="1400" b="1" err="1">
                <a:solidFill>
                  <a:schemeClr val="tx1"/>
                </a:solidFill>
              </a:rPr>
              <a:t>fiyat</a:t>
            </a:r>
            <a:r>
              <a:rPr lang="lt-LT" sz="1400" b="1">
                <a:solidFill>
                  <a:schemeClr val="tx1"/>
                </a:solidFill>
              </a:rPr>
              <a:t> </a:t>
            </a:r>
            <a:r>
              <a:rPr lang="lt-LT" sz="1400" b="1" err="1">
                <a:solidFill>
                  <a:schemeClr val="tx1"/>
                </a:solidFill>
              </a:rPr>
              <a:t>araç</a:t>
            </a:r>
            <a:r>
              <a:rPr lang="lt-LT" sz="1400" b="1">
                <a:solidFill>
                  <a:schemeClr val="tx1"/>
                </a:solidFill>
              </a:rPr>
              <a:t>/</a:t>
            </a:r>
            <a:r>
              <a:rPr lang="lt-LT" sz="1400" b="1" err="1">
                <a:solidFill>
                  <a:schemeClr val="tx1"/>
                </a:solidFill>
              </a:rPr>
              <a:t>gün</a:t>
            </a:r>
            <a:r>
              <a:rPr lang="lt-LT" sz="1400" b="1">
                <a:solidFill>
                  <a:schemeClr val="tx1"/>
                </a:solidFill>
              </a:rPr>
              <a:t>:</a:t>
            </a:r>
          </a:p>
          <a:p>
            <a:r>
              <a:rPr lang="lt-LT" sz="1400">
                <a:solidFill>
                  <a:schemeClr val="tx1"/>
                </a:solidFill>
              </a:rPr>
              <a:t>105 SEK (10 </a:t>
            </a:r>
            <a:r>
              <a:rPr lang="lt-LT" sz="1400" err="1">
                <a:solidFill>
                  <a:schemeClr val="tx1"/>
                </a:solidFill>
              </a:rPr>
              <a:t>Eur'un</a:t>
            </a:r>
            <a:r>
              <a:rPr lang="lt-LT" sz="1400">
                <a:solidFill>
                  <a:schemeClr val="tx1"/>
                </a:solidFill>
              </a:rPr>
              <a:t> </a:t>
            </a:r>
            <a:r>
              <a:rPr lang="lt-LT" sz="1400" err="1">
                <a:solidFill>
                  <a:schemeClr val="tx1"/>
                </a:solidFill>
              </a:rPr>
              <a:t>üzerinde</a:t>
            </a:r>
            <a:r>
              <a:rPr lang="lt-LT" sz="1400">
                <a:solidFill>
                  <a:schemeClr val="tx1"/>
                </a:solidFill>
              </a:rPr>
              <a:t>)</a:t>
            </a:r>
          </a:p>
          <a:p>
            <a:r>
              <a:rPr lang="lt-LT" sz="1400" err="1">
                <a:solidFill>
                  <a:schemeClr val="tx1"/>
                </a:solidFill>
              </a:rPr>
              <a:t>Göteburg</a:t>
            </a:r>
            <a:endParaRPr lang="lt-LT" sz="1400">
              <a:solidFill>
                <a:schemeClr val="tx1"/>
              </a:solidFill>
            </a:endParaRPr>
          </a:p>
          <a:p>
            <a:r>
              <a:rPr lang="lt-LT" sz="1400" err="1">
                <a:solidFill>
                  <a:schemeClr val="tx1"/>
                </a:solidFill>
              </a:rPr>
              <a:t>Fark</a:t>
            </a:r>
            <a:r>
              <a:rPr lang="lt-LT" sz="1400">
                <a:solidFill>
                  <a:schemeClr val="tx1"/>
                </a:solidFill>
              </a:rPr>
              <a:t> 0,9–2,1Eur</a:t>
            </a:r>
          </a:p>
          <a:p>
            <a:r>
              <a:rPr lang="lt-LT" sz="1400" err="1">
                <a:solidFill>
                  <a:schemeClr val="tx1"/>
                </a:solidFill>
              </a:rPr>
              <a:t>Maks</a:t>
            </a:r>
            <a:r>
              <a:rPr lang="lt-LT" sz="1400">
                <a:solidFill>
                  <a:schemeClr val="tx1"/>
                </a:solidFill>
              </a:rPr>
              <a:t> 60 SEK (6 Eur </a:t>
            </a:r>
            <a:r>
              <a:rPr lang="lt-LT" sz="1400" err="1">
                <a:solidFill>
                  <a:schemeClr val="tx1"/>
                </a:solidFill>
              </a:rPr>
              <a:t>civarında</a:t>
            </a:r>
            <a:r>
              <a:rPr lang="lt-LT" sz="1400">
                <a:solidFill>
                  <a:schemeClr val="tx1"/>
                </a:solidFill>
              </a:rPr>
              <a:t>)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6DE049-5585-8627-D846-9EEA478C93BE}"/>
              </a:ext>
            </a:extLst>
          </p:cNvPr>
          <p:cNvSpPr/>
          <p:nvPr/>
        </p:nvSpPr>
        <p:spPr>
          <a:xfrm>
            <a:off x="6993964" y="1173336"/>
            <a:ext cx="1762102" cy="1616874"/>
          </a:xfrm>
          <a:prstGeom prst="ellipse">
            <a:avLst/>
          </a:prstGeom>
          <a:solidFill>
            <a:srgbClr val="CAD44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err="1">
                <a:solidFill>
                  <a:srgbClr val="000000"/>
                </a:solidFill>
              </a:rPr>
              <a:t>Tüm</a:t>
            </a:r>
            <a:r>
              <a:rPr lang="lt-LT" sz="1600">
                <a:solidFill>
                  <a:srgbClr val="000000"/>
                </a:solidFill>
              </a:rPr>
              <a:t> </a:t>
            </a:r>
            <a:r>
              <a:rPr lang="lt-LT" sz="1600" err="1">
                <a:solidFill>
                  <a:srgbClr val="000000"/>
                </a:solidFill>
              </a:rPr>
              <a:t>ağır</a:t>
            </a:r>
            <a:r>
              <a:rPr lang="lt-LT" sz="1600">
                <a:solidFill>
                  <a:srgbClr val="000000"/>
                </a:solidFill>
              </a:rPr>
              <a:t>, </a:t>
            </a:r>
            <a:r>
              <a:rPr lang="lt-LT" sz="1600" err="1">
                <a:solidFill>
                  <a:srgbClr val="000000"/>
                </a:solidFill>
              </a:rPr>
              <a:t>dizel</a:t>
            </a:r>
            <a:r>
              <a:rPr lang="lt-LT" sz="1600">
                <a:solidFill>
                  <a:srgbClr val="000000"/>
                </a:solidFill>
              </a:rPr>
              <a:t> </a:t>
            </a:r>
            <a:r>
              <a:rPr lang="lt-LT" sz="1600" err="1">
                <a:solidFill>
                  <a:srgbClr val="000000"/>
                </a:solidFill>
              </a:rPr>
              <a:t>kamyonlar</a:t>
            </a:r>
            <a:r>
              <a:rPr lang="lt-LT" sz="1600">
                <a:solidFill>
                  <a:srgbClr val="000000"/>
                </a:solidFill>
              </a:rPr>
              <a:t> </a:t>
            </a:r>
            <a:r>
              <a:rPr lang="lt-LT" sz="1600" err="1">
                <a:solidFill>
                  <a:srgbClr val="000000"/>
                </a:solidFill>
              </a:rPr>
              <a:t>ve</a:t>
            </a:r>
            <a:r>
              <a:rPr lang="lt-LT" sz="1600">
                <a:solidFill>
                  <a:srgbClr val="000000"/>
                </a:solidFill>
              </a:rPr>
              <a:t> </a:t>
            </a:r>
            <a:r>
              <a:rPr lang="lt-LT" sz="1600" err="1">
                <a:solidFill>
                  <a:srgbClr val="000000"/>
                </a:solidFill>
              </a:rPr>
              <a:t>otobüsler</a:t>
            </a:r>
            <a:r>
              <a:rPr lang="lt-LT" sz="1600">
                <a:solidFill>
                  <a:srgbClr val="000000"/>
                </a:solidFill>
              </a:rPr>
              <a:t> </a:t>
            </a:r>
            <a:r>
              <a:rPr lang="lt-LT" sz="1600" err="1">
                <a:solidFill>
                  <a:srgbClr val="000000"/>
                </a:solidFill>
              </a:rPr>
              <a:t>için</a:t>
            </a:r>
            <a:r>
              <a:rPr lang="lt-LT" sz="1600">
                <a:solidFill>
                  <a:srgbClr val="000000"/>
                </a:solidFill>
              </a:rPr>
              <a:t> </a:t>
            </a:r>
            <a:r>
              <a:rPr lang="lt-LT" sz="1600" err="1">
                <a:solidFill>
                  <a:srgbClr val="000000"/>
                </a:solidFill>
              </a:rPr>
              <a:t>uygulandı</a:t>
            </a:r>
            <a:endParaRPr lang="lt-LT" sz="16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5090D7-402E-2CBD-CA51-F5251F6AE1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4" r="3695" b="3835"/>
          <a:stretch/>
        </p:blipFill>
        <p:spPr>
          <a:xfrm>
            <a:off x="517038" y="3640135"/>
            <a:ext cx="3642588" cy="2494569"/>
          </a:xfrm>
          <a:prstGeom prst="rect">
            <a:avLst/>
          </a:prstGeom>
        </p:spPr>
      </p:pic>
      <p:sp>
        <p:nvSpPr>
          <p:cNvPr id="17" name="Up-Down Arrow 11">
            <a:extLst>
              <a:ext uri="{FF2B5EF4-FFF2-40B4-BE49-F238E27FC236}">
                <a16:creationId xmlns:a16="http://schemas.microsoft.com/office/drawing/2014/main" id="{236DFEEE-3C70-5A2B-EB6F-134BA05DA041}"/>
              </a:ext>
            </a:extLst>
          </p:cNvPr>
          <p:cNvSpPr/>
          <p:nvPr/>
        </p:nvSpPr>
        <p:spPr>
          <a:xfrm>
            <a:off x="11168808" y="3520085"/>
            <a:ext cx="334079" cy="741344"/>
          </a:xfrm>
          <a:prstGeom prst="upDownArrow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1600"/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6E5D59BF-93CA-F81E-EEAE-F1C70B0A6916}"/>
              </a:ext>
            </a:extLst>
          </p:cNvPr>
          <p:cNvSpPr/>
          <p:nvPr/>
        </p:nvSpPr>
        <p:spPr>
          <a:xfrm>
            <a:off x="4159626" y="4744628"/>
            <a:ext cx="2810285" cy="1139829"/>
          </a:xfrm>
          <a:prstGeom prst="roundRect">
            <a:avLst/>
          </a:prstGeom>
          <a:solidFill>
            <a:srgbClr val="CAD44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en-US" sz="1400" b="1" err="1">
                <a:solidFill>
                  <a:schemeClr val="tx1"/>
                </a:solidFill>
              </a:rPr>
              <a:t>Genel</a:t>
            </a:r>
            <a:r>
              <a:rPr lang="en-US" sz="1400" b="1">
                <a:solidFill>
                  <a:schemeClr val="tx1"/>
                </a:solidFill>
              </a:rPr>
              <a:t> ek </a:t>
            </a:r>
            <a:r>
              <a:rPr lang="en-US" sz="1400" b="1" err="1">
                <a:solidFill>
                  <a:schemeClr val="tx1"/>
                </a:solidFill>
              </a:rPr>
              <a:t>avantajlar</a:t>
            </a:r>
            <a:r>
              <a:rPr lang="en-US" sz="1400" b="1">
                <a:solidFill>
                  <a:schemeClr val="tx1"/>
                </a:solidFill>
              </a:rPr>
              <a:t>:</a:t>
            </a:r>
          </a:p>
          <a:p>
            <a:pPr>
              <a:spcAft>
                <a:spcPts val="200"/>
              </a:spcAft>
            </a:pPr>
            <a:r>
              <a:rPr lang="en-US" sz="1400">
                <a:solidFill>
                  <a:schemeClr val="tx1"/>
                </a:solidFill>
              </a:rPr>
              <a:t>&gt; </a:t>
            </a:r>
            <a:r>
              <a:rPr lang="en-US" sz="1400" err="1">
                <a:solidFill>
                  <a:schemeClr val="tx1"/>
                </a:solidFill>
              </a:rPr>
              <a:t>Çevresel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err="1">
                <a:solidFill>
                  <a:schemeClr val="tx1"/>
                </a:solidFill>
              </a:rPr>
              <a:t>faydalar</a:t>
            </a:r>
            <a:endParaRPr lang="en-US" sz="140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1400">
                <a:solidFill>
                  <a:schemeClr val="tx1"/>
                </a:solidFill>
              </a:rPr>
              <a:t>&gt; </a:t>
            </a:r>
            <a:r>
              <a:rPr lang="en-US" sz="1400" err="1">
                <a:solidFill>
                  <a:schemeClr val="tx1"/>
                </a:solidFill>
              </a:rPr>
              <a:t>Yol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err="1">
                <a:solidFill>
                  <a:schemeClr val="tx1"/>
                </a:solidFill>
              </a:rPr>
              <a:t>güvenliği</a:t>
            </a:r>
            <a:endParaRPr lang="en-US" sz="140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1400">
                <a:solidFill>
                  <a:schemeClr val="tx1"/>
                </a:solidFill>
              </a:rPr>
              <a:t>&gt; </a:t>
            </a:r>
            <a:r>
              <a:rPr lang="en-US" sz="1400" err="1">
                <a:solidFill>
                  <a:schemeClr val="tx1"/>
                </a:solidFill>
              </a:rPr>
              <a:t>Toplu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err="1">
                <a:solidFill>
                  <a:schemeClr val="tx1"/>
                </a:solidFill>
              </a:rPr>
              <a:t>taşıma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err="1">
                <a:solidFill>
                  <a:schemeClr val="tx1"/>
                </a:solidFill>
              </a:rPr>
              <a:t>himayesi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EFEE9D04-C00C-2DAA-BA3D-0346B3A0E608}"/>
              </a:ext>
            </a:extLst>
          </p:cNvPr>
          <p:cNvSpPr/>
          <p:nvPr/>
        </p:nvSpPr>
        <p:spPr>
          <a:xfrm>
            <a:off x="3693287" y="3622467"/>
            <a:ext cx="3467281" cy="113982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en-GB" sz="1400" b="1" err="1">
                <a:solidFill>
                  <a:schemeClr val="tx1"/>
                </a:solidFill>
              </a:rPr>
              <a:t>Doğrudan</a:t>
            </a:r>
            <a:r>
              <a:rPr lang="en-GB" sz="1400" b="1">
                <a:solidFill>
                  <a:schemeClr val="tx1"/>
                </a:solidFill>
              </a:rPr>
              <a:t> </a:t>
            </a:r>
            <a:r>
              <a:rPr lang="en-GB" sz="1400" b="1" err="1">
                <a:solidFill>
                  <a:schemeClr val="tx1"/>
                </a:solidFill>
              </a:rPr>
              <a:t>faydalar</a:t>
            </a:r>
            <a:r>
              <a:rPr lang="en-GB" sz="1400" b="1">
                <a:solidFill>
                  <a:schemeClr val="tx1"/>
                </a:solidFill>
              </a:rPr>
              <a:t>:</a:t>
            </a:r>
          </a:p>
          <a:p>
            <a:pPr>
              <a:spcAft>
                <a:spcPts val="200"/>
              </a:spcAft>
            </a:pPr>
            <a:r>
              <a:rPr lang="en-GB" sz="1400">
                <a:solidFill>
                  <a:schemeClr val="tx1"/>
                </a:solidFill>
              </a:rPr>
              <a:t>&gt; </a:t>
            </a:r>
            <a:r>
              <a:rPr lang="en-GB" sz="1400" err="1">
                <a:solidFill>
                  <a:schemeClr val="tx1"/>
                </a:solidFill>
              </a:rPr>
              <a:t>Trafik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hacminde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azalma</a:t>
            </a:r>
            <a:endParaRPr lang="en-GB" sz="140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en-GB" sz="1400">
                <a:solidFill>
                  <a:schemeClr val="tx1"/>
                </a:solidFill>
              </a:rPr>
              <a:t>&gt; </a:t>
            </a:r>
            <a:r>
              <a:rPr lang="en-GB" sz="1400" err="1">
                <a:solidFill>
                  <a:schemeClr val="tx1"/>
                </a:solidFill>
              </a:rPr>
              <a:t>Diğer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seyahat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modları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için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zamandan</a:t>
            </a: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1400" err="1">
                <a:solidFill>
                  <a:schemeClr val="tx1"/>
                </a:solidFill>
              </a:rPr>
              <a:t>tasarruf</a:t>
            </a:r>
            <a:endParaRPr lang="en-GB" sz="140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en-GB" sz="1400">
                <a:solidFill>
                  <a:schemeClr val="tx1"/>
                </a:solidFill>
              </a:rPr>
              <a:t>&gt; </a:t>
            </a:r>
            <a:r>
              <a:rPr lang="en-GB" sz="1400" err="1">
                <a:solidFill>
                  <a:schemeClr val="tx1"/>
                </a:solidFill>
              </a:rPr>
              <a:t>Toplanan</a:t>
            </a:r>
            <a:r>
              <a:rPr lang="en-GB" sz="1400">
                <a:solidFill>
                  <a:schemeClr val="tx1"/>
                </a:solidFill>
              </a:rPr>
              <a:t> para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D92AC5-CC7C-687E-BE5D-4A12C7D23786}"/>
              </a:ext>
            </a:extLst>
          </p:cNvPr>
          <p:cNvSpPr/>
          <p:nvPr/>
        </p:nvSpPr>
        <p:spPr>
          <a:xfrm>
            <a:off x="0" y="3429000"/>
            <a:ext cx="1613647" cy="17960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lt-LT" sz="1100" err="1"/>
              <a:t>Aynı</a:t>
            </a:r>
            <a:r>
              <a:rPr lang="lt-LT" sz="1100"/>
              <a:t> </a:t>
            </a:r>
            <a:r>
              <a:rPr lang="lt-LT" sz="1100" err="1"/>
              <a:t>zamanda</a:t>
            </a:r>
            <a:r>
              <a:rPr lang="lt-LT" sz="1100"/>
              <a:t> </a:t>
            </a:r>
            <a:r>
              <a:rPr lang="lt-LT" sz="1100" err="1"/>
              <a:t>Pazartesi'den</a:t>
            </a:r>
            <a:r>
              <a:rPr lang="lt-LT" sz="1100"/>
              <a:t> </a:t>
            </a:r>
            <a:r>
              <a:rPr lang="lt-LT" sz="1100" err="1"/>
              <a:t>Cuma'ya</a:t>
            </a:r>
            <a:r>
              <a:rPr lang="lt-LT" sz="1100"/>
              <a:t> </a:t>
            </a:r>
            <a:r>
              <a:rPr lang="lt-LT" sz="1100" err="1"/>
              <a:t>kadar</a:t>
            </a:r>
            <a:r>
              <a:rPr lang="lt-LT" sz="1100"/>
              <a:t> </a:t>
            </a:r>
            <a:r>
              <a:rPr lang="lt-LT" sz="1100" err="1"/>
              <a:t>araç</a:t>
            </a:r>
            <a:r>
              <a:rPr lang="lt-LT" sz="1100"/>
              <a:t> </a:t>
            </a:r>
            <a:r>
              <a:rPr lang="lt-LT" sz="1100" err="1"/>
              <a:t>başına</a:t>
            </a:r>
            <a:r>
              <a:rPr lang="lt-LT" sz="1100"/>
              <a:t> </a:t>
            </a:r>
            <a:r>
              <a:rPr lang="lt-LT" sz="1100" err="1"/>
              <a:t>günlük</a:t>
            </a:r>
            <a:r>
              <a:rPr lang="lt-LT" sz="1100"/>
              <a:t> </a:t>
            </a:r>
            <a:r>
              <a:rPr lang="lt-LT" sz="1100" err="1"/>
              <a:t>ücret</a:t>
            </a:r>
            <a:r>
              <a:rPr lang="lt-LT" sz="1100"/>
              <a:t> 11,5 </a:t>
            </a:r>
            <a:r>
              <a:rPr lang="lt-LT" sz="1100" err="1"/>
              <a:t>Pound'dur</a:t>
            </a:r>
            <a:r>
              <a:rPr lang="lt-LT" sz="1100"/>
              <a:t> (13,06 Eur).</a:t>
            </a:r>
          </a:p>
        </p:txBody>
      </p:sp>
    </p:spTree>
    <p:extLst>
      <p:ext uri="{BB962C8B-B14F-4D97-AF65-F5344CB8AC3E}">
        <p14:creationId xmlns:p14="http://schemas.microsoft.com/office/powerpoint/2010/main" val="2841377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DC9502-6B26-7CDE-D6EB-E91CBE93D794}"/>
              </a:ext>
            </a:extLst>
          </p:cNvPr>
          <p:cNvSpPr/>
          <p:nvPr/>
        </p:nvSpPr>
        <p:spPr>
          <a:xfrm>
            <a:off x="632204" y="113853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</a:rPr>
              <a:t>SIKIŞIKLIK ÜCRETLENDİRMESİ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94D0E4-812F-70F2-593F-ABC64E611BDE}"/>
              </a:ext>
            </a:extLst>
          </p:cNvPr>
          <p:cNvGrpSpPr/>
          <p:nvPr/>
        </p:nvGrpSpPr>
        <p:grpSpPr>
          <a:xfrm>
            <a:off x="1233549" y="1991689"/>
            <a:ext cx="10326247" cy="3850126"/>
            <a:chOff x="1585883" y="1869344"/>
            <a:chExt cx="10326247" cy="38501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270D01-E8D4-1076-A2A5-F7A1890A12B5}"/>
                </a:ext>
              </a:extLst>
            </p:cNvPr>
            <p:cNvSpPr/>
            <p:nvPr/>
          </p:nvSpPr>
          <p:spPr>
            <a:xfrm>
              <a:off x="1585883" y="2148209"/>
              <a:ext cx="5870735" cy="584775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err="1"/>
                <a:t>Araç</a:t>
              </a:r>
              <a:r>
                <a:rPr lang="en-US" sz="1600"/>
                <a:t> </a:t>
              </a:r>
              <a:r>
                <a:rPr lang="en-US" sz="1600" err="1"/>
                <a:t>sahiplerinin</a:t>
              </a:r>
              <a:r>
                <a:rPr lang="en-US" sz="1600"/>
                <a:t> </a:t>
              </a:r>
              <a:r>
                <a:rPr lang="en-US" sz="1600" err="1"/>
                <a:t>ve</a:t>
              </a:r>
              <a:r>
                <a:rPr lang="en-US" sz="1600"/>
                <a:t> </a:t>
              </a:r>
              <a:r>
                <a:rPr lang="en-US" sz="1600" err="1"/>
                <a:t>etkilenen</a:t>
              </a:r>
              <a:r>
                <a:rPr lang="en-US" sz="1600"/>
                <a:t> </a:t>
              </a:r>
              <a:r>
                <a:rPr lang="en-US" sz="1600" err="1"/>
                <a:t>diğer</a:t>
              </a:r>
              <a:r>
                <a:rPr lang="en-US" sz="1600"/>
                <a:t> </a:t>
              </a:r>
              <a:r>
                <a:rPr lang="en-US" sz="1600" err="1"/>
                <a:t>yol</a:t>
              </a:r>
              <a:r>
                <a:rPr lang="en-US" sz="1600"/>
                <a:t> </a:t>
              </a:r>
              <a:r>
                <a:rPr lang="en-US" sz="1600" err="1"/>
                <a:t>kullanıcılarının</a:t>
              </a:r>
              <a:r>
                <a:rPr lang="en-US" sz="1600"/>
                <a:t> </a:t>
              </a:r>
              <a:r>
                <a:rPr lang="en-US" sz="1600" err="1"/>
                <a:t>olası</a:t>
              </a:r>
              <a:r>
                <a:rPr lang="en-US" sz="1600"/>
                <a:t> </a:t>
              </a:r>
              <a:r>
                <a:rPr lang="en-US" sz="1600" err="1"/>
                <a:t>güçlü</a:t>
              </a:r>
              <a:r>
                <a:rPr lang="en-US" sz="1600"/>
                <a:t> </a:t>
              </a:r>
              <a:r>
                <a:rPr lang="en-US" sz="1600" err="1"/>
                <a:t>memnuniyetsizliği</a:t>
              </a:r>
              <a:endParaRPr lang="lt-LT" sz="1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4A2D6E-7063-4932-097A-6379FEAAB60A}"/>
                </a:ext>
              </a:extLst>
            </p:cNvPr>
            <p:cNvSpPr/>
            <p:nvPr/>
          </p:nvSpPr>
          <p:spPr>
            <a:xfrm>
              <a:off x="1621736" y="3969470"/>
              <a:ext cx="5870736" cy="338554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err="1"/>
                <a:t>Birçok</a:t>
              </a:r>
              <a:r>
                <a:rPr lang="en-US" sz="1600"/>
                <a:t> </a:t>
              </a:r>
              <a:r>
                <a:rPr lang="en-US" sz="1600" err="1"/>
                <a:t>ülkede</a:t>
              </a:r>
              <a:r>
                <a:rPr lang="en-US" sz="1600"/>
                <a:t> </a:t>
              </a:r>
              <a:r>
                <a:rPr lang="en-US" sz="1600" err="1"/>
                <a:t>özel</a:t>
              </a:r>
              <a:r>
                <a:rPr lang="en-US" sz="1600"/>
                <a:t> </a:t>
              </a:r>
              <a:r>
                <a:rPr lang="en-US" sz="1600" err="1"/>
                <a:t>mevzuat</a:t>
              </a:r>
              <a:r>
                <a:rPr lang="en-US" sz="1600"/>
                <a:t> </a:t>
              </a:r>
              <a:r>
                <a:rPr lang="en-US" sz="1600" err="1"/>
                <a:t>gerektirir</a:t>
              </a:r>
              <a:r>
                <a:rPr lang="en-US" sz="1600"/>
                <a:t> – </a:t>
              </a:r>
              <a:r>
                <a:rPr lang="en-US" sz="1600" err="1"/>
                <a:t>yasal</a:t>
              </a:r>
              <a:r>
                <a:rPr lang="en-US" sz="1600"/>
                <a:t> </a:t>
              </a:r>
              <a:r>
                <a:rPr lang="en-US" sz="1600" err="1"/>
                <a:t>bir</a:t>
              </a:r>
              <a:r>
                <a:rPr lang="en-US" sz="1600"/>
                <a:t> </a:t>
              </a:r>
              <a:r>
                <a:rPr lang="en-US" sz="1600" err="1"/>
                <a:t>engel</a:t>
              </a:r>
              <a:r>
                <a:rPr lang="en-US" sz="1600"/>
                <a:t> </a:t>
              </a:r>
              <a:r>
                <a:rPr lang="en-US" sz="1600" err="1"/>
                <a:t>haline</a:t>
              </a:r>
              <a:r>
                <a:rPr lang="en-US" sz="1600"/>
                <a:t> </a:t>
              </a:r>
              <a:r>
                <a:rPr lang="en-US" sz="1600" err="1"/>
                <a:t>gelebilir</a:t>
              </a:r>
              <a:endParaRPr lang="lt-LT" sz="16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AD39476-37C4-127F-3075-B185D9323AC0}"/>
                </a:ext>
              </a:extLst>
            </p:cNvPr>
            <p:cNvSpPr/>
            <p:nvPr/>
          </p:nvSpPr>
          <p:spPr>
            <a:xfrm>
              <a:off x="1585883" y="3043509"/>
              <a:ext cx="5870735" cy="584775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/>
                <a:t>Bu </a:t>
              </a:r>
              <a:r>
                <a:rPr lang="en-US" sz="1600" err="1"/>
                <a:t>önlem</a:t>
              </a:r>
              <a:r>
                <a:rPr lang="en-US" sz="1600"/>
                <a:t>, </a:t>
              </a:r>
              <a:r>
                <a:rPr lang="en-US" sz="1600" err="1"/>
                <a:t>halktan</a:t>
              </a:r>
              <a:r>
                <a:rPr lang="en-US" sz="1600"/>
                <a:t> </a:t>
              </a:r>
              <a:r>
                <a:rPr lang="en-US" sz="1600" err="1"/>
                <a:t>ve</a:t>
              </a:r>
              <a:r>
                <a:rPr lang="en-US" sz="1600"/>
                <a:t> </a:t>
              </a:r>
              <a:r>
                <a:rPr lang="en-US" sz="1600" err="1"/>
                <a:t>paydaşlardan</a:t>
              </a:r>
              <a:r>
                <a:rPr lang="en-US" sz="1600"/>
                <a:t> </a:t>
              </a:r>
              <a:r>
                <a:rPr lang="en-US" sz="1600" err="1"/>
                <a:t>direnişe</a:t>
              </a:r>
              <a:r>
                <a:rPr lang="en-US" sz="1600"/>
                <a:t> </a:t>
              </a:r>
              <a:r>
                <a:rPr lang="en-US" sz="1600" err="1"/>
                <a:t>neden</a:t>
              </a:r>
              <a:r>
                <a:rPr lang="en-US" sz="1600"/>
                <a:t> </a:t>
              </a:r>
              <a:r>
                <a:rPr lang="en-US" sz="1600" err="1"/>
                <a:t>olarak</a:t>
              </a:r>
              <a:r>
                <a:rPr lang="en-US" sz="1600"/>
                <a:t> </a:t>
              </a:r>
              <a:r>
                <a:rPr lang="en-US" sz="1600" err="1"/>
                <a:t>zayıf</a:t>
              </a:r>
              <a:r>
                <a:rPr lang="en-US" sz="1600"/>
                <a:t> </a:t>
              </a:r>
              <a:r>
                <a:rPr lang="en-US" sz="1600" err="1"/>
                <a:t>siyasi</a:t>
              </a:r>
              <a:r>
                <a:rPr lang="en-US" sz="1600"/>
                <a:t> </a:t>
              </a:r>
              <a:r>
                <a:rPr lang="en-US" sz="1600" err="1"/>
                <a:t>destekle</a:t>
              </a:r>
              <a:r>
                <a:rPr lang="en-US" sz="1600"/>
                <a:t> </a:t>
              </a:r>
              <a:r>
                <a:rPr lang="en-US" sz="1600" err="1"/>
                <a:t>sonuçlanabilir</a:t>
              </a:r>
              <a:r>
                <a:rPr lang="en-US" sz="1600"/>
                <a:t>.</a:t>
              </a:r>
              <a:endParaRPr lang="lt-LT" sz="1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9790FB-3063-5FAE-B580-958C597C8B51}"/>
                </a:ext>
              </a:extLst>
            </p:cNvPr>
            <p:cNvSpPr/>
            <p:nvPr/>
          </p:nvSpPr>
          <p:spPr>
            <a:xfrm>
              <a:off x="1621737" y="4926315"/>
              <a:ext cx="5870735" cy="584775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lt-LT" sz="1600" err="1"/>
                <a:t>Uygulama</a:t>
              </a:r>
              <a:r>
                <a:rPr lang="lt-LT" sz="1600"/>
                <a:t> sistemine </a:t>
              </a:r>
              <a:r>
                <a:rPr lang="lt-LT" sz="1600" err="1"/>
                <a:t>bağlı</a:t>
              </a:r>
              <a:r>
                <a:rPr lang="lt-LT" sz="1600"/>
                <a:t> </a:t>
              </a:r>
              <a:r>
                <a:rPr lang="lt-LT" sz="1600" err="1"/>
                <a:t>olarak</a:t>
              </a:r>
              <a:r>
                <a:rPr lang="lt-LT" sz="1600"/>
                <a:t>, </a:t>
              </a:r>
              <a:r>
                <a:rPr lang="lt-LT" sz="1600" err="1"/>
                <a:t>bazıları</a:t>
              </a:r>
              <a:r>
                <a:rPr lang="lt-LT" sz="1600"/>
                <a:t> </a:t>
              </a:r>
              <a:r>
                <a:rPr lang="lt-LT" sz="1600" err="1"/>
                <a:t>karmaşık</a:t>
              </a:r>
              <a:r>
                <a:rPr lang="lt-LT" sz="1600"/>
                <a:t> </a:t>
              </a:r>
              <a:r>
                <a:rPr lang="lt-LT" sz="1600" err="1"/>
                <a:t>teknoloji</a:t>
              </a:r>
              <a:r>
                <a:rPr lang="lt-LT" sz="1600"/>
                <a:t> </a:t>
              </a:r>
              <a:r>
                <a:rPr lang="lt-LT" sz="1600" err="1"/>
                <a:t>gerektirir</a:t>
              </a:r>
              <a:r>
                <a:rPr lang="lt-LT" sz="1600"/>
                <a:t> </a:t>
              </a:r>
              <a:r>
                <a:rPr lang="lt-LT" sz="1600" err="1"/>
                <a:t>ve</a:t>
              </a:r>
              <a:r>
                <a:rPr lang="lt-LT" sz="1600"/>
                <a:t> </a:t>
              </a:r>
              <a:r>
                <a:rPr lang="lt-LT" sz="1600" err="1"/>
                <a:t>teknik</a:t>
              </a:r>
              <a:r>
                <a:rPr lang="lt-LT" sz="1600"/>
                <a:t> </a:t>
              </a:r>
              <a:r>
                <a:rPr lang="lt-LT" sz="1600" err="1"/>
                <a:t>engelleri</a:t>
              </a:r>
              <a:r>
                <a:rPr lang="lt-LT" sz="1600"/>
                <a:t> </a:t>
              </a:r>
              <a:r>
                <a:rPr lang="lt-LT" sz="1600" err="1"/>
                <a:t>hedef</a:t>
              </a:r>
              <a:r>
                <a:rPr lang="lt-LT" sz="1600"/>
                <a:t> </a:t>
              </a:r>
              <a:r>
                <a:rPr lang="lt-LT" sz="1600" err="1"/>
                <a:t>alabilir</a:t>
              </a:r>
              <a:r>
                <a:rPr lang="lt-LT" sz="1600"/>
                <a:t>.</a:t>
              </a:r>
            </a:p>
          </p:txBody>
        </p:sp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F6BAD72E-BFCC-EDA6-5038-133281F3D9B5}"/>
                </a:ext>
              </a:extLst>
            </p:cNvPr>
            <p:cNvSpPr/>
            <p:nvPr/>
          </p:nvSpPr>
          <p:spPr>
            <a:xfrm>
              <a:off x="7456618" y="1869344"/>
              <a:ext cx="4403035" cy="1241561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b="1" err="1">
                  <a:solidFill>
                    <a:schemeClr val="bg1"/>
                  </a:solidFill>
                </a:rPr>
                <a:t>Alternatif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modlarla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seyahat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etmek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mümkün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ise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trafik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sıkışıklığı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ücreti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uygulanabilir</a:t>
              </a:r>
              <a:r>
                <a:rPr lang="lt-LT" b="1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651A562-E189-200A-C6F3-320D2A1B33BA}"/>
                </a:ext>
              </a:extLst>
            </p:cNvPr>
            <p:cNvSpPr/>
            <p:nvPr/>
          </p:nvSpPr>
          <p:spPr>
            <a:xfrm>
              <a:off x="7456618" y="3256943"/>
              <a:ext cx="4403035" cy="1054054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err="1">
                  <a:solidFill>
                    <a:schemeClr val="bg1"/>
                  </a:solidFill>
                </a:rPr>
                <a:t>Paydaşlarla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uzun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vadeli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iletişim</a:t>
              </a:r>
              <a:r>
                <a:rPr lang="en-US" b="1">
                  <a:solidFill>
                    <a:schemeClr val="bg1"/>
                  </a:solidFill>
                </a:rPr>
                <a:t> </a:t>
              </a:r>
              <a:r>
                <a:rPr lang="en-US" b="1" err="1">
                  <a:solidFill>
                    <a:schemeClr val="bg1"/>
                  </a:solidFill>
                </a:rPr>
                <a:t>şarttır</a:t>
              </a:r>
              <a:endParaRPr lang="lt-LT" b="1">
                <a:solidFill>
                  <a:schemeClr val="bg1"/>
                </a:solidFill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31B77B26-4EF9-F2D8-EBA2-F7E41644AABB}"/>
                </a:ext>
              </a:extLst>
            </p:cNvPr>
            <p:cNvSpPr/>
            <p:nvPr/>
          </p:nvSpPr>
          <p:spPr>
            <a:xfrm>
              <a:off x="7456618" y="4457036"/>
              <a:ext cx="4455512" cy="1262434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b="1" err="1">
                  <a:solidFill>
                    <a:schemeClr val="bg1"/>
                  </a:solidFill>
                </a:rPr>
                <a:t>Uzun</a:t>
              </a:r>
              <a:r>
                <a:rPr lang="lt-LT" b="1">
                  <a:solidFill>
                    <a:schemeClr val="bg1"/>
                  </a:solidFill>
                </a:rPr>
                <a:t> vadeli </a:t>
              </a:r>
              <a:r>
                <a:rPr lang="lt-LT" b="1" err="1">
                  <a:solidFill>
                    <a:schemeClr val="bg1"/>
                  </a:solidFill>
                </a:rPr>
                <a:t>perspektifte</a:t>
              </a:r>
              <a:r>
                <a:rPr lang="lt-LT" b="1">
                  <a:solidFill>
                    <a:schemeClr val="bg1"/>
                  </a:solidFill>
                </a:rPr>
                <a:t> - </a:t>
              </a:r>
              <a:r>
                <a:rPr lang="lt-LT" b="1" err="1">
                  <a:solidFill>
                    <a:schemeClr val="bg1"/>
                  </a:solidFill>
                </a:rPr>
                <a:t>doğrudan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finansal</a:t>
              </a:r>
              <a:r>
                <a:rPr lang="lt-LT" b="1">
                  <a:solidFill>
                    <a:schemeClr val="bg1"/>
                  </a:solidFill>
                </a:rPr>
                <a:t> </a:t>
              </a:r>
              <a:r>
                <a:rPr lang="lt-LT" b="1" err="1">
                  <a:solidFill>
                    <a:schemeClr val="bg1"/>
                  </a:solidFill>
                </a:rPr>
                <a:t>fayda</a:t>
              </a:r>
              <a:endParaRPr lang="lt-LT" b="1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02602FC-BF42-6B9A-2875-DB73EDA1DB3C}"/>
              </a:ext>
            </a:extLst>
          </p:cNvPr>
          <p:cNvSpPr txBox="1"/>
          <p:nvPr/>
        </p:nvSpPr>
        <p:spPr>
          <a:xfrm>
            <a:off x="632204" y="16223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800" b="1" err="1">
                <a:latin typeface="+mj-lt"/>
              </a:rPr>
              <a:t>Öğrenilen</a:t>
            </a:r>
            <a:r>
              <a:rPr lang="lt-LT" sz="1800" b="1">
                <a:latin typeface="+mj-lt"/>
              </a:rPr>
              <a:t> </a:t>
            </a:r>
            <a:r>
              <a:rPr lang="lt-LT" sz="1800" b="1" err="1">
                <a:latin typeface="+mj-lt"/>
              </a:rPr>
              <a:t>dersler</a:t>
            </a:r>
            <a:r>
              <a:rPr lang="lt-LT" sz="1800" b="1">
                <a:latin typeface="+mj-lt"/>
              </a:rPr>
              <a:t> </a:t>
            </a:r>
            <a:r>
              <a:rPr lang="lt-LT" sz="1800" b="1" err="1">
                <a:latin typeface="+mj-lt"/>
              </a:rPr>
              <a:t>ve</a:t>
            </a:r>
            <a:r>
              <a:rPr lang="lt-LT" sz="1800" b="1">
                <a:latin typeface="+mj-lt"/>
              </a:rPr>
              <a:t> </a:t>
            </a:r>
            <a:r>
              <a:rPr lang="lt-LT" sz="1800" b="1" err="1">
                <a:latin typeface="+mj-lt"/>
              </a:rPr>
              <a:t>uygulama</a:t>
            </a:r>
            <a:r>
              <a:rPr lang="lt-LT" sz="1800" b="1">
                <a:latin typeface="+mj-lt"/>
              </a:rPr>
              <a:t> </a:t>
            </a:r>
            <a:r>
              <a:rPr lang="lt-LT" sz="1800" b="1" err="1">
                <a:latin typeface="+mj-lt"/>
              </a:rPr>
              <a:t>engelleri</a:t>
            </a:r>
            <a:endParaRPr lang="en-GB" sz="16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6615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301487" y="1279870"/>
            <a:ext cx="7833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+mj-lt"/>
              </a:rPr>
              <a:t>OTOPARK STANDARTLARI: ETKİ VE FAYDALARI</a:t>
            </a: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891AF56C-1FD1-1610-8EB7-A963A6325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04037"/>
              </p:ext>
            </p:extLst>
          </p:nvPr>
        </p:nvGraphicFramePr>
        <p:xfrm>
          <a:off x="170120" y="1929828"/>
          <a:ext cx="11890512" cy="1052513"/>
        </p:xfrm>
        <a:graphic>
          <a:graphicData uri="http://schemas.openxmlformats.org/drawingml/2006/table">
            <a:tbl>
              <a:tblPr firstRow="1" firstCol="1" bandRow="1"/>
              <a:tblGrid>
                <a:gridCol w="1384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6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18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89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8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OTOPARK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STANDARTLARI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9DCDFE15-FAF2-07A0-E054-B729D3A63802}"/>
              </a:ext>
            </a:extLst>
          </p:cNvPr>
          <p:cNvSpPr/>
          <p:nvPr/>
        </p:nvSpPr>
        <p:spPr>
          <a:xfrm>
            <a:off x="1306620" y="3511808"/>
            <a:ext cx="1705727" cy="1561179"/>
          </a:xfrm>
          <a:prstGeom prst="ellipse">
            <a:avLst/>
          </a:prstGeom>
          <a:solidFill>
            <a:srgbClr val="EBEFB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1</a:t>
            </a:r>
            <a:r>
              <a:rPr lang="en-GB" sz="1600" err="1">
                <a:solidFill>
                  <a:schemeClr val="tx1"/>
                </a:solidFill>
              </a:rPr>
              <a:t>Şehrin</a:t>
            </a:r>
            <a:endParaRPr lang="en-GB" sz="1600">
              <a:solidFill>
                <a:schemeClr val="tx1"/>
              </a:solidFill>
            </a:endParaRPr>
          </a:p>
          <a:p>
            <a:pPr algn="ctr"/>
            <a:r>
              <a:rPr lang="en-GB" sz="1600" err="1">
                <a:solidFill>
                  <a:schemeClr val="tx1"/>
                </a:solidFill>
              </a:rPr>
              <a:t>bir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bölümünü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etkilemesi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1BBD9C-6BB6-B01D-0AFC-08A5AEF0D273}"/>
              </a:ext>
            </a:extLst>
          </p:cNvPr>
          <p:cNvSpPr/>
          <p:nvPr/>
        </p:nvSpPr>
        <p:spPr>
          <a:xfrm>
            <a:off x="4052177" y="3177641"/>
            <a:ext cx="2678562" cy="2291834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3</a:t>
            </a:r>
            <a:r>
              <a:rPr lang="lt-LT" sz="1600">
                <a:solidFill>
                  <a:schemeClr val="tx1"/>
                </a:solidFill>
              </a:rPr>
              <a:t>Temel </a:t>
            </a:r>
            <a:r>
              <a:rPr lang="lt-LT" sz="1600" err="1">
                <a:solidFill>
                  <a:schemeClr val="tx1"/>
                </a:solidFill>
              </a:rPr>
              <a:t>faydalar</a:t>
            </a:r>
            <a:r>
              <a:rPr lang="lt-LT" sz="160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trafik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azaltma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çevresel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erişilebilirlik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sağlama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498F92-F6A4-EAB6-7044-9A53E3363B51}"/>
              </a:ext>
            </a:extLst>
          </p:cNvPr>
          <p:cNvSpPr/>
          <p:nvPr/>
        </p:nvSpPr>
        <p:spPr>
          <a:xfrm>
            <a:off x="9444415" y="3306792"/>
            <a:ext cx="1705155" cy="1522276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6</a:t>
            </a:r>
            <a:r>
              <a:rPr lang="en-GB" sz="1600" err="1">
                <a:solidFill>
                  <a:schemeClr val="tx1"/>
                </a:solidFill>
              </a:rPr>
              <a:t>Yasal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engeller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F8E6D8-5C84-8A47-13EA-9946FE971AB2}"/>
              </a:ext>
            </a:extLst>
          </p:cNvPr>
          <p:cNvSpPr/>
          <p:nvPr/>
        </p:nvSpPr>
        <p:spPr>
          <a:xfrm>
            <a:off x="2747585" y="3015457"/>
            <a:ext cx="1738013" cy="1517413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2</a:t>
            </a:r>
            <a:r>
              <a:rPr lang="lt-LT" sz="1600">
                <a:solidFill>
                  <a:schemeClr val="tx1"/>
                </a:solidFill>
              </a:rPr>
              <a:t>Orta</a:t>
            </a:r>
          </a:p>
          <a:p>
            <a:pPr algn="ctr"/>
            <a:r>
              <a:rPr lang="lt-LT" sz="1600" err="1">
                <a:solidFill>
                  <a:schemeClr val="tx1"/>
                </a:solidFill>
              </a:rPr>
              <a:t>Ekonomik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fayda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3D12EC-8FD0-C15B-0B07-2BBB47538633}"/>
              </a:ext>
            </a:extLst>
          </p:cNvPr>
          <p:cNvSpPr/>
          <p:nvPr/>
        </p:nvSpPr>
        <p:spPr>
          <a:xfrm>
            <a:off x="6401191" y="3317642"/>
            <a:ext cx="2057400" cy="1823864"/>
          </a:xfrm>
          <a:prstGeom prst="ellipse">
            <a:avLst/>
          </a:prstGeom>
          <a:solidFill>
            <a:srgbClr val="EBEFB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4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Zayıf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araç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kullanıcıları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ve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paydaşların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kabul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edilebilirliği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D74E64-EDA7-9859-A6B9-A59E938FC32E}"/>
              </a:ext>
            </a:extLst>
          </p:cNvPr>
          <p:cNvSpPr/>
          <p:nvPr/>
        </p:nvSpPr>
        <p:spPr>
          <a:xfrm>
            <a:off x="8134691" y="3759231"/>
            <a:ext cx="1565900" cy="1522276"/>
          </a:xfrm>
          <a:prstGeom prst="ellipse">
            <a:avLst/>
          </a:prstGeom>
          <a:solidFill>
            <a:srgbClr val="D9E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5</a:t>
            </a:r>
            <a:r>
              <a:rPr lang="lt-LT" sz="1600">
                <a:solidFill>
                  <a:schemeClr val="tx1"/>
                </a:solidFill>
              </a:rPr>
              <a:t>Uzun </a:t>
            </a:r>
            <a:r>
              <a:rPr lang="lt-LT" sz="1600" err="1">
                <a:solidFill>
                  <a:schemeClr val="tx1"/>
                </a:solidFill>
              </a:rPr>
              <a:t>dönem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faydalar</a:t>
            </a:r>
            <a:endParaRPr lang="en-GB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71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301487" y="1279870"/>
            <a:ext cx="7833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OTOPARK STANDARTLARI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6DBE49-1B1B-C4A4-EE78-BF3C6D93FB45}"/>
              </a:ext>
            </a:extLst>
          </p:cNvPr>
          <p:cNvGrpSpPr/>
          <p:nvPr/>
        </p:nvGrpSpPr>
        <p:grpSpPr>
          <a:xfrm>
            <a:off x="5566606" y="2907378"/>
            <a:ext cx="6088573" cy="3283390"/>
            <a:chOff x="617615" y="4877532"/>
            <a:chExt cx="6088573" cy="32833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768EB-7FB9-375A-C2C5-56E0CFB09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7771" y="4877532"/>
              <a:ext cx="4438417" cy="32833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5590B0-2F8C-4B2C-AD18-B5374634E3BB}"/>
                </a:ext>
              </a:extLst>
            </p:cNvPr>
            <p:cNvSpPr/>
            <p:nvPr/>
          </p:nvSpPr>
          <p:spPr>
            <a:xfrm>
              <a:off x="617615" y="4877532"/>
              <a:ext cx="2162340" cy="12003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lt-LT"/>
                <a:t>Vilnius </a:t>
              </a:r>
              <a:r>
                <a:rPr lang="lt-LT" err="1"/>
                <a:t>şehir</a:t>
              </a:r>
              <a:r>
                <a:rPr lang="lt-LT"/>
                <a:t> </a:t>
              </a:r>
              <a:r>
                <a:rPr lang="lt-LT" err="1"/>
                <a:t>merkezi</a:t>
              </a:r>
              <a:r>
                <a:rPr lang="lt-LT"/>
                <a:t> </a:t>
              </a:r>
              <a:r>
                <a:rPr lang="lt-LT" err="1"/>
                <a:t>ve</a:t>
              </a:r>
              <a:r>
                <a:rPr lang="lt-LT"/>
                <a:t> </a:t>
              </a:r>
              <a:r>
                <a:rPr lang="lt-LT" err="1"/>
                <a:t>yakındaki</a:t>
              </a:r>
              <a:r>
                <a:rPr lang="lt-LT"/>
                <a:t> </a:t>
              </a:r>
              <a:r>
                <a:rPr lang="lt-LT" err="1"/>
                <a:t>hassas</a:t>
              </a:r>
              <a:r>
                <a:rPr lang="lt-LT"/>
                <a:t> </a:t>
              </a:r>
              <a:r>
                <a:rPr lang="lt-LT" err="1"/>
                <a:t>bölgeler</a:t>
              </a:r>
              <a:r>
                <a:rPr lang="lt-LT"/>
                <a:t> </a:t>
              </a:r>
              <a:r>
                <a:rPr lang="lt-LT" err="1"/>
                <a:t>yerel</a:t>
              </a:r>
              <a:r>
                <a:rPr lang="lt-LT"/>
                <a:t> </a:t>
              </a:r>
              <a:r>
                <a:rPr lang="lt-LT" err="1"/>
                <a:t>park</a:t>
              </a:r>
              <a:r>
                <a:rPr lang="lt-LT"/>
                <a:t> </a:t>
              </a:r>
              <a:r>
                <a:rPr lang="lt-LT" err="1"/>
                <a:t>politikası</a:t>
              </a:r>
              <a:r>
                <a:rPr lang="lt-LT"/>
                <a:t>: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C58D97-7E10-DDC7-A087-8903A6D4133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750" y="7077682"/>
              <a:ext cx="2177438" cy="1064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8AE0E7-64B1-0B34-6B08-10FDBB3521CB}"/>
              </a:ext>
            </a:extLst>
          </p:cNvPr>
          <p:cNvSpPr/>
          <p:nvPr/>
        </p:nvSpPr>
        <p:spPr>
          <a:xfrm>
            <a:off x="301487" y="1915352"/>
            <a:ext cx="4648201" cy="9817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</a:rPr>
              <a:t>Park </a:t>
            </a:r>
            <a:r>
              <a:rPr lang="en-US" b="1" err="1">
                <a:solidFill>
                  <a:schemeClr val="tx1"/>
                </a:solidFill>
              </a:rPr>
              <a:t>standartları</a:t>
            </a:r>
            <a:r>
              <a:rPr lang="en-US" b="1">
                <a:solidFill>
                  <a:schemeClr val="tx1"/>
                </a:solidFill>
              </a:rPr>
              <a:t> – </a:t>
            </a:r>
            <a:r>
              <a:rPr lang="en-US">
                <a:solidFill>
                  <a:schemeClr val="tx1"/>
                </a:solidFill>
              </a:rPr>
              <a:t>min. </a:t>
            </a:r>
            <a:r>
              <a:rPr lang="en-US" err="1">
                <a:solidFill>
                  <a:schemeClr val="tx1"/>
                </a:solidFill>
              </a:rPr>
              <a:t>ve</a:t>
            </a:r>
            <a:r>
              <a:rPr lang="en-US">
                <a:solidFill>
                  <a:schemeClr val="tx1"/>
                </a:solidFill>
              </a:rPr>
              <a:t> (</a:t>
            </a:r>
            <a:r>
              <a:rPr lang="en-US" err="1">
                <a:solidFill>
                  <a:schemeClr val="tx1"/>
                </a:solidFill>
              </a:rPr>
              <a:t>bazen</a:t>
            </a:r>
            <a:r>
              <a:rPr lang="en-US">
                <a:solidFill>
                  <a:schemeClr val="tx1"/>
                </a:solidFill>
              </a:rPr>
              <a:t>) </a:t>
            </a:r>
            <a:r>
              <a:rPr lang="en-US" err="1">
                <a:solidFill>
                  <a:schemeClr val="tx1"/>
                </a:solidFill>
              </a:rPr>
              <a:t>maks</a:t>
            </a:r>
            <a:r>
              <a:rPr lang="en-US">
                <a:solidFill>
                  <a:schemeClr val="tx1"/>
                </a:solidFill>
              </a:rPr>
              <a:t>. Yeni </a:t>
            </a:r>
            <a:r>
              <a:rPr lang="en-US" err="1">
                <a:solidFill>
                  <a:schemeClr val="tx1"/>
                </a:solidFill>
              </a:rPr>
              <a:t>geliştirme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veya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mevcutta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yapılan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değişiklikler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için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gerekli</a:t>
            </a:r>
            <a:r>
              <a:rPr lang="en-US">
                <a:solidFill>
                  <a:schemeClr val="tx1"/>
                </a:solidFill>
              </a:rPr>
              <a:t>/</a:t>
            </a:r>
            <a:r>
              <a:rPr lang="en-US" err="1">
                <a:solidFill>
                  <a:schemeClr val="tx1"/>
                </a:solidFill>
              </a:rPr>
              <a:t>izin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verilen</a:t>
            </a:r>
            <a:r>
              <a:rPr lang="en-US">
                <a:solidFill>
                  <a:schemeClr val="tx1"/>
                </a:solidFill>
              </a:rPr>
              <a:t> park </a:t>
            </a:r>
            <a:r>
              <a:rPr lang="en-US" err="1">
                <a:solidFill>
                  <a:schemeClr val="tx1"/>
                </a:solidFill>
              </a:rPr>
              <a:t>yeri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sayısı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94F97F53-E3B4-7A14-0638-D3CBDA2FEED6}"/>
              </a:ext>
            </a:extLst>
          </p:cNvPr>
          <p:cNvSpPr/>
          <p:nvPr/>
        </p:nvSpPr>
        <p:spPr>
          <a:xfrm>
            <a:off x="378289" y="2936558"/>
            <a:ext cx="3359397" cy="984885"/>
          </a:xfrm>
          <a:prstGeom prst="roundRect">
            <a:avLst/>
          </a:prstGeom>
          <a:solidFill>
            <a:srgbClr val="D9E078"/>
          </a:solidFill>
          <a:ln>
            <a:solidFill>
              <a:srgbClr val="83983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lt-LT" sz="1600" b="1" err="1">
                <a:solidFill>
                  <a:schemeClr val="tx1"/>
                </a:solidFill>
              </a:rPr>
              <a:t>Standartlar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uygulanabilir</a:t>
            </a:r>
            <a:r>
              <a:rPr lang="lt-LT" sz="1600" b="1">
                <a:solidFill>
                  <a:schemeClr val="tx1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Ulusal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düzeyde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Yerel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düzeyde</a:t>
            </a:r>
            <a:endParaRPr lang="lt-LT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06E976-E5E0-5DDB-4D00-D630002DFFDA}"/>
              </a:ext>
            </a:extLst>
          </p:cNvPr>
          <p:cNvSpPr/>
          <p:nvPr/>
        </p:nvSpPr>
        <p:spPr>
          <a:xfrm>
            <a:off x="378288" y="4101692"/>
            <a:ext cx="5448353" cy="1954381"/>
          </a:xfrm>
          <a:prstGeom prst="rect">
            <a:avLst/>
          </a:prstGeom>
          <a:solidFill>
            <a:srgbClr val="CAD448"/>
          </a:solidFill>
          <a:ln>
            <a:solidFill>
              <a:srgbClr val="83983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85725" lvl="1">
              <a:spcAft>
                <a:spcPts val="600"/>
              </a:spcAft>
            </a:pPr>
            <a:r>
              <a:rPr lang="lt-LT" sz="1600" b="1" err="1"/>
              <a:t>Uygulanabilir</a:t>
            </a:r>
            <a:r>
              <a:rPr lang="lt-LT" sz="1600" b="1"/>
              <a:t>:</a:t>
            </a:r>
          </a:p>
          <a:p>
            <a:pPr marL="371475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Şehir</a:t>
            </a:r>
            <a:r>
              <a:rPr lang="lt-LT" sz="1600"/>
              <a:t> </a:t>
            </a:r>
            <a:r>
              <a:rPr lang="lt-LT" sz="1600" err="1"/>
              <a:t>merkezlerinde</a:t>
            </a:r>
            <a:endParaRPr lang="lt-LT" sz="1600"/>
          </a:p>
          <a:p>
            <a:pPr marL="371475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Yerleşik</a:t>
            </a:r>
            <a:r>
              <a:rPr lang="lt-LT" sz="1600"/>
              <a:t> </a:t>
            </a:r>
            <a:r>
              <a:rPr lang="lt-LT" sz="1600" err="1"/>
              <a:t>alanlarda</a:t>
            </a:r>
            <a:r>
              <a:rPr lang="lt-LT" sz="1600"/>
              <a:t> (</a:t>
            </a:r>
            <a:r>
              <a:rPr lang="lt-LT" sz="1600" err="1"/>
              <a:t>özellikle</a:t>
            </a:r>
            <a:r>
              <a:rPr lang="lt-LT" sz="1600"/>
              <a:t> </a:t>
            </a:r>
            <a:r>
              <a:rPr lang="lt-LT" sz="1600" err="1"/>
              <a:t>sokağa</a:t>
            </a:r>
            <a:r>
              <a:rPr lang="lt-LT" sz="1600"/>
              <a:t> </a:t>
            </a:r>
            <a:r>
              <a:rPr lang="lt-LT" sz="1600" err="1"/>
              <a:t>park</a:t>
            </a:r>
            <a:r>
              <a:rPr lang="lt-LT" sz="1600"/>
              <a:t> </a:t>
            </a:r>
            <a:r>
              <a:rPr lang="lt-LT" sz="1600" err="1"/>
              <a:t>etme</a:t>
            </a:r>
            <a:r>
              <a:rPr lang="lt-LT" sz="1600"/>
              <a:t> </a:t>
            </a:r>
            <a:r>
              <a:rPr lang="lt-LT" sz="1600" err="1"/>
              <a:t>politikası</a:t>
            </a:r>
            <a:r>
              <a:rPr lang="lt-LT" sz="1600"/>
              <a:t>):</a:t>
            </a:r>
          </a:p>
          <a:p>
            <a:pPr marL="371475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Yeni</a:t>
            </a:r>
            <a:r>
              <a:rPr lang="lt-LT" sz="1600"/>
              <a:t> </a:t>
            </a:r>
            <a:r>
              <a:rPr lang="lt-LT" sz="1600" err="1"/>
              <a:t>gelişmelerde</a:t>
            </a:r>
            <a:r>
              <a:rPr lang="lt-LT" sz="1600"/>
              <a:t>;</a:t>
            </a:r>
          </a:p>
          <a:p>
            <a:pPr marL="371475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Mevcut</a:t>
            </a:r>
            <a:r>
              <a:rPr lang="lt-LT" sz="1600"/>
              <a:t> </a:t>
            </a:r>
            <a:r>
              <a:rPr lang="lt-LT" sz="1600" err="1"/>
              <a:t>bölgelerde</a:t>
            </a:r>
            <a:r>
              <a:rPr lang="lt-LT" sz="1600"/>
              <a:t> (</a:t>
            </a:r>
            <a:r>
              <a:rPr lang="lt-LT" sz="1600" err="1"/>
              <a:t>özellikle</a:t>
            </a:r>
            <a:r>
              <a:rPr lang="lt-LT" sz="1600"/>
              <a:t> </a:t>
            </a:r>
            <a:r>
              <a:rPr lang="lt-LT" sz="1600" err="1"/>
              <a:t>problemli</a:t>
            </a:r>
            <a:r>
              <a:rPr lang="lt-LT" sz="1600"/>
              <a:t> </a:t>
            </a:r>
            <a:r>
              <a:rPr lang="lt-LT" sz="1600" err="1"/>
              <a:t>bölgelerde</a:t>
            </a:r>
            <a:r>
              <a:rPr lang="lt-LT" sz="1600"/>
              <a:t>)</a:t>
            </a:r>
          </a:p>
          <a:p>
            <a:pPr marL="371475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Hedeflenen</a:t>
            </a:r>
            <a:r>
              <a:rPr lang="lt-LT" sz="1600"/>
              <a:t> </a:t>
            </a:r>
            <a:r>
              <a:rPr lang="lt-LT" sz="1600" err="1"/>
              <a:t>alanlar</a:t>
            </a:r>
            <a:r>
              <a:rPr lang="lt-LT" sz="1600"/>
              <a:t> </a:t>
            </a:r>
            <a:r>
              <a:rPr lang="lt-LT" sz="1600" err="1"/>
              <a:t>veya</a:t>
            </a:r>
            <a:r>
              <a:rPr lang="lt-LT" sz="1600"/>
              <a:t> </a:t>
            </a:r>
            <a:r>
              <a:rPr lang="lt-LT" sz="1600" err="1"/>
              <a:t>nesneler</a:t>
            </a:r>
            <a:r>
              <a:rPr lang="lt-LT" sz="1600"/>
              <a:t>.</a:t>
            </a:r>
            <a:endParaRPr lang="lt-LT" sz="500"/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27218A13-7846-69BD-E0D8-1E98C933DA5A}"/>
              </a:ext>
            </a:extLst>
          </p:cNvPr>
          <p:cNvSpPr/>
          <p:nvPr/>
        </p:nvSpPr>
        <p:spPr>
          <a:xfrm>
            <a:off x="5065630" y="1495549"/>
            <a:ext cx="6589549" cy="1119196"/>
          </a:xfrm>
          <a:prstGeom prst="roundRect">
            <a:avLst>
              <a:gd name="adj" fmla="val 15015"/>
            </a:avLst>
          </a:prstGeom>
          <a:solidFill>
            <a:srgbClr val="EBEFBB"/>
          </a:solidFill>
          <a:ln>
            <a:solidFill>
              <a:srgbClr val="83983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lt-LT" sz="1600" b="1" err="1">
                <a:solidFill>
                  <a:schemeClr val="tx1"/>
                </a:solidFill>
              </a:rPr>
              <a:t>Sinemalar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ve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konferans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tesisleri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için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İngiliz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Ulusal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Maksimum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Standardı</a:t>
            </a:r>
            <a:r>
              <a:rPr lang="lt-LT" sz="1600" b="1">
                <a:solidFill>
                  <a:schemeClr val="tx1"/>
                </a:solidFill>
              </a:rPr>
              <a:t>:</a:t>
            </a:r>
          </a:p>
          <a:p>
            <a:pPr algn="ctr" fontAlgn="base"/>
            <a:r>
              <a:rPr lang="lt-LT" sz="1600" b="1">
                <a:solidFill>
                  <a:schemeClr val="tx1"/>
                </a:solidFill>
              </a:rPr>
              <a:t>1 </a:t>
            </a:r>
            <a:r>
              <a:rPr lang="lt-LT" sz="1600" b="1" err="1">
                <a:solidFill>
                  <a:schemeClr val="tx1"/>
                </a:solidFill>
              </a:rPr>
              <a:t>alan</a:t>
            </a:r>
            <a:r>
              <a:rPr lang="lt-LT" sz="1600" b="1">
                <a:solidFill>
                  <a:schemeClr val="tx1"/>
                </a:solidFill>
              </a:rPr>
              <a:t>/5 </a:t>
            </a:r>
            <a:r>
              <a:rPr lang="lt-LT" sz="1600" b="1" err="1">
                <a:solidFill>
                  <a:schemeClr val="tx1"/>
                </a:solidFill>
              </a:rPr>
              <a:t>koltuk</a:t>
            </a:r>
            <a:endParaRPr lang="lt-LT" sz="1600" b="1">
              <a:solidFill>
                <a:schemeClr val="tx1"/>
              </a:solidFill>
            </a:endParaRPr>
          </a:p>
          <a:p>
            <a:pPr algn="ctr" fontAlgn="base"/>
            <a:r>
              <a:rPr lang="lt-LT" sz="1600" b="1" err="1">
                <a:solidFill>
                  <a:schemeClr val="tx1"/>
                </a:solidFill>
              </a:rPr>
              <a:t>Lahey'deki</a:t>
            </a:r>
            <a:r>
              <a:rPr lang="lt-LT" sz="1600" b="1">
                <a:solidFill>
                  <a:schemeClr val="tx1"/>
                </a:solidFill>
              </a:rPr>
              <a:t> (</a:t>
            </a:r>
            <a:r>
              <a:rPr lang="lt-LT" sz="1600" b="1" err="1">
                <a:solidFill>
                  <a:schemeClr val="tx1"/>
                </a:solidFill>
              </a:rPr>
              <a:t>Hollanda</a:t>
            </a:r>
            <a:r>
              <a:rPr lang="lt-LT" sz="1600" b="1">
                <a:solidFill>
                  <a:schemeClr val="tx1"/>
                </a:solidFill>
              </a:rPr>
              <a:t>) </a:t>
            </a:r>
            <a:r>
              <a:rPr lang="lt-LT" sz="1600" b="1" err="1">
                <a:solidFill>
                  <a:schemeClr val="tx1"/>
                </a:solidFill>
              </a:rPr>
              <a:t>maksimum</a:t>
            </a:r>
            <a:r>
              <a:rPr lang="lt-LT" sz="1600" b="1">
                <a:solidFill>
                  <a:schemeClr val="tx1"/>
                </a:solidFill>
              </a:rPr>
              <a:t> </a:t>
            </a:r>
            <a:r>
              <a:rPr lang="lt-LT" sz="1600" b="1" err="1">
                <a:solidFill>
                  <a:schemeClr val="tx1"/>
                </a:solidFill>
              </a:rPr>
              <a:t>standartlar</a:t>
            </a:r>
            <a:r>
              <a:rPr lang="lt-LT" sz="1600" b="1">
                <a:solidFill>
                  <a:schemeClr val="tx1"/>
                </a:solidFill>
              </a:rPr>
              <a:t>:</a:t>
            </a:r>
          </a:p>
          <a:p>
            <a:pPr algn="ctr" fontAlgn="base"/>
            <a:r>
              <a:rPr lang="lt-LT" sz="1600">
                <a:solidFill>
                  <a:schemeClr val="tx1"/>
                </a:solidFill>
              </a:rPr>
              <a:t>1 </a:t>
            </a:r>
            <a:r>
              <a:rPr lang="lt-LT" sz="1600" err="1">
                <a:solidFill>
                  <a:schemeClr val="tx1"/>
                </a:solidFill>
              </a:rPr>
              <a:t>alan</a:t>
            </a:r>
            <a:r>
              <a:rPr lang="lt-LT" sz="1600">
                <a:solidFill>
                  <a:schemeClr val="tx1"/>
                </a:solidFill>
              </a:rPr>
              <a:t>/112 m2</a:t>
            </a:r>
          </a:p>
        </p:txBody>
      </p:sp>
    </p:spTree>
    <p:extLst>
      <p:ext uri="{BB962C8B-B14F-4D97-AF65-F5344CB8AC3E}">
        <p14:creationId xmlns:p14="http://schemas.microsoft.com/office/powerpoint/2010/main" val="2279437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301487" y="1279870"/>
            <a:ext cx="7833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OTOPARK STANDARTLARI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80D20216-847D-E795-7B2C-37F74FB73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868" y="1364822"/>
            <a:ext cx="4077009" cy="46128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6">
            <a:extLst>
              <a:ext uri="{FF2B5EF4-FFF2-40B4-BE49-F238E27FC236}">
                <a16:creationId xmlns:a16="http://schemas.microsoft.com/office/drawing/2014/main" id="{F72DE669-71C2-0AAF-9360-A355F5D2F365}"/>
              </a:ext>
            </a:extLst>
          </p:cNvPr>
          <p:cNvSpPr/>
          <p:nvPr/>
        </p:nvSpPr>
        <p:spPr>
          <a:xfrm>
            <a:off x="563121" y="2008793"/>
            <a:ext cx="6171164" cy="2215991"/>
          </a:xfrm>
          <a:prstGeom prst="rect">
            <a:avLst/>
          </a:prstGeom>
          <a:solidFill>
            <a:srgbClr val="D9E078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355600" lvl="1" indent="-285750"/>
            <a:endParaRPr lang="en-US" sz="1000"/>
          </a:p>
          <a:p>
            <a:pPr marL="355600" lvl="1" indent="-285750"/>
            <a:r>
              <a:rPr lang="en-US" sz="1600" b="1" err="1"/>
              <a:t>Yatırımcılar</a:t>
            </a:r>
            <a:r>
              <a:rPr lang="en-US" sz="1600" b="1"/>
              <a:t> </a:t>
            </a:r>
            <a:r>
              <a:rPr lang="en-US" sz="1600" b="1" err="1"/>
              <a:t>ve</a:t>
            </a:r>
            <a:r>
              <a:rPr lang="en-US" sz="1600" b="1"/>
              <a:t> </a:t>
            </a:r>
            <a:r>
              <a:rPr lang="en-US" sz="1600" b="1" err="1"/>
              <a:t>uygulamalarla</a:t>
            </a:r>
            <a:r>
              <a:rPr lang="en-US" sz="1600" b="1"/>
              <a:t> </a:t>
            </a:r>
            <a:r>
              <a:rPr lang="en-US" sz="1600" b="1" err="1"/>
              <a:t>ilgili</a:t>
            </a:r>
            <a:r>
              <a:rPr lang="en-US" sz="1600" b="1"/>
              <a:t> </a:t>
            </a:r>
            <a:r>
              <a:rPr lang="en-US" sz="1600" b="1" err="1"/>
              <a:t>önlemler</a:t>
            </a:r>
            <a:r>
              <a:rPr lang="en-US" sz="1600" b="1"/>
              <a:t>:</a:t>
            </a:r>
          </a:p>
          <a:p>
            <a:pPr marL="355600" lvl="1" indent="-285750">
              <a:buFont typeface="Arial" panose="020B0604020202020204" pitchFamily="34" charset="0"/>
              <a:buChar char="•"/>
            </a:pPr>
            <a:r>
              <a:rPr lang="en-US" sz="1600"/>
              <a:t>850'den </a:t>
            </a:r>
            <a:r>
              <a:rPr lang="en-US" sz="1600" err="1"/>
              <a:t>fazla</a:t>
            </a:r>
            <a:r>
              <a:rPr lang="en-US" sz="1600"/>
              <a:t> </a:t>
            </a:r>
            <a:r>
              <a:rPr lang="en-US" sz="1600" err="1"/>
              <a:t>otopark</a:t>
            </a:r>
            <a:r>
              <a:rPr lang="en-US" sz="1600"/>
              <a:t> </a:t>
            </a:r>
            <a:r>
              <a:rPr lang="en-US" sz="1600" err="1"/>
              <a:t>alanı</a:t>
            </a:r>
            <a:r>
              <a:rPr lang="en-US" sz="1600"/>
              <a:t> </a:t>
            </a:r>
            <a:r>
              <a:rPr lang="en-US" sz="1600" err="1"/>
              <a:t>olmamalı</a:t>
            </a:r>
            <a:r>
              <a:rPr lang="en-US" sz="1600"/>
              <a:t>, </a:t>
            </a:r>
            <a:r>
              <a:rPr lang="en-US" sz="1600" err="1"/>
              <a:t>bunların</a:t>
            </a:r>
            <a:r>
              <a:rPr lang="en-US" sz="1600"/>
              <a:t> </a:t>
            </a:r>
            <a:r>
              <a:rPr lang="en-US" sz="1600" err="1"/>
              <a:t>içinde</a:t>
            </a:r>
            <a:r>
              <a:rPr lang="en-US" sz="1600"/>
              <a:t> 50 </a:t>
            </a:r>
            <a:r>
              <a:rPr lang="en-US" sz="1600" err="1"/>
              <a:t>park&amp;sür</a:t>
            </a:r>
            <a:r>
              <a:rPr lang="en-US" sz="1600"/>
              <a:t> </a:t>
            </a:r>
            <a:r>
              <a:rPr lang="en-US" sz="1600" err="1"/>
              <a:t>alanı</a:t>
            </a:r>
            <a:r>
              <a:rPr lang="en-US" sz="1600"/>
              <a:t> </a:t>
            </a:r>
            <a:r>
              <a:rPr lang="en-US" sz="1600" err="1"/>
              <a:t>bulunmalıdır</a:t>
            </a:r>
            <a:r>
              <a:rPr lang="en-US" sz="1600"/>
              <a:t> (</a:t>
            </a:r>
            <a:r>
              <a:rPr lang="en-US" sz="1600" err="1"/>
              <a:t>örnek</a:t>
            </a:r>
            <a:r>
              <a:rPr lang="en-US" sz="1600"/>
              <a:t> </a:t>
            </a:r>
            <a:r>
              <a:rPr lang="en-US" sz="1600" err="1"/>
              <a:t>olarak</a:t>
            </a:r>
            <a:r>
              <a:rPr lang="en-US" sz="1600"/>
              <a:t> </a:t>
            </a:r>
            <a:r>
              <a:rPr lang="en-US" sz="1600" err="1"/>
              <a:t>Vilnius'ta</a:t>
            </a:r>
            <a:r>
              <a:rPr lang="en-US" sz="1600"/>
              <a:t> 3000 </a:t>
            </a:r>
            <a:r>
              <a:rPr lang="en-US" sz="1600" err="1"/>
              <a:t>otopark</a:t>
            </a:r>
            <a:r>
              <a:rPr lang="en-US" sz="1600"/>
              <a:t> </a:t>
            </a:r>
            <a:r>
              <a:rPr lang="en-US" sz="1600" err="1"/>
              <a:t>alanı</a:t>
            </a:r>
            <a:r>
              <a:rPr lang="en-US" sz="1600"/>
              <a:t> </a:t>
            </a:r>
            <a:r>
              <a:rPr lang="en-US" sz="1600" err="1"/>
              <a:t>bulunmaktadır</a:t>
            </a:r>
            <a:r>
              <a:rPr lang="en-US" sz="1600"/>
              <a:t>).</a:t>
            </a:r>
          </a:p>
          <a:p>
            <a:pPr marL="355600" lvl="1" indent="-285750">
              <a:buFont typeface="Arial" panose="020B0604020202020204" pitchFamily="34" charset="0"/>
              <a:buChar char="•"/>
            </a:pPr>
            <a:r>
              <a:rPr lang="en-US" sz="1600" err="1"/>
              <a:t>Araçlarla</a:t>
            </a:r>
            <a:r>
              <a:rPr lang="en-US" sz="1600"/>
              <a:t> </a:t>
            </a:r>
            <a:r>
              <a:rPr lang="en-US" sz="1600" err="1"/>
              <a:t>bölgeye</a:t>
            </a:r>
            <a:r>
              <a:rPr lang="en-US" sz="1600"/>
              <a:t> </a:t>
            </a:r>
            <a:r>
              <a:rPr lang="en-US" sz="1600" err="1"/>
              <a:t>maksimum</a:t>
            </a:r>
            <a:r>
              <a:rPr lang="en-US" sz="1600"/>
              <a:t> 8800 </a:t>
            </a:r>
            <a:r>
              <a:rPr lang="en-US" sz="1600" err="1"/>
              <a:t>seyahat</a:t>
            </a:r>
            <a:r>
              <a:rPr lang="en-US" sz="1600"/>
              <a:t> </a:t>
            </a:r>
            <a:r>
              <a:rPr lang="en-US" sz="1600" err="1"/>
              <a:t>sağlanmalıdır</a:t>
            </a:r>
            <a:r>
              <a:rPr lang="en-US" sz="1600"/>
              <a:t>.</a:t>
            </a:r>
          </a:p>
          <a:p>
            <a:pPr marL="355600" lvl="1" indent="-285750">
              <a:buFont typeface="Arial" panose="020B0604020202020204" pitchFamily="34" charset="0"/>
              <a:buChar char="•"/>
            </a:pPr>
            <a:r>
              <a:rPr lang="en-US" sz="1600" err="1"/>
              <a:t>Ücretli</a:t>
            </a:r>
            <a:r>
              <a:rPr lang="en-US" sz="1600"/>
              <a:t> </a:t>
            </a:r>
            <a:r>
              <a:rPr lang="en-US" sz="1600" err="1"/>
              <a:t>otopark</a:t>
            </a:r>
            <a:r>
              <a:rPr lang="en-US" sz="1600"/>
              <a:t> (</a:t>
            </a:r>
            <a:r>
              <a:rPr lang="en-US" sz="1600" err="1"/>
              <a:t>saat</a:t>
            </a:r>
            <a:r>
              <a:rPr lang="en-US" sz="1600"/>
              <a:t> </a:t>
            </a:r>
            <a:r>
              <a:rPr lang="en-US" sz="1600" err="1"/>
              <a:t>başı</a:t>
            </a:r>
            <a:r>
              <a:rPr lang="en-US" sz="1600"/>
              <a:t> 3 Euro).</a:t>
            </a:r>
          </a:p>
          <a:p>
            <a:pPr marL="355600" lvl="1" indent="-285750">
              <a:buFont typeface="Arial" panose="020B0604020202020204" pitchFamily="34" charset="0"/>
              <a:buChar char="•"/>
            </a:pPr>
            <a:r>
              <a:rPr lang="en-US" sz="1600" err="1"/>
              <a:t>Satın</a:t>
            </a:r>
            <a:r>
              <a:rPr lang="en-US" sz="1600"/>
              <a:t> alma </a:t>
            </a:r>
            <a:r>
              <a:rPr lang="en-US" sz="1600" err="1"/>
              <a:t>işleminden</a:t>
            </a:r>
            <a:r>
              <a:rPr lang="en-US" sz="1600"/>
              <a:t> </a:t>
            </a:r>
            <a:r>
              <a:rPr lang="en-US" sz="1600" err="1"/>
              <a:t>sonra</a:t>
            </a:r>
            <a:r>
              <a:rPr lang="en-US" sz="1600"/>
              <a:t> </a:t>
            </a:r>
            <a:r>
              <a:rPr lang="en-US" sz="1600" err="1"/>
              <a:t>bir</a:t>
            </a:r>
            <a:r>
              <a:rPr lang="en-US" sz="1600"/>
              <a:t> </a:t>
            </a:r>
            <a:r>
              <a:rPr lang="en-US" sz="1600" err="1"/>
              <a:t>saat</a:t>
            </a:r>
            <a:r>
              <a:rPr lang="en-US" sz="1600"/>
              <a:t> </a:t>
            </a:r>
            <a:r>
              <a:rPr lang="en-US" sz="1600" err="1"/>
              <a:t>içinde</a:t>
            </a:r>
            <a:r>
              <a:rPr lang="en-US" sz="1600"/>
              <a:t> </a:t>
            </a:r>
            <a:r>
              <a:rPr lang="en-US" sz="1600" err="1"/>
              <a:t>evlere</a:t>
            </a:r>
            <a:r>
              <a:rPr lang="en-US" sz="1600"/>
              <a:t> </a:t>
            </a:r>
            <a:r>
              <a:rPr lang="en-US" sz="1600" err="1"/>
              <a:t>teslim</a:t>
            </a:r>
            <a:r>
              <a:rPr lang="en-US" sz="1600"/>
              <a:t> </a:t>
            </a:r>
            <a:r>
              <a:rPr lang="en-US" sz="1600" err="1"/>
              <a:t>hizmeti</a:t>
            </a:r>
            <a:r>
              <a:rPr lang="en-US" sz="1600"/>
              <a:t> </a:t>
            </a:r>
            <a:r>
              <a:rPr lang="en-US" sz="1600" err="1"/>
              <a:t>sunulmalıdır</a:t>
            </a:r>
            <a:r>
              <a:rPr lang="en-US" sz="1600"/>
              <a:t>.</a:t>
            </a:r>
            <a:endParaRPr lang="en-US" sz="1000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7A003875-99D9-304A-3A74-B423731356E8}"/>
              </a:ext>
            </a:extLst>
          </p:cNvPr>
          <p:cNvSpPr/>
          <p:nvPr/>
        </p:nvSpPr>
        <p:spPr>
          <a:xfrm>
            <a:off x="4732037" y="5677490"/>
            <a:ext cx="2819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lt-LT" b="1" err="1"/>
              <a:t>Sihlcity</a:t>
            </a:r>
            <a:r>
              <a:rPr lang="lt-LT" b="1"/>
              <a:t>, </a:t>
            </a:r>
            <a:r>
              <a:rPr lang="lt-LT" b="1" err="1"/>
              <a:t>Zürih</a:t>
            </a:r>
            <a:r>
              <a:rPr lang="lt-LT" b="1"/>
              <a:t>, </a:t>
            </a:r>
            <a:r>
              <a:rPr lang="lt-LT" b="1" err="1"/>
              <a:t>İsviçre</a:t>
            </a:r>
            <a:endParaRPr lang="lt-LT" b="1"/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B4AFAEF9-E31A-F2EA-0771-1A40B3DB8357}"/>
              </a:ext>
            </a:extLst>
          </p:cNvPr>
          <p:cNvSpPr/>
          <p:nvPr/>
        </p:nvSpPr>
        <p:spPr>
          <a:xfrm>
            <a:off x="563122" y="4368933"/>
            <a:ext cx="6171163" cy="799691"/>
          </a:xfrm>
          <a:prstGeom prst="roundRect">
            <a:avLst/>
          </a:prstGeom>
          <a:solidFill>
            <a:srgbClr val="839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lt-LT" err="1"/>
              <a:t>Sonuçlar</a:t>
            </a:r>
            <a:r>
              <a:rPr lang="lt-LT"/>
              <a:t>: %70'i </a:t>
            </a:r>
            <a:r>
              <a:rPr lang="lt-LT" err="1"/>
              <a:t>bisikletle</a:t>
            </a:r>
            <a:r>
              <a:rPr lang="lt-LT"/>
              <a:t>, PT </a:t>
            </a:r>
            <a:r>
              <a:rPr lang="lt-LT" err="1"/>
              <a:t>veya</a:t>
            </a:r>
            <a:r>
              <a:rPr lang="lt-LT"/>
              <a:t> </a:t>
            </a:r>
            <a:r>
              <a:rPr lang="lt-LT" err="1"/>
              <a:t>yaya</a:t>
            </a:r>
            <a:r>
              <a:rPr lang="lt-LT"/>
              <a:t> </a:t>
            </a:r>
            <a:r>
              <a:rPr lang="lt-LT" err="1"/>
              <a:t>olarak</a:t>
            </a:r>
            <a:r>
              <a:rPr lang="lt-LT"/>
              <a:t> </a:t>
            </a:r>
            <a:r>
              <a:rPr lang="lt-LT" err="1"/>
              <a:t>geliyor</a:t>
            </a:r>
            <a:r>
              <a:rPr lang="lt-LT"/>
              <a:t>, %30'u </a:t>
            </a:r>
            <a:r>
              <a:rPr lang="lt-LT" err="1"/>
              <a:t>araba</a:t>
            </a:r>
            <a:r>
              <a:rPr lang="lt-LT"/>
              <a:t> </a:t>
            </a:r>
            <a:r>
              <a:rPr lang="lt-LT" err="1"/>
              <a:t>ile</a:t>
            </a:r>
            <a:r>
              <a:rPr lang="lt-LT"/>
              <a:t> </a:t>
            </a:r>
            <a:r>
              <a:rPr lang="lt-LT" err="1"/>
              <a:t>gelen</a:t>
            </a:r>
            <a:r>
              <a:rPr lang="lt-LT"/>
              <a:t> </a:t>
            </a:r>
            <a:r>
              <a:rPr lang="lt-LT" err="1"/>
              <a:t>ziyaretçiler</a:t>
            </a:r>
            <a:r>
              <a:rPr lang="lt-LT"/>
              <a:t>, </a:t>
            </a:r>
            <a:r>
              <a:rPr lang="lt-LT" err="1"/>
              <a:t>araba</a:t>
            </a:r>
            <a:r>
              <a:rPr lang="lt-LT"/>
              <a:t> </a:t>
            </a:r>
            <a:r>
              <a:rPr lang="lt-LT" err="1"/>
              <a:t>ile</a:t>
            </a:r>
            <a:r>
              <a:rPr lang="lt-LT"/>
              <a:t> </a:t>
            </a:r>
            <a:r>
              <a:rPr lang="lt-LT" err="1"/>
              <a:t>geziler</a:t>
            </a:r>
            <a:r>
              <a:rPr lang="lt-LT"/>
              <a:t> </a:t>
            </a:r>
            <a:r>
              <a:rPr lang="lt-LT" err="1"/>
              <a:t>günde</a:t>
            </a:r>
            <a:r>
              <a:rPr lang="lt-LT"/>
              <a:t> 4000 </a:t>
            </a:r>
            <a:r>
              <a:rPr lang="lt-LT" err="1"/>
              <a:t>seyahate</a:t>
            </a:r>
            <a:r>
              <a:rPr lang="lt-LT"/>
              <a:t> </a:t>
            </a:r>
            <a:r>
              <a:rPr lang="lt-LT" err="1"/>
              <a:t>ulaştı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08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78D489-5436-D256-491D-5835553ABE3C}"/>
              </a:ext>
            </a:extLst>
          </p:cNvPr>
          <p:cNvSpPr txBox="1"/>
          <p:nvPr/>
        </p:nvSpPr>
        <p:spPr>
          <a:xfrm>
            <a:off x="414909" y="1664369"/>
            <a:ext cx="8657971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lt-LT" sz="1600" b="1" err="1">
                <a:solidFill>
                  <a:srgbClr val="0F0F0F"/>
                </a:solidFill>
              </a:rPr>
              <a:t>Değerlendirilecek</a:t>
            </a:r>
            <a:r>
              <a:rPr lang="lt-LT" sz="1600" b="1">
                <a:solidFill>
                  <a:srgbClr val="0F0F0F"/>
                </a:solidFill>
              </a:rPr>
              <a:t> </a:t>
            </a:r>
            <a:r>
              <a:rPr lang="lt-LT" sz="1600" b="1" err="1">
                <a:solidFill>
                  <a:srgbClr val="0F0F0F"/>
                </a:solidFill>
              </a:rPr>
              <a:t>Hedefler</a:t>
            </a:r>
            <a:r>
              <a:rPr lang="lt-LT" sz="1600" b="1">
                <a:solidFill>
                  <a:srgbClr val="0F0F0F"/>
                </a:solidFill>
              </a:rPr>
              <a:t>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Spesifik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hedefler</a:t>
            </a:r>
            <a:r>
              <a:rPr lang="lt-LT" sz="1600">
                <a:solidFill>
                  <a:srgbClr val="0F0F0F"/>
                </a:solidFill>
              </a:rPr>
              <a:t> (</a:t>
            </a:r>
            <a:r>
              <a:rPr lang="lt-LT" sz="1600" err="1">
                <a:solidFill>
                  <a:srgbClr val="0F0F0F"/>
                </a:solidFill>
              </a:rPr>
              <a:t>ölçülebilir</a:t>
            </a:r>
            <a:r>
              <a:rPr lang="lt-LT" sz="1600">
                <a:solidFill>
                  <a:srgbClr val="0F0F0F"/>
                </a:solidFill>
              </a:rPr>
              <a:t>) – </a:t>
            </a:r>
            <a:r>
              <a:rPr lang="lt-LT" sz="1600" err="1">
                <a:solidFill>
                  <a:srgbClr val="0F0F0F"/>
                </a:solidFill>
              </a:rPr>
              <a:t>tür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ayrımı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değişikliği</a:t>
            </a:r>
            <a:r>
              <a:rPr lang="lt-LT" sz="1600">
                <a:solidFill>
                  <a:srgbClr val="0F0F0F"/>
                </a:solidFill>
              </a:rPr>
              <a:t>, </a:t>
            </a:r>
            <a:r>
              <a:rPr lang="lt-LT" sz="1600" err="1">
                <a:solidFill>
                  <a:srgbClr val="0F0F0F"/>
                </a:solidFill>
              </a:rPr>
              <a:t>toplu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taşıma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seviyesinin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düşürülmesi</a:t>
            </a:r>
            <a:r>
              <a:rPr lang="lt-LT" sz="1600">
                <a:solidFill>
                  <a:srgbClr val="0F0F0F"/>
                </a:solidFill>
              </a:rPr>
              <a:t>, </a:t>
            </a:r>
            <a:r>
              <a:rPr lang="lt-LT" sz="1600" err="1">
                <a:solidFill>
                  <a:srgbClr val="0F0F0F"/>
                </a:solidFill>
              </a:rPr>
              <a:t>toplu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taşımaya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erişim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vb</a:t>
            </a:r>
            <a:r>
              <a:rPr lang="lt-LT" sz="1600">
                <a:solidFill>
                  <a:srgbClr val="0F0F0F"/>
                </a:solidFill>
              </a:rPr>
              <a:t>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Kapsayıcı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hedefler</a:t>
            </a:r>
            <a:r>
              <a:rPr lang="lt-LT" sz="1600">
                <a:solidFill>
                  <a:srgbClr val="0F0F0F"/>
                </a:solidFill>
              </a:rPr>
              <a:t> - </a:t>
            </a:r>
            <a:r>
              <a:rPr lang="lt-LT" sz="1600" err="1">
                <a:solidFill>
                  <a:srgbClr val="0F0F0F"/>
                </a:solidFill>
              </a:rPr>
              <a:t>bazı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özel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ulaşım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türlerinin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kabulünün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arttırılması</a:t>
            </a:r>
            <a:r>
              <a:rPr lang="lt-LT" sz="1600">
                <a:solidFill>
                  <a:srgbClr val="0F0F0F"/>
                </a:solidFill>
              </a:rPr>
              <a:t>, </a:t>
            </a:r>
            <a:r>
              <a:rPr lang="lt-LT" sz="1600" err="1">
                <a:solidFill>
                  <a:srgbClr val="0F0F0F"/>
                </a:solidFill>
              </a:rPr>
              <a:t>kentsel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ulaşım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aktörlerinin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kapasitesinin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arttırılması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vb</a:t>
            </a:r>
            <a:r>
              <a:rPr lang="lt-LT" sz="1600">
                <a:solidFill>
                  <a:srgbClr val="0F0F0F"/>
                </a:solidFill>
              </a:rPr>
              <a:t>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Stratejik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hedefler</a:t>
            </a:r>
            <a:r>
              <a:rPr lang="lt-LT" sz="1600">
                <a:solidFill>
                  <a:srgbClr val="0F0F0F"/>
                </a:solidFill>
              </a:rPr>
              <a:t> – </a:t>
            </a:r>
            <a:r>
              <a:rPr lang="lt-LT" sz="1600" err="1">
                <a:solidFill>
                  <a:srgbClr val="0F0F0F"/>
                </a:solidFill>
              </a:rPr>
              <a:t>farkındalığı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artırmak</a:t>
            </a:r>
            <a:r>
              <a:rPr lang="lt-LT" sz="1600">
                <a:solidFill>
                  <a:srgbClr val="0F0F0F"/>
                </a:solidFill>
              </a:rPr>
              <a:t>, </a:t>
            </a:r>
            <a:r>
              <a:rPr lang="lt-LT" sz="1600" err="1">
                <a:solidFill>
                  <a:srgbClr val="0F0F0F"/>
                </a:solidFill>
              </a:rPr>
              <a:t>davranışı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değiştirmek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vb</a:t>
            </a:r>
            <a:r>
              <a:rPr lang="lt-LT" sz="1600">
                <a:solidFill>
                  <a:srgbClr val="0F0F0F"/>
                </a:solidFill>
              </a:rPr>
              <a:t>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b="1" err="1">
                <a:solidFill>
                  <a:srgbClr val="0F0F0F"/>
                </a:solidFill>
              </a:rPr>
              <a:t>İzlenecek</a:t>
            </a:r>
            <a:r>
              <a:rPr lang="lt-LT" sz="1600" b="1">
                <a:solidFill>
                  <a:srgbClr val="0F0F0F"/>
                </a:solidFill>
              </a:rPr>
              <a:t> </a:t>
            </a:r>
            <a:r>
              <a:rPr lang="lt-LT" sz="1600" b="1" err="1">
                <a:solidFill>
                  <a:srgbClr val="0F0F0F"/>
                </a:solidFill>
              </a:rPr>
              <a:t>Göstergeler</a:t>
            </a:r>
            <a:r>
              <a:rPr lang="lt-LT" sz="1600" b="1">
                <a:solidFill>
                  <a:srgbClr val="0F0F0F"/>
                </a:solidFill>
              </a:rPr>
              <a:t> 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b="1" err="1">
                <a:solidFill>
                  <a:srgbClr val="0F0F0F"/>
                </a:solidFill>
              </a:rPr>
              <a:t>Metodoloiji:</a:t>
            </a:r>
            <a:r>
              <a:rPr lang="lt-LT" sz="1600" err="1">
                <a:solidFill>
                  <a:srgbClr val="0F0F0F"/>
                </a:solidFill>
              </a:rPr>
              <a:t>Uygulama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göstergeleri</a:t>
            </a:r>
            <a:r>
              <a:rPr lang="lt-LT" sz="1600">
                <a:solidFill>
                  <a:srgbClr val="0F0F0F"/>
                </a:solidFill>
              </a:rPr>
              <a:t> – </a:t>
            </a:r>
            <a:r>
              <a:rPr lang="lt-LT" sz="1600" err="1">
                <a:solidFill>
                  <a:srgbClr val="0F0F0F"/>
                </a:solidFill>
              </a:rPr>
              <a:t>kaç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önlemin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uygulandığı</a:t>
            </a:r>
            <a:r>
              <a:rPr lang="lt-LT" sz="1600">
                <a:solidFill>
                  <a:srgbClr val="0F0F0F"/>
                </a:solidFill>
              </a:rPr>
              <a:t> (X km </a:t>
            </a:r>
            <a:r>
              <a:rPr lang="lt-LT" sz="1600" err="1">
                <a:solidFill>
                  <a:srgbClr val="0F0F0F"/>
                </a:solidFill>
              </a:rPr>
              <a:t>tahsis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edilmiş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otobüs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şeritleri</a:t>
            </a:r>
            <a:r>
              <a:rPr lang="lt-LT" sz="1600">
                <a:solidFill>
                  <a:srgbClr val="0F0F0F"/>
                </a:solidFill>
              </a:rPr>
              <a:t>, Y </a:t>
            </a:r>
            <a:r>
              <a:rPr lang="lt-LT" sz="1600" err="1">
                <a:solidFill>
                  <a:srgbClr val="0F0F0F"/>
                </a:solidFill>
              </a:rPr>
              <a:t>sayısında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park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yerlerinde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bisiklet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rafları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vb</a:t>
            </a:r>
            <a:r>
              <a:rPr lang="lt-LT" sz="1600">
                <a:solidFill>
                  <a:srgbClr val="0F0F0F"/>
                </a:solidFill>
              </a:rPr>
              <a:t>.)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Sonuç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göstergeleri</a:t>
            </a:r>
            <a:r>
              <a:rPr lang="lt-LT" sz="1600">
                <a:solidFill>
                  <a:srgbClr val="0F0F0F"/>
                </a:solidFill>
              </a:rPr>
              <a:t> – </a:t>
            </a:r>
            <a:r>
              <a:rPr lang="lt-LT" sz="1600" err="1">
                <a:solidFill>
                  <a:srgbClr val="0F0F0F"/>
                </a:solidFill>
              </a:rPr>
              <a:t>uygulanan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önlemlerden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etkilenen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değişikliği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değerlendirmek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için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göstergeler</a:t>
            </a:r>
            <a:r>
              <a:rPr lang="lt-LT" sz="1600">
                <a:solidFill>
                  <a:srgbClr val="0F0F0F"/>
                </a:solidFill>
              </a:rPr>
              <a:t> (</a:t>
            </a:r>
            <a:r>
              <a:rPr lang="lt-LT" sz="1600" err="1">
                <a:solidFill>
                  <a:srgbClr val="0F0F0F"/>
                </a:solidFill>
              </a:rPr>
              <a:t>farklı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modların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akışlarındaki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değişiklik</a:t>
            </a:r>
            <a:r>
              <a:rPr lang="lt-LT" sz="1600">
                <a:solidFill>
                  <a:srgbClr val="0F0F0F"/>
                </a:solidFill>
              </a:rPr>
              <a:t>, </a:t>
            </a:r>
            <a:r>
              <a:rPr lang="lt-LT" sz="1600" err="1">
                <a:solidFill>
                  <a:srgbClr val="0F0F0F"/>
                </a:solidFill>
              </a:rPr>
              <a:t>mod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ayrımındaki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değişiklik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vb</a:t>
            </a:r>
            <a:r>
              <a:rPr lang="lt-LT" sz="1600">
                <a:solidFill>
                  <a:srgbClr val="0F0F0F"/>
                </a:solidFill>
              </a:rPr>
              <a:t>.)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Etki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göstergeleri</a:t>
            </a:r>
            <a:r>
              <a:rPr lang="lt-LT" sz="1600">
                <a:solidFill>
                  <a:srgbClr val="0F0F0F"/>
                </a:solidFill>
              </a:rPr>
              <a:t> – </a:t>
            </a:r>
            <a:r>
              <a:rPr lang="lt-LT" sz="1600" err="1">
                <a:solidFill>
                  <a:srgbClr val="0F0F0F"/>
                </a:solidFill>
              </a:rPr>
              <a:t>uygulanan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önlemlerin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genel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etkisini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değerlendirmek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için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göstergeler</a:t>
            </a:r>
            <a:r>
              <a:rPr lang="lt-LT" sz="1600">
                <a:solidFill>
                  <a:srgbClr val="0F0F0F"/>
                </a:solidFill>
              </a:rPr>
              <a:t> (</a:t>
            </a:r>
            <a:r>
              <a:rPr lang="lt-LT" sz="1600" err="1">
                <a:solidFill>
                  <a:srgbClr val="0F0F0F"/>
                </a:solidFill>
              </a:rPr>
              <a:t>kirlilikteki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değişiklikler</a:t>
            </a:r>
            <a:r>
              <a:rPr lang="lt-LT" sz="1600">
                <a:solidFill>
                  <a:srgbClr val="0F0F0F"/>
                </a:solidFill>
              </a:rPr>
              <a:t>, </a:t>
            </a:r>
            <a:r>
              <a:rPr lang="lt-LT" sz="1600" err="1">
                <a:solidFill>
                  <a:srgbClr val="0F0F0F"/>
                </a:solidFill>
              </a:rPr>
              <a:t>algı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vb</a:t>
            </a:r>
            <a:r>
              <a:rPr lang="lt-LT" sz="1600">
                <a:solidFill>
                  <a:srgbClr val="0F0F0F"/>
                </a:solidFill>
              </a:rPr>
              <a:t>.)</a:t>
            </a:r>
            <a:endParaRPr lang="lt-LT" sz="1600" b="1">
              <a:solidFill>
                <a:srgbClr val="0F0F0F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İzleme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faaliyetlerinin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sıklığı</a:t>
            </a:r>
            <a:r>
              <a:rPr lang="lt-LT" sz="1600">
                <a:solidFill>
                  <a:srgbClr val="0F0F0F"/>
                </a:solidFill>
              </a:rPr>
              <a:t>, </a:t>
            </a:r>
            <a:r>
              <a:rPr lang="lt-LT" sz="1600" err="1">
                <a:solidFill>
                  <a:srgbClr val="0F0F0F"/>
                </a:solidFill>
              </a:rPr>
              <a:t>süresi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ve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diğer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yönleri</a:t>
            </a:r>
            <a:endParaRPr lang="lt-LT" sz="1600">
              <a:solidFill>
                <a:srgbClr val="0F0F0F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>
                <a:solidFill>
                  <a:srgbClr val="0F0F0F"/>
                </a:solidFill>
              </a:rPr>
              <a:t>Veri </a:t>
            </a:r>
            <a:r>
              <a:rPr lang="lt-LT" sz="1600" err="1">
                <a:solidFill>
                  <a:srgbClr val="0F0F0F"/>
                </a:solidFill>
              </a:rPr>
              <a:t>analizi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yöntemleri</a:t>
            </a:r>
            <a:endParaRPr lang="lt-LT" sz="1600">
              <a:solidFill>
                <a:srgbClr val="0F0F0F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rgbClr val="0F0F0F"/>
                </a:solidFill>
              </a:rPr>
              <a:t>Sonuçların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sunumu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ve</a:t>
            </a:r>
            <a:r>
              <a:rPr lang="lt-LT" sz="1600">
                <a:solidFill>
                  <a:srgbClr val="0F0F0F"/>
                </a:solidFill>
              </a:rPr>
              <a:t> </a:t>
            </a:r>
            <a:r>
              <a:rPr lang="lt-LT" sz="1600" err="1">
                <a:solidFill>
                  <a:srgbClr val="0F0F0F"/>
                </a:solidFill>
              </a:rPr>
              <a:t>iletişimi</a:t>
            </a:r>
            <a:endParaRPr lang="lt-LT" sz="1600">
              <a:solidFill>
                <a:srgbClr val="0F0F0F"/>
              </a:solidFill>
            </a:endParaRPr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414908" y="1074019"/>
            <a:ext cx="10395331" cy="773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İzleme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ve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Değerlendirme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lang="lt-LT" sz="3200" b="1" err="1">
                <a:solidFill>
                  <a:prstClr val="black"/>
                </a:solidFill>
                <a:cs typeface="Poppins" panose="00000500000000000000" pitchFamily="2" charset="-70"/>
              </a:rPr>
              <a:t>Planı</a:t>
            </a:r>
            <a:endParaRPr kumimoji="0" lang="lt-LT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Poppins" panose="00000500000000000000" pitchFamily="2" charset="-70"/>
            </a:endParaRPr>
          </a:p>
        </p:txBody>
      </p:sp>
      <p:pic>
        <p:nvPicPr>
          <p:cNvPr id="3074" name="Picture 2" descr="SCOM Monitoring &amp; Microsoft Monitoring Tool">
            <a:extLst>
              <a:ext uri="{FF2B5EF4-FFF2-40B4-BE49-F238E27FC236}">
                <a16:creationId xmlns:a16="http://schemas.microsoft.com/office/drawing/2014/main" id="{2912A2E7-12F6-5170-3672-1C76AF0CE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8" t="2141" r="34760" b="-2141"/>
          <a:stretch/>
        </p:blipFill>
        <p:spPr bwMode="auto">
          <a:xfrm>
            <a:off x="9150778" y="1330959"/>
            <a:ext cx="2826131" cy="474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144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DC9502-6B26-7CDE-D6EB-E91CBE93D794}"/>
              </a:ext>
            </a:extLst>
          </p:cNvPr>
          <p:cNvSpPr/>
          <p:nvPr/>
        </p:nvSpPr>
        <p:spPr>
          <a:xfrm>
            <a:off x="632204" y="113853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>
                <a:latin typeface="+mj-lt"/>
              </a:rPr>
              <a:t>OTOPARK STANDARTLARI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94D0E4-812F-70F2-593F-ABC64E611BDE}"/>
              </a:ext>
            </a:extLst>
          </p:cNvPr>
          <p:cNvGrpSpPr/>
          <p:nvPr/>
        </p:nvGrpSpPr>
        <p:grpSpPr>
          <a:xfrm>
            <a:off x="1091865" y="1991689"/>
            <a:ext cx="10467931" cy="3850126"/>
            <a:chOff x="1444199" y="1869344"/>
            <a:chExt cx="10467931" cy="38501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270D01-E8D4-1076-A2A5-F7A1890A12B5}"/>
                </a:ext>
              </a:extLst>
            </p:cNvPr>
            <p:cNvSpPr/>
            <p:nvPr/>
          </p:nvSpPr>
          <p:spPr>
            <a:xfrm>
              <a:off x="1444199" y="2072794"/>
              <a:ext cx="5255364" cy="830997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err="1"/>
                <a:t>Maksimum</a:t>
              </a:r>
              <a:r>
                <a:rPr lang="en-US" sz="1600"/>
                <a:t> park </a:t>
              </a:r>
              <a:r>
                <a:rPr lang="en-US" sz="1600" err="1"/>
                <a:t>standartları</a:t>
              </a:r>
              <a:r>
                <a:rPr lang="en-US" sz="1600"/>
                <a:t> </a:t>
              </a:r>
              <a:r>
                <a:rPr lang="en-US" sz="1600" err="1"/>
                <a:t>genellikle</a:t>
              </a:r>
              <a:r>
                <a:rPr lang="en-US" sz="1600"/>
                <a:t> </a:t>
              </a:r>
              <a:r>
                <a:rPr lang="en-US" sz="1600" err="1"/>
                <a:t>yönetmeliklerde</a:t>
              </a:r>
              <a:r>
                <a:rPr lang="en-US" sz="1600"/>
                <a:t> </a:t>
              </a:r>
              <a:r>
                <a:rPr lang="en-US" sz="1600" err="1"/>
                <a:t>belirtilmez</a:t>
              </a:r>
              <a:r>
                <a:rPr lang="en-US" sz="1600"/>
                <a:t>, </a:t>
              </a:r>
              <a:r>
                <a:rPr lang="en-US" sz="1600" err="1"/>
                <a:t>bu</a:t>
              </a:r>
              <a:r>
                <a:rPr lang="en-US" sz="1600"/>
                <a:t> </a:t>
              </a:r>
              <a:r>
                <a:rPr lang="en-US" sz="1600" err="1"/>
                <a:t>nedenle</a:t>
              </a:r>
              <a:r>
                <a:rPr lang="en-US" sz="1600"/>
                <a:t> </a:t>
              </a:r>
              <a:r>
                <a:rPr lang="en-US" sz="1600" err="1"/>
                <a:t>bunların</a:t>
              </a:r>
              <a:r>
                <a:rPr lang="en-US" sz="1600"/>
                <a:t> </a:t>
              </a:r>
              <a:r>
                <a:rPr lang="en-US" sz="1600" err="1"/>
                <a:t>uygulanması</a:t>
              </a:r>
              <a:r>
                <a:rPr lang="en-US" sz="1600"/>
                <a:t> </a:t>
              </a:r>
              <a:r>
                <a:rPr lang="en-US" sz="1600" err="1"/>
                <a:t>çok</a:t>
              </a:r>
              <a:r>
                <a:rPr lang="en-US" sz="1600"/>
                <a:t> </a:t>
              </a:r>
              <a:r>
                <a:rPr lang="en-US" sz="1600" err="1"/>
                <a:t>karmaşık</a:t>
              </a:r>
              <a:r>
                <a:rPr lang="en-US" sz="1600"/>
                <a:t> </a:t>
              </a:r>
              <a:r>
                <a:rPr lang="en-US" sz="1600" err="1"/>
                <a:t>olabilir</a:t>
              </a:r>
              <a:r>
                <a:rPr lang="en-US" sz="1600"/>
                <a:t>.</a:t>
              </a:r>
              <a:endParaRPr lang="lt-LT" sz="1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4A2D6E-7063-4932-097A-6379FEAAB60A}"/>
                </a:ext>
              </a:extLst>
            </p:cNvPr>
            <p:cNvSpPr/>
            <p:nvPr/>
          </p:nvSpPr>
          <p:spPr>
            <a:xfrm>
              <a:off x="1486994" y="3479276"/>
              <a:ext cx="5212568" cy="584775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600" err="1"/>
                <a:t>Siyasi</a:t>
              </a:r>
              <a:r>
                <a:rPr lang="en-US" sz="1600"/>
                <a:t> </a:t>
              </a:r>
              <a:r>
                <a:rPr lang="en-US" sz="1600" err="1"/>
                <a:t>destek</a:t>
              </a:r>
              <a:r>
                <a:rPr lang="en-US" sz="1600"/>
                <a:t> </a:t>
              </a:r>
              <a:r>
                <a:rPr lang="en-US" sz="1600" err="1"/>
                <a:t>şehrin</a:t>
              </a:r>
              <a:r>
                <a:rPr lang="en-US" sz="1600"/>
                <a:t> </a:t>
              </a:r>
              <a:r>
                <a:rPr lang="en-US" sz="1600" err="1"/>
                <a:t>hedeflerine</a:t>
              </a:r>
              <a:r>
                <a:rPr lang="en-US" sz="1600"/>
                <a:t> </a:t>
              </a:r>
              <a:r>
                <a:rPr lang="en-US" sz="1600" err="1"/>
                <a:t>ulaşması</a:t>
              </a:r>
              <a:r>
                <a:rPr lang="en-US" sz="1600"/>
                <a:t> </a:t>
              </a:r>
              <a:r>
                <a:rPr lang="en-US" sz="1600" err="1"/>
                <a:t>için</a:t>
              </a:r>
              <a:r>
                <a:rPr lang="en-US" sz="1600"/>
                <a:t> </a:t>
              </a:r>
              <a:r>
                <a:rPr lang="en-US" sz="1600" err="1"/>
                <a:t>çok</a:t>
              </a:r>
              <a:r>
                <a:rPr lang="en-US" sz="1600"/>
                <a:t> </a:t>
              </a:r>
              <a:r>
                <a:rPr lang="en-US" sz="1600" err="1"/>
                <a:t>önemli</a:t>
              </a:r>
              <a:r>
                <a:rPr lang="en-US" sz="1600"/>
                <a:t>, </a:t>
              </a:r>
              <a:r>
                <a:rPr lang="en-US" sz="1600" err="1"/>
                <a:t>kamuoyunu</a:t>
              </a:r>
              <a:r>
                <a:rPr lang="en-US" sz="1600"/>
                <a:t> </a:t>
              </a:r>
              <a:r>
                <a:rPr lang="en-US" sz="1600" err="1"/>
                <a:t>yakından</a:t>
              </a:r>
              <a:r>
                <a:rPr lang="en-US" sz="1600"/>
                <a:t> </a:t>
              </a:r>
              <a:r>
                <a:rPr lang="en-US" sz="1600" err="1"/>
                <a:t>ilgilendiriyor</a:t>
              </a:r>
              <a:r>
                <a:rPr lang="en-US" sz="1600"/>
                <a:t>.</a:t>
              </a:r>
              <a:endParaRPr lang="lt-LT" sz="1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9790FB-3063-5FAE-B580-958C597C8B51}"/>
                </a:ext>
              </a:extLst>
            </p:cNvPr>
            <p:cNvSpPr/>
            <p:nvPr/>
          </p:nvSpPr>
          <p:spPr>
            <a:xfrm>
              <a:off x="1486994" y="4671791"/>
              <a:ext cx="5212568" cy="584775"/>
            </a:xfrm>
            <a:prstGeom prst="rect">
              <a:avLst/>
            </a:prstGeom>
            <a:solidFill>
              <a:srgbClr val="EBEFBB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lt-LT" sz="1600" err="1"/>
                <a:t>Kamu</a:t>
              </a:r>
              <a:r>
                <a:rPr lang="lt-LT" sz="1600"/>
                <a:t> </a:t>
              </a:r>
              <a:r>
                <a:rPr lang="lt-LT" sz="1600" err="1"/>
                <a:t>ve</a:t>
              </a:r>
              <a:r>
                <a:rPr lang="lt-LT" sz="1600"/>
                <a:t> </a:t>
              </a:r>
              <a:r>
                <a:rPr lang="lt-LT" sz="1600" err="1"/>
                <a:t>paydaşların</a:t>
              </a:r>
              <a:r>
                <a:rPr lang="lt-LT" sz="1600"/>
                <a:t> </a:t>
              </a:r>
              <a:r>
                <a:rPr lang="lt-LT" sz="1600" err="1"/>
                <a:t>kabul</a:t>
              </a:r>
              <a:r>
                <a:rPr lang="lt-LT" sz="1600"/>
                <a:t> </a:t>
              </a:r>
              <a:r>
                <a:rPr lang="lt-LT" sz="1600" err="1"/>
                <a:t>edilebilirliği</a:t>
              </a:r>
              <a:r>
                <a:rPr lang="lt-LT" sz="1600"/>
                <a:t>, </a:t>
              </a:r>
              <a:r>
                <a:rPr lang="lt-LT" sz="1600" err="1"/>
                <a:t>maks</a:t>
              </a:r>
              <a:r>
                <a:rPr lang="lt-LT" sz="1600"/>
                <a:t>. </a:t>
              </a:r>
              <a:r>
                <a:rPr lang="lt-LT" sz="1600" err="1"/>
                <a:t>yerleşim</a:t>
              </a:r>
              <a:r>
                <a:rPr lang="lt-LT" sz="1600"/>
                <a:t> </a:t>
              </a:r>
              <a:r>
                <a:rPr lang="lt-LT" sz="1600" err="1"/>
                <a:t>alanlarında</a:t>
              </a:r>
              <a:r>
                <a:rPr lang="lt-LT" sz="1600"/>
                <a:t> </a:t>
              </a:r>
              <a:r>
                <a:rPr lang="lt-LT" sz="1600" err="1"/>
                <a:t>park</a:t>
              </a:r>
              <a:r>
                <a:rPr lang="lt-LT" sz="1600"/>
                <a:t> </a:t>
              </a:r>
              <a:r>
                <a:rPr lang="lt-LT" sz="1600" err="1"/>
                <a:t>standartları</a:t>
              </a:r>
              <a:endParaRPr lang="lt-LT" sz="1600"/>
            </a:p>
          </p:txBody>
        </p:sp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F6BAD72E-BFCC-EDA6-5038-133281F3D9B5}"/>
                </a:ext>
              </a:extLst>
            </p:cNvPr>
            <p:cNvSpPr/>
            <p:nvPr/>
          </p:nvSpPr>
          <p:spPr>
            <a:xfrm>
              <a:off x="6699562" y="1869344"/>
              <a:ext cx="5160091" cy="1241561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err="1">
                  <a:solidFill>
                    <a:schemeClr val="bg1"/>
                  </a:solidFill>
                </a:rPr>
                <a:t>Normlar</a:t>
              </a:r>
              <a:r>
                <a:rPr lang="en-GB" b="1">
                  <a:solidFill>
                    <a:schemeClr val="bg1"/>
                  </a:solidFill>
                </a:rPr>
                <a:t>, yeni </a:t>
              </a:r>
              <a:r>
                <a:rPr lang="en-GB" b="1" err="1">
                  <a:solidFill>
                    <a:schemeClr val="bg1"/>
                  </a:solidFill>
                </a:rPr>
                <a:t>bölgelerde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olduğu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kadar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mevcut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bölgelerde</a:t>
              </a:r>
              <a:r>
                <a:rPr lang="en-GB" b="1">
                  <a:solidFill>
                    <a:schemeClr val="bg1"/>
                  </a:solidFill>
                </a:rPr>
                <a:t> de </a:t>
              </a:r>
              <a:r>
                <a:rPr lang="en-GB" b="1" err="1">
                  <a:solidFill>
                    <a:schemeClr val="bg1"/>
                  </a:solidFill>
                </a:rPr>
                <a:t>araç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sayısını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düzenlemenin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mükemmel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bir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yoludur</a:t>
              </a:r>
              <a:r>
                <a:rPr lang="en-GB" b="1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651A562-E189-200A-C6F3-320D2A1B33BA}"/>
                </a:ext>
              </a:extLst>
            </p:cNvPr>
            <p:cNvSpPr/>
            <p:nvPr/>
          </p:nvSpPr>
          <p:spPr>
            <a:xfrm>
              <a:off x="6699562" y="3256943"/>
              <a:ext cx="5160091" cy="1054054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err="1">
                  <a:solidFill>
                    <a:schemeClr val="bg1"/>
                  </a:solidFill>
                </a:rPr>
                <a:t>Önlemler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sıkılaştırıldığında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alternatif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seyahat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modlarının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aktif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olarak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teşvik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edilmesi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önemlidir</a:t>
              </a:r>
              <a:r>
                <a:rPr lang="en-GB" b="1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31B77B26-4EF9-F2D8-EBA2-F7E41644AABB}"/>
                </a:ext>
              </a:extLst>
            </p:cNvPr>
            <p:cNvSpPr/>
            <p:nvPr/>
          </p:nvSpPr>
          <p:spPr>
            <a:xfrm>
              <a:off x="6699562" y="4457036"/>
              <a:ext cx="5212568" cy="1262434"/>
            </a:xfrm>
            <a:prstGeom prst="roundRect">
              <a:avLst/>
            </a:prstGeom>
            <a:solidFill>
              <a:srgbClr val="53581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err="1">
                  <a:solidFill>
                    <a:schemeClr val="bg1"/>
                  </a:solidFill>
                </a:rPr>
                <a:t>Özellikle</a:t>
              </a:r>
              <a:r>
                <a:rPr lang="en-GB" b="1">
                  <a:solidFill>
                    <a:schemeClr val="bg1"/>
                  </a:solidFill>
                </a:rPr>
                <a:t> yeni </a:t>
              </a:r>
              <a:r>
                <a:rPr lang="en-GB" b="1" err="1">
                  <a:solidFill>
                    <a:schemeClr val="bg1"/>
                  </a:solidFill>
                </a:rPr>
                <a:t>bölgeler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geliştirilirken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normların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belirlenmesi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önemlidir</a:t>
              </a:r>
              <a:r>
                <a:rPr lang="en-GB" b="1">
                  <a:solidFill>
                    <a:schemeClr val="bg1"/>
                  </a:solidFill>
                </a:rPr>
                <a:t> - </a:t>
              </a:r>
              <a:r>
                <a:rPr lang="en-GB" b="1" err="1">
                  <a:solidFill>
                    <a:schemeClr val="bg1"/>
                  </a:solidFill>
                </a:rPr>
                <a:t>mevcut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olanları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değiştirmek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yerine</a:t>
              </a:r>
              <a:r>
                <a:rPr lang="en-GB" b="1">
                  <a:solidFill>
                    <a:schemeClr val="bg1"/>
                  </a:solidFill>
                </a:rPr>
                <a:t> yeni </a:t>
              </a:r>
              <a:r>
                <a:rPr lang="en-GB" b="1" err="1">
                  <a:solidFill>
                    <a:schemeClr val="bg1"/>
                  </a:solidFill>
                </a:rPr>
                <a:t>hareketlilik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becerilerini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geliştirmek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daha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 b="1" err="1">
                  <a:solidFill>
                    <a:schemeClr val="bg1"/>
                  </a:solidFill>
                </a:rPr>
                <a:t>kolaydır</a:t>
              </a:r>
              <a:r>
                <a:rPr lang="en-GB" b="1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02602FC-BF42-6B9A-2875-DB73EDA1DB3C}"/>
              </a:ext>
            </a:extLst>
          </p:cNvPr>
          <p:cNvSpPr txBox="1"/>
          <p:nvPr/>
        </p:nvSpPr>
        <p:spPr>
          <a:xfrm>
            <a:off x="632204" y="16223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800" b="1" err="1">
                <a:latin typeface="+mj-lt"/>
              </a:rPr>
              <a:t>Öğrenilen</a:t>
            </a:r>
            <a:r>
              <a:rPr lang="lt-LT" sz="1800" b="1">
                <a:latin typeface="+mj-lt"/>
              </a:rPr>
              <a:t> </a:t>
            </a:r>
            <a:r>
              <a:rPr lang="lt-LT" sz="1800" b="1" err="1">
                <a:latin typeface="+mj-lt"/>
              </a:rPr>
              <a:t>dersler</a:t>
            </a:r>
            <a:r>
              <a:rPr lang="lt-LT" sz="1800" b="1">
                <a:latin typeface="+mj-lt"/>
              </a:rPr>
              <a:t> </a:t>
            </a:r>
            <a:r>
              <a:rPr lang="lt-LT" sz="1800" b="1" err="1">
                <a:latin typeface="+mj-lt"/>
              </a:rPr>
              <a:t>ve</a:t>
            </a:r>
            <a:r>
              <a:rPr lang="lt-LT" sz="1800" b="1">
                <a:latin typeface="+mj-lt"/>
              </a:rPr>
              <a:t> </a:t>
            </a:r>
            <a:r>
              <a:rPr lang="lt-LT" sz="1800" b="1" err="1">
                <a:latin typeface="+mj-lt"/>
              </a:rPr>
              <a:t>uygulama</a:t>
            </a:r>
            <a:r>
              <a:rPr lang="lt-LT" sz="1800" b="1">
                <a:latin typeface="+mj-lt"/>
              </a:rPr>
              <a:t> </a:t>
            </a:r>
            <a:r>
              <a:rPr lang="lt-LT" sz="1800" b="1" err="1">
                <a:latin typeface="+mj-lt"/>
              </a:rPr>
              <a:t>engelleri</a:t>
            </a:r>
            <a:endParaRPr lang="en-GB" sz="16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4970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301486" y="1279870"/>
            <a:ext cx="11589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+mj-lt"/>
              </a:rPr>
              <a:t>SEYAHAT FARKINDALIK KAMPANYALARI VE ETKİNLİKLERİ: ETKİ VE FAYDALARI</a:t>
            </a: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891AF56C-1FD1-1610-8EB7-A963A6325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490696"/>
              </p:ext>
            </p:extLst>
          </p:nvPr>
        </p:nvGraphicFramePr>
        <p:xfrm>
          <a:off x="117230" y="2304932"/>
          <a:ext cx="11890512" cy="1313435"/>
        </p:xfrm>
        <a:graphic>
          <a:graphicData uri="http://schemas.openxmlformats.org/drawingml/2006/table">
            <a:tbl>
              <a:tblPr firstRow="1" firstCol="1" bandRow="1"/>
              <a:tblGrid>
                <a:gridCol w="1384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6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18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89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8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FARKINDALIK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KAMPANYALARI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lt-LT" sz="2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9DCDFE15-FAF2-07A0-E054-B729D3A63802}"/>
              </a:ext>
            </a:extLst>
          </p:cNvPr>
          <p:cNvSpPr/>
          <p:nvPr/>
        </p:nvSpPr>
        <p:spPr>
          <a:xfrm>
            <a:off x="1298832" y="3992497"/>
            <a:ext cx="1705727" cy="1561179"/>
          </a:xfrm>
          <a:prstGeom prst="ellipse">
            <a:avLst/>
          </a:prstGeom>
          <a:solidFill>
            <a:srgbClr val="EBEFB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1</a:t>
            </a:r>
            <a:r>
              <a:rPr lang="en-GB" sz="1600" err="1">
                <a:solidFill>
                  <a:schemeClr val="tx1"/>
                </a:solidFill>
              </a:rPr>
              <a:t>Şehrin</a:t>
            </a:r>
            <a:endParaRPr lang="en-GB" sz="1600">
              <a:solidFill>
                <a:schemeClr val="tx1"/>
              </a:solidFill>
            </a:endParaRPr>
          </a:p>
          <a:p>
            <a:pPr algn="ctr"/>
            <a:r>
              <a:rPr lang="en-GB" sz="1600" err="1">
                <a:solidFill>
                  <a:schemeClr val="tx1"/>
                </a:solidFill>
              </a:rPr>
              <a:t>bir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bölümünü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etkilemesi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1BBD9C-6BB6-B01D-0AFC-08A5AEF0D273}"/>
              </a:ext>
            </a:extLst>
          </p:cNvPr>
          <p:cNvSpPr/>
          <p:nvPr/>
        </p:nvSpPr>
        <p:spPr>
          <a:xfrm>
            <a:off x="4038837" y="3618367"/>
            <a:ext cx="2678562" cy="2291834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3</a:t>
            </a:r>
            <a:r>
              <a:rPr lang="lt-LT" sz="1600">
                <a:solidFill>
                  <a:schemeClr val="tx1"/>
                </a:solidFill>
              </a:rPr>
              <a:t>Temel </a:t>
            </a:r>
            <a:r>
              <a:rPr lang="lt-LT" sz="1600" err="1">
                <a:solidFill>
                  <a:schemeClr val="tx1"/>
                </a:solidFill>
              </a:rPr>
              <a:t>faydalar</a:t>
            </a:r>
            <a:r>
              <a:rPr lang="lt-LT" sz="160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trafik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azaltma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güvenlik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çevresel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erişilebilirlik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sağlama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498F92-F6A4-EAB6-7044-9A53E3363B51}"/>
              </a:ext>
            </a:extLst>
          </p:cNvPr>
          <p:cNvSpPr/>
          <p:nvPr/>
        </p:nvSpPr>
        <p:spPr>
          <a:xfrm>
            <a:off x="9561024" y="3992497"/>
            <a:ext cx="1947059" cy="1863291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6</a:t>
            </a:r>
            <a:r>
              <a:rPr lang="en-GB" sz="1600" err="1">
                <a:solidFill>
                  <a:schemeClr val="tx1"/>
                </a:solidFill>
              </a:rPr>
              <a:t>Engeller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değerlendiri-lemeyecek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kadar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zayıf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F8E6D8-5C84-8A47-13EA-9946FE971AB2}"/>
              </a:ext>
            </a:extLst>
          </p:cNvPr>
          <p:cNvSpPr/>
          <p:nvPr/>
        </p:nvSpPr>
        <p:spPr>
          <a:xfrm>
            <a:off x="2696759" y="3511808"/>
            <a:ext cx="1738013" cy="1517413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2</a:t>
            </a:r>
            <a:r>
              <a:rPr lang="lt-LT" sz="1600">
                <a:solidFill>
                  <a:schemeClr val="tx1"/>
                </a:solidFill>
              </a:rPr>
              <a:t>Orta</a:t>
            </a:r>
          </a:p>
          <a:p>
            <a:pPr algn="ctr"/>
            <a:r>
              <a:rPr lang="lt-LT" sz="1600" err="1">
                <a:solidFill>
                  <a:schemeClr val="tx1"/>
                </a:solidFill>
              </a:rPr>
              <a:t>Ekonomik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fayda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3D12EC-8FD0-C15B-0B07-2BBB47538633}"/>
              </a:ext>
            </a:extLst>
          </p:cNvPr>
          <p:cNvSpPr/>
          <p:nvPr/>
        </p:nvSpPr>
        <p:spPr>
          <a:xfrm>
            <a:off x="6147412" y="3907727"/>
            <a:ext cx="2595027" cy="2291834"/>
          </a:xfrm>
          <a:prstGeom prst="ellipse">
            <a:avLst/>
          </a:prstGeom>
          <a:solidFill>
            <a:srgbClr val="EBEFB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4</a:t>
            </a:r>
            <a:r>
              <a:rPr lang="en-GB" sz="1600" err="1">
                <a:solidFill>
                  <a:schemeClr val="tx1"/>
                </a:solidFill>
              </a:rPr>
              <a:t>Pozitif</a:t>
            </a:r>
            <a:r>
              <a:rPr lang="en-GB" sz="1600">
                <a:solidFill>
                  <a:schemeClr val="tx1"/>
                </a:solidFill>
              </a:rPr>
              <a:t>: </a:t>
            </a:r>
            <a:r>
              <a:rPr lang="en-GB" sz="1600" err="1">
                <a:solidFill>
                  <a:schemeClr val="tx1"/>
                </a:solidFill>
              </a:rPr>
              <a:t>Siyasi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kabul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edilebilirlik</a:t>
            </a:r>
            <a:r>
              <a:rPr lang="en-GB" sz="1600">
                <a:solidFill>
                  <a:schemeClr val="tx1"/>
                </a:solidFill>
              </a:rPr>
              <a:t>, </a:t>
            </a:r>
            <a:r>
              <a:rPr lang="en-GB" sz="1600" err="1">
                <a:solidFill>
                  <a:schemeClr val="tx1"/>
                </a:solidFill>
              </a:rPr>
              <a:t>kamuoyuna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yakından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bağlıdır</a:t>
            </a:r>
            <a:r>
              <a:rPr lang="en-GB" sz="1600">
                <a:solidFill>
                  <a:schemeClr val="tx1"/>
                </a:solidFill>
              </a:rPr>
              <a:t>, </a:t>
            </a:r>
            <a:r>
              <a:rPr lang="en-GB" sz="1600" err="1">
                <a:solidFill>
                  <a:schemeClr val="tx1"/>
                </a:solidFill>
              </a:rPr>
              <a:t>çoğunlukla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olumlu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algıya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sahiptir</a:t>
            </a:r>
            <a:r>
              <a:rPr lang="en-GB" sz="1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D74E64-EDA7-9859-A6B9-A59E938FC32E}"/>
              </a:ext>
            </a:extLst>
          </p:cNvPr>
          <p:cNvSpPr/>
          <p:nvPr/>
        </p:nvSpPr>
        <p:spPr>
          <a:xfrm>
            <a:off x="8329791" y="3706397"/>
            <a:ext cx="1565900" cy="1522276"/>
          </a:xfrm>
          <a:prstGeom prst="ellipse">
            <a:avLst/>
          </a:prstGeom>
          <a:solidFill>
            <a:srgbClr val="D9E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5</a:t>
            </a:r>
            <a:r>
              <a:rPr lang="lt-LT" sz="1600">
                <a:solidFill>
                  <a:schemeClr val="tx1"/>
                </a:solidFill>
              </a:rPr>
              <a:t>Kısa </a:t>
            </a:r>
            <a:r>
              <a:rPr lang="lt-LT" sz="1600" err="1">
                <a:solidFill>
                  <a:schemeClr val="tx1"/>
                </a:solidFill>
              </a:rPr>
              <a:t>dönem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fayadalar</a:t>
            </a:r>
            <a:endParaRPr lang="en-GB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8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1A4CE8D-9799-D7DE-D644-684717A6ED8B}"/>
              </a:ext>
            </a:extLst>
          </p:cNvPr>
          <p:cNvSpPr/>
          <p:nvPr/>
        </p:nvSpPr>
        <p:spPr>
          <a:xfrm>
            <a:off x="4249889" y="4931754"/>
            <a:ext cx="3409950" cy="919401"/>
          </a:xfrm>
          <a:prstGeom prst="roundRect">
            <a:avLst/>
          </a:prstGeom>
          <a:solidFill>
            <a:srgbClr val="CFEE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err="1"/>
              <a:t>Hollanda</a:t>
            </a:r>
            <a:r>
              <a:rPr lang="en-GB" sz="1600"/>
              <a:t> </a:t>
            </a:r>
            <a:r>
              <a:rPr lang="en-GB" sz="1600" err="1"/>
              <a:t>ulusal</a:t>
            </a:r>
            <a:r>
              <a:rPr lang="en-GB" sz="1600"/>
              <a:t> </a:t>
            </a:r>
            <a:r>
              <a:rPr lang="en-GB" sz="1600" err="1"/>
              <a:t>eko-sürüş</a:t>
            </a:r>
            <a:r>
              <a:rPr lang="en-GB" sz="1600"/>
              <a:t> </a:t>
            </a:r>
            <a:r>
              <a:rPr lang="en-GB" sz="1600" err="1"/>
              <a:t>programı</a:t>
            </a:r>
            <a:r>
              <a:rPr lang="en-GB" sz="1600"/>
              <a:t> </a:t>
            </a:r>
            <a:r>
              <a:rPr lang="en-GB" sz="1600" err="1"/>
              <a:t>emisyonları</a:t>
            </a:r>
            <a:r>
              <a:rPr lang="en-GB" sz="1600"/>
              <a:t> </a:t>
            </a:r>
            <a:r>
              <a:rPr lang="en-GB" sz="1600" err="1"/>
              <a:t>azalttı</a:t>
            </a:r>
            <a:r>
              <a:rPr lang="en-GB" sz="1600"/>
              <a:t>, ton CO2 </a:t>
            </a:r>
            <a:r>
              <a:rPr lang="en-GB" sz="1600" err="1"/>
              <a:t>başına</a:t>
            </a:r>
            <a:r>
              <a:rPr lang="en-GB" sz="1600"/>
              <a:t> 10 € </a:t>
            </a:r>
            <a:r>
              <a:rPr lang="en-GB" sz="1600" err="1"/>
              <a:t>önlendi</a:t>
            </a:r>
            <a:r>
              <a:rPr lang="en-GB" sz="160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2B0C77-0BAF-48C6-676C-2AC8325C5886}"/>
              </a:ext>
            </a:extLst>
          </p:cNvPr>
          <p:cNvSpPr/>
          <p:nvPr/>
        </p:nvSpPr>
        <p:spPr>
          <a:xfrm>
            <a:off x="220747" y="1250453"/>
            <a:ext cx="10994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+mj-lt"/>
              </a:rPr>
              <a:t>SEYAHAT FARKINDALIK KAMPANYALARI &amp; ETKİNLİKLERİ</a:t>
            </a:r>
            <a:endParaRPr lang="lt-LT" sz="3200" b="1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7FC5EF-DC08-F878-5CA5-178FE12BB6FC}"/>
              </a:ext>
            </a:extLst>
          </p:cNvPr>
          <p:cNvSpPr/>
          <p:nvPr/>
        </p:nvSpPr>
        <p:spPr>
          <a:xfrm>
            <a:off x="317404" y="1852956"/>
            <a:ext cx="1156979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1600" err="1">
                <a:solidFill>
                  <a:schemeClr val="tx1"/>
                </a:solidFill>
              </a:rPr>
              <a:t>Hareketlilik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yaklaşımı</a:t>
            </a:r>
            <a:r>
              <a:rPr lang="en-GB" sz="1600">
                <a:solidFill>
                  <a:schemeClr val="tx1"/>
                </a:solidFill>
              </a:rPr>
              <a:t>, </a:t>
            </a:r>
            <a:r>
              <a:rPr lang="en-GB" sz="1600" b="1" err="1">
                <a:solidFill>
                  <a:schemeClr val="tx1"/>
                </a:solidFill>
              </a:rPr>
              <a:t>bilgi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b="1" err="1">
                <a:solidFill>
                  <a:schemeClr val="tx1"/>
                </a:solidFill>
              </a:rPr>
              <a:t>ve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b="1" err="1">
                <a:solidFill>
                  <a:schemeClr val="tx1"/>
                </a:solidFill>
              </a:rPr>
              <a:t>tanıtım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b="1" err="1">
                <a:solidFill>
                  <a:schemeClr val="tx1"/>
                </a:solidFill>
              </a:rPr>
              <a:t>kampanyaları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b="1" err="1">
                <a:solidFill>
                  <a:schemeClr val="tx1"/>
                </a:solidFill>
              </a:rPr>
              <a:t>aracılığıyla</a:t>
            </a:r>
            <a:r>
              <a:rPr lang="en-GB" sz="1600" b="1">
                <a:solidFill>
                  <a:schemeClr val="tx1"/>
                </a:solidFill>
              </a:rPr>
              <a:t> ek </a:t>
            </a:r>
            <a:r>
              <a:rPr lang="en-GB" sz="1600" b="1" err="1">
                <a:solidFill>
                  <a:schemeClr val="tx1"/>
                </a:solidFill>
              </a:rPr>
              <a:t>bir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b="1" err="1">
                <a:solidFill>
                  <a:schemeClr val="tx1"/>
                </a:solidFill>
              </a:rPr>
              <a:t>altyapı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b="1" err="1">
                <a:solidFill>
                  <a:schemeClr val="tx1"/>
                </a:solidFill>
              </a:rPr>
              <a:t>yatırımı</a:t>
            </a:r>
            <a:r>
              <a:rPr lang="en-GB" sz="1600" b="1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yapılmadan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etkilenebilir</a:t>
            </a:r>
            <a:r>
              <a:rPr lang="en-GB" sz="1600">
                <a:solidFill>
                  <a:schemeClr val="tx1"/>
                </a:solidFill>
              </a:rPr>
              <a:t>. Bu </a:t>
            </a:r>
            <a:r>
              <a:rPr lang="en-GB" sz="1600" err="1">
                <a:solidFill>
                  <a:schemeClr val="tx1"/>
                </a:solidFill>
              </a:rPr>
              <a:t>tür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kampanyalar</a:t>
            </a:r>
            <a:r>
              <a:rPr lang="en-GB" sz="1600">
                <a:solidFill>
                  <a:schemeClr val="tx1"/>
                </a:solidFill>
              </a:rPr>
              <a:t>, </a:t>
            </a:r>
            <a:r>
              <a:rPr lang="en-GB" sz="1600" err="1">
                <a:solidFill>
                  <a:schemeClr val="tx1"/>
                </a:solidFill>
              </a:rPr>
              <a:t>hedef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kitleleri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duygusal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olarak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etkilemeli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ve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farklı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şekilde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seyahat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etmeye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nasıl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başlayacakları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konusunda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açık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ve</a:t>
            </a:r>
            <a:r>
              <a:rPr lang="en-GB" sz="1600">
                <a:solidFill>
                  <a:schemeClr val="tx1"/>
                </a:solidFill>
              </a:rPr>
              <a:t> net </a:t>
            </a:r>
            <a:r>
              <a:rPr lang="en-GB" sz="1600" err="1">
                <a:solidFill>
                  <a:schemeClr val="tx1"/>
                </a:solidFill>
              </a:rPr>
              <a:t>bilgiler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sunmalıdır</a:t>
            </a:r>
            <a:r>
              <a:rPr lang="en-GB" sz="16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5F6E6C9-439C-2672-6060-AC158BC638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1" y="3821113"/>
            <a:ext cx="3409950" cy="2273300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84F4A28E-E87F-AF50-CC39-24FC65C63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6" y="2741799"/>
            <a:ext cx="2850573" cy="1781608"/>
          </a:xfrm>
          <a:prstGeom prst="rect">
            <a:avLst/>
          </a:prstGeom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541950A3-01CA-C880-4B17-97F4494F5C49}"/>
              </a:ext>
            </a:extLst>
          </p:cNvPr>
          <p:cNvSpPr/>
          <p:nvPr/>
        </p:nvSpPr>
        <p:spPr>
          <a:xfrm>
            <a:off x="400532" y="2716867"/>
            <a:ext cx="3409950" cy="83099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85725" lvl="1"/>
            <a:r>
              <a:rPr lang="en-GB" b="1">
                <a:solidFill>
                  <a:schemeClr val="tx1"/>
                </a:solidFill>
              </a:rPr>
              <a:t>Ana </a:t>
            </a:r>
            <a:r>
              <a:rPr lang="en-GB" b="1" err="1">
                <a:solidFill>
                  <a:schemeClr val="tx1"/>
                </a:solidFill>
              </a:rPr>
              <a:t>fayda</a:t>
            </a:r>
            <a:r>
              <a:rPr lang="en-GB" b="1">
                <a:solidFill>
                  <a:schemeClr val="tx1"/>
                </a:solidFill>
              </a:rPr>
              <a:t>:</a:t>
            </a:r>
          </a:p>
          <a:p>
            <a:pPr marL="85725" lvl="1"/>
            <a:r>
              <a:rPr lang="en-GB" err="1">
                <a:solidFill>
                  <a:schemeClr val="tx1"/>
                </a:solidFill>
              </a:rPr>
              <a:t>Hareketlilik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davranışını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 err="1">
                <a:solidFill>
                  <a:schemeClr val="tx1"/>
                </a:solidFill>
              </a:rPr>
              <a:t>değiştirme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E33C69E9-0CE8-4D2B-C628-677D54123F53}"/>
              </a:ext>
            </a:extLst>
          </p:cNvPr>
          <p:cNvSpPr/>
          <p:nvPr/>
        </p:nvSpPr>
        <p:spPr>
          <a:xfrm>
            <a:off x="4140761" y="2741799"/>
            <a:ext cx="3564593" cy="1736646"/>
          </a:xfrm>
          <a:prstGeom prst="roundRect">
            <a:avLst/>
          </a:prstGeom>
          <a:solidFill>
            <a:srgbClr val="9773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600">
              <a:solidFill>
                <a:schemeClr val="bg1"/>
              </a:solidFill>
            </a:endParaRPr>
          </a:p>
          <a:p>
            <a:endParaRPr lang="en-GB" sz="1600">
              <a:solidFill>
                <a:schemeClr val="bg1"/>
              </a:solidFill>
            </a:endParaRPr>
          </a:p>
          <a:p>
            <a:endParaRPr lang="en-GB" sz="1600">
              <a:solidFill>
                <a:schemeClr val="bg1"/>
              </a:solidFill>
            </a:endParaRPr>
          </a:p>
          <a:p>
            <a:endParaRPr lang="en-GB" sz="1600">
              <a:solidFill>
                <a:schemeClr val="bg1"/>
              </a:solidFill>
            </a:endParaRPr>
          </a:p>
          <a:p>
            <a:r>
              <a:rPr lang="en-GB" sz="1600" err="1">
                <a:solidFill>
                  <a:schemeClr val="bg1"/>
                </a:solidFill>
              </a:rPr>
              <a:t>Kopenhag'da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araç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kullanıcılarına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sunulan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bir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aylık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ücretsiz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seyahat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kartı</a:t>
            </a:r>
            <a:r>
              <a:rPr lang="en-GB" sz="1600">
                <a:solidFill>
                  <a:schemeClr val="bg1"/>
                </a:solidFill>
              </a:rPr>
              <a:t>, </a:t>
            </a:r>
            <a:r>
              <a:rPr lang="en-GB" sz="1600" err="1">
                <a:solidFill>
                  <a:schemeClr val="bg1"/>
                </a:solidFill>
              </a:rPr>
              <a:t>işe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gidip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gelmek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için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toplu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taşıma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kullanımının</a:t>
            </a:r>
            <a:r>
              <a:rPr lang="en-GB" sz="1600">
                <a:solidFill>
                  <a:schemeClr val="bg1"/>
                </a:solidFill>
              </a:rPr>
              <a:t> %5'ten %10'a </a:t>
            </a:r>
            <a:r>
              <a:rPr lang="en-GB" sz="1600" err="1">
                <a:solidFill>
                  <a:schemeClr val="bg1"/>
                </a:solidFill>
              </a:rPr>
              <a:t>kadar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artmasına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yol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açtı</a:t>
            </a:r>
            <a:r>
              <a:rPr lang="en-GB" sz="1600">
                <a:solidFill>
                  <a:schemeClr val="bg1"/>
                </a:solidFill>
              </a:rPr>
              <a:t>. Bu </a:t>
            </a:r>
            <a:r>
              <a:rPr lang="en-GB" sz="1600" err="1">
                <a:solidFill>
                  <a:schemeClr val="bg1"/>
                </a:solidFill>
              </a:rPr>
              <a:t>müdahaleden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altı</a:t>
            </a:r>
            <a:r>
              <a:rPr lang="en-GB" sz="1600">
                <a:solidFill>
                  <a:schemeClr val="bg1"/>
                </a:solidFill>
              </a:rPr>
              <a:t> ay </a:t>
            </a:r>
            <a:r>
              <a:rPr lang="en-GB" sz="1600" err="1">
                <a:solidFill>
                  <a:schemeClr val="bg1"/>
                </a:solidFill>
              </a:rPr>
              <a:t>sonra</a:t>
            </a:r>
            <a:r>
              <a:rPr lang="en-GB" sz="1600">
                <a:solidFill>
                  <a:schemeClr val="bg1"/>
                </a:solidFill>
              </a:rPr>
              <a:t> bile </a:t>
            </a:r>
            <a:r>
              <a:rPr lang="en-GB" sz="1600" err="1">
                <a:solidFill>
                  <a:schemeClr val="bg1"/>
                </a:solidFill>
              </a:rPr>
              <a:t>olumlu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bir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etki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devam</a:t>
            </a:r>
            <a:r>
              <a:rPr lang="en-GB" sz="16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etti</a:t>
            </a:r>
            <a:r>
              <a:rPr lang="en-GB" sz="1600">
                <a:solidFill>
                  <a:schemeClr val="bg1"/>
                </a:solidFill>
              </a:rPr>
              <a:t>.</a:t>
            </a:r>
          </a:p>
          <a:p>
            <a:endParaRPr lang="en-GB" sz="1600">
              <a:solidFill>
                <a:schemeClr val="bg1"/>
              </a:solidFill>
            </a:endParaRPr>
          </a:p>
          <a:p>
            <a:endParaRPr lang="en-GB" sz="1600">
              <a:solidFill>
                <a:schemeClr val="bg1"/>
              </a:solidFill>
            </a:endParaRPr>
          </a:p>
          <a:p>
            <a:endParaRPr lang="en-GB" sz="1600">
              <a:solidFill>
                <a:schemeClr val="bg1"/>
              </a:solidFill>
            </a:endParaRPr>
          </a:p>
          <a:p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DA44D722-CC80-28F4-475E-F1AD6F043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103" y="3724208"/>
            <a:ext cx="1802098" cy="23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54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301486" y="1279870"/>
            <a:ext cx="11589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latin typeface="+mj-lt"/>
              </a:rPr>
              <a:t>OTOPARK ÜCRETLERİ: ETKİ VE FAYDALARI</a:t>
            </a: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891AF56C-1FD1-1610-8EB7-A963A6325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096919"/>
              </p:ext>
            </p:extLst>
          </p:nvPr>
        </p:nvGraphicFramePr>
        <p:xfrm>
          <a:off x="301487" y="1929828"/>
          <a:ext cx="11589026" cy="1052513"/>
        </p:xfrm>
        <a:graphic>
          <a:graphicData uri="http://schemas.openxmlformats.org/drawingml/2006/table">
            <a:tbl>
              <a:tblPr firstRow="1" firstCol="1" bandRow="1"/>
              <a:tblGrid>
                <a:gridCol w="1349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11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7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38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54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Bölgesel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Etki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Ekonomik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Faydalar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Karar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Vericilerin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Toplumun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Algısı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</a:t>
                      </a:r>
                      <a:r>
                        <a:rPr lang="lt-LT" sz="17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700" b="1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Aralığı</a:t>
                      </a:r>
                      <a:r>
                        <a:rPr lang="en-US" sz="1700" b="1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lt-LT" sz="17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Engeller</a:t>
                      </a:r>
                      <a:r>
                        <a:rPr lang="en-US" sz="1700" b="1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Genel</a:t>
                      </a:r>
                      <a:endParaRPr lang="en-US" sz="17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puan</a:t>
                      </a:r>
                      <a:r>
                        <a:rPr lang="en-US" sz="17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lt-LT" sz="1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OTOPARK ÜCRETLERİ</a:t>
                      </a:r>
                      <a:endParaRPr lang="lt-LT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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sz="1600" b="1">
                          <a:solidFill>
                            <a:srgbClr val="A6A6A6"/>
                          </a:solidFill>
                          <a:effectLst/>
                          <a:latin typeface="Trebuchet MS" panose="020B0603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lt-LT" sz="160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lt-LT" sz="28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lt-LT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1" marR="543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9DCDFE15-FAF2-07A0-E054-B729D3A63802}"/>
              </a:ext>
            </a:extLst>
          </p:cNvPr>
          <p:cNvSpPr/>
          <p:nvPr/>
        </p:nvSpPr>
        <p:spPr>
          <a:xfrm>
            <a:off x="983350" y="3511808"/>
            <a:ext cx="1705727" cy="1561179"/>
          </a:xfrm>
          <a:prstGeom prst="ellipse">
            <a:avLst/>
          </a:prstGeom>
          <a:solidFill>
            <a:srgbClr val="EBEFB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1</a:t>
            </a:r>
            <a:r>
              <a:rPr lang="en-GB" sz="1600" err="1">
                <a:solidFill>
                  <a:schemeClr val="tx1"/>
                </a:solidFill>
              </a:rPr>
              <a:t>Şehrin</a:t>
            </a:r>
            <a:endParaRPr lang="en-GB" sz="1600">
              <a:solidFill>
                <a:schemeClr val="tx1"/>
              </a:solidFill>
            </a:endParaRPr>
          </a:p>
          <a:p>
            <a:pPr algn="ctr"/>
            <a:r>
              <a:rPr lang="en-GB" sz="1600" err="1">
                <a:solidFill>
                  <a:schemeClr val="tx1"/>
                </a:solidFill>
              </a:rPr>
              <a:t>bir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bölümünü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etkilemesi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1BBD9C-6BB6-B01D-0AFC-08A5AEF0D273}"/>
              </a:ext>
            </a:extLst>
          </p:cNvPr>
          <p:cNvSpPr/>
          <p:nvPr/>
        </p:nvSpPr>
        <p:spPr>
          <a:xfrm>
            <a:off x="3752950" y="3177641"/>
            <a:ext cx="2977789" cy="2585850"/>
          </a:xfrm>
          <a:prstGeom prst="ellipse">
            <a:avLst/>
          </a:prstGeom>
          <a:solidFill>
            <a:srgbClr val="D0D95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3</a:t>
            </a:r>
            <a:r>
              <a:rPr lang="lt-LT" sz="1600">
                <a:solidFill>
                  <a:schemeClr val="tx1"/>
                </a:solidFill>
              </a:rPr>
              <a:t>Temel </a:t>
            </a:r>
            <a:r>
              <a:rPr lang="lt-LT" sz="1600" err="1">
                <a:solidFill>
                  <a:schemeClr val="tx1"/>
                </a:solidFill>
              </a:rPr>
              <a:t>faydalar</a:t>
            </a:r>
            <a:r>
              <a:rPr lang="lt-LT" sz="160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trafik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azaltma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güvenlik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sağlık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yararları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çevresel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erişilebilirlik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sağlama</a:t>
            </a:r>
            <a:endParaRPr lang="lt-LT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err="1">
                <a:solidFill>
                  <a:schemeClr val="tx1"/>
                </a:solidFill>
              </a:rPr>
              <a:t>ekonomik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aktiviteyi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kolaylaştırmak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498F92-F6A4-EAB6-7044-9A53E3363B51}"/>
              </a:ext>
            </a:extLst>
          </p:cNvPr>
          <p:cNvSpPr/>
          <p:nvPr/>
        </p:nvSpPr>
        <p:spPr>
          <a:xfrm>
            <a:off x="9187478" y="3706302"/>
            <a:ext cx="1842421" cy="1653135"/>
          </a:xfrm>
          <a:prstGeom prst="ellipse">
            <a:avLst/>
          </a:prstGeom>
          <a:solidFill>
            <a:srgbClr val="CAD44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6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Yasal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engel</a:t>
            </a:r>
            <a:r>
              <a:rPr lang="en-GB" sz="1600">
                <a:solidFill>
                  <a:schemeClr val="tx1"/>
                </a:solidFill>
              </a:rPr>
              <a:t>, </a:t>
            </a:r>
            <a:r>
              <a:rPr lang="en-GB" sz="1600" err="1">
                <a:solidFill>
                  <a:schemeClr val="tx1"/>
                </a:solidFill>
              </a:rPr>
              <a:t>özellikle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özel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alanlarda</a:t>
            </a:r>
            <a:r>
              <a:rPr lang="en-GB" sz="1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F8E6D8-5C84-8A47-13EA-9946FE971AB2}"/>
              </a:ext>
            </a:extLst>
          </p:cNvPr>
          <p:cNvSpPr/>
          <p:nvPr/>
        </p:nvSpPr>
        <p:spPr>
          <a:xfrm>
            <a:off x="2424315" y="3015457"/>
            <a:ext cx="1738013" cy="1517413"/>
          </a:xfrm>
          <a:prstGeom prst="ellipse">
            <a:avLst/>
          </a:prstGeom>
          <a:solidFill>
            <a:srgbClr val="D6DE7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2</a:t>
            </a:r>
            <a:r>
              <a:rPr lang="lt-LT" sz="1600">
                <a:solidFill>
                  <a:schemeClr val="tx1"/>
                </a:solidFill>
              </a:rPr>
              <a:t>Yüksek</a:t>
            </a:r>
          </a:p>
          <a:p>
            <a:pPr algn="ctr"/>
            <a:r>
              <a:rPr lang="lt-LT" sz="1600" err="1">
                <a:solidFill>
                  <a:schemeClr val="tx1"/>
                </a:solidFill>
              </a:rPr>
              <a:t>Ekonomik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fayda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3D12EC-8FD0-C15B-0B07-2BBB47538633}"/>
              </a:ext>
            </a:extLst>
          </p:cNvPr>
          <p:cNvSpPr/>
          <p:nvPr/>
        </p:nvSpPr>
        <p:spPr>
          <a:xfrm>
            <a:off x="6276722" y="3894725"/>
            <a:ext cx="2005752" cy="1735691"/>
          </a:xfrm>
          <a:prstGeom prst="ellipse">
            <a:avLst/>
          </a:prstGeom>
          <a:solidFill>
            <a:srgbClr val="EBEFB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4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Araç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kullanıcılarının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ve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paydaşların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kabul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edilebilirlik</a:t>
            </a:r>
            <a:r>
              <a:rPr lang="en-GB" sz="1600">
                <a:solidFill>
                  <a:schemeClr val="tx1"/>
                </a:solidFill>
              </a:rPr>
              <a:t> </a:t>
            </a:r>
            <a:r>
              <a:rPr lang="en-GB" sz="1600" err="1">
                <a:solidFill>
                  <a:schemeClr val="tx1"/>
                </a:solidFill>
              </a:rPr>
              <a:t>engelleri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D74E64-EDA7-9859-A6B9-A59E938FC32E}"/>
              </a:ext>
            </a:extLst>
          </p:cNvPr>
          <p:cNvSpPr/>
          <p:nvPr/>
        </p:nvSpPr>
        <p:spPr>
          <a:xfrm>
            <a:off x="7931307" y="3312644"/>
            <a:ext cx="1565900" cy="1522276"/>
          </a:xfrm>
          <a:prstGeom prst="ellipse">
            <a:avLst/>
          </a:prstGeom>
          <a:solidFill>
            <a:srgbClr val="D9E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aseline="50000">
                <a:solidFill>
                  <a:schemeClr val="tx1"/>
                </a:solidFill>
              </a:rPr>
              <a:t>5</a:t>
            </a:r>
            <a:r>
              <a:rPr lang="lt-LT" sz="1600">
                <a:solidFill>
                  <a:schemeClr val="tx1"/>
                </a:solidFill>
              </a:rPr>
              <a:t> </a:t>
            </a:r>
            <a:r>
              <a:rPr lang="lt-LT" sz="1600" err="1">
                <a:solidFill>
                  <a:schemeClr val="tx1"/>
                </a:solidFill>
              </a:rPr>
              <a:t>Uzun</a:t>
            </a:r>
            <a:r>
              <a:rPr lang="lt-LT" sz="1600">
                <a:solidFill>
                  <a:schemeClr val="tx1"/>
                </a:solidFill>
              </a:rPr>
              <a:t> vadeli </a:t>
            </a:r>
            <a:r>
              <a:rPr lang="lt-LT" sz="1600" err="1">
                <a:solidFill>
                  <a:schemeClr val="tx1"/>
                </a:solidFill>
              </a:rPr>
              <a:t>fayda</a:t>
            </a:r>
            <a:endParaRPr lang="en-GB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42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0C1DE77-6F0C-5ABF-BEA3-B5B40C3B09EF}"/>
              </a:ext>
            </a:extLst>
          </p:cNvPr>
          <p:cNvSpPr txBox="1">
            <a:spLocks/>
          </p:cNvSpPr>
          <p:nvPr/>
        </p:nvSpPr>
        <p:spPr>
          <a:xfrm>
            <a:off x="304378" y="1166958"/>
            <a:ext cx="9196323" cy="47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Otopark</a:t>
            </a:r>
            <a:r>
              <a:rPr kumimoji="0" lang="lt-LT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3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Ücretleri</a:t>
            </a:r>
            <a:endParaRPr kumimoji="0" lang="lt-LT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2566E-3E80-9893-283B-D2ED25FD97ED}"/>
              </a:ext>
            </a:extLst>
          </p:cNvPr>
          <p:cNvSpPr/>
          <p:nvPr/>
        </p:nvSpPr>
        <p:spPr>
          <a:xfrm>
            <a:off x="386040" y="1666751"/>
            <a:ext cx="6011623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lt-L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b="1" err="1"/>
              <a:t>Otopark</a:t>
            </a:r>
            <a:r>
              <a:rPr lang="en-GB" b="1"/>
              <a:t> </a:t>
            </a:r>
            <a:r>
              <a:rPr lang="en-GB" b="1" err="1"/>
              <a:t>ücretleri</a:t>
            </a:r>
            <a:r>
              <a:rPr lang="en-GB" b="1"/>
              <a:t> -</a:t>
            </a:r>
            <a:r>
              <a:rPr lang="en-GB"/>
              <a:t> </a:t>
            </a:r>
            <a:r>
              <a:rPr lang="en-GB" err="1"/>
              <a:t>sürücülerin</a:t>
            </a:r>
            <a:r>
              <a:rPr lang="en-GB"/>
              <a:t> </a:t>
            </a:r>
            <a:r>
              <a:rPr lang="en-GB" err="1"/>
              <a:t>otopark</a:t>
            </a:r>
            <a:r>
              <a:rPr lang="en-GB"/>
              <a:t> </a:t>
            </a:r>
            <a:r>
              <a:rPr lang="en-GB" err="1"/>
              <a:t>alanlarını</a:t>
            </a:r>
            <a:r>
              <a:rPr lang="en-GB"/>
              <a:t> </a:t>
            </a:r>
            <a:r>
              <a:rPr lang="en-GB" err="1"/>
              <a:t>kullanımı</a:t>
            </a:r>
            <a:r>
              <a:rPr lang="en-GB"/>
              <a:t> </a:t>
            </a:r>
            <a:r>
              <a:rPr lang="en-GB" err="1"/>
              <a:t>için</a:t>
            </a:r>
            <a:r>
              <a:rPr lang="en-GB"/>
              <a:t> </a:t>
            </a:r>
            <a:r>
              <a:rPr lang="en-GB" err="1"/>
              <a:t>ödediği</a:t>
            </a:r>
            <a:r>
              <a:rPr lang="en-GB"/>
              <a:t> </a:t>
            </a:r>
            <a:r>
              <a:rPr lang="en-GB" err="1"/>
              <a:t>finansal</a:t>
            </a:r>
            <a:r>
              <a:rPr lang="en-GB"/>
              <a:t> </a:t>
            </a:r>
            <a:r>
              <a:rPr lang="en-GB" err="1"/>
              <a:t>ücretler</a:t>
            </a:r>
            <a:r>
              <a:rPr lang="en-GB"/>
              <a:t>, </a:t>
            </a:r>
            <a:r>
              <a:rPr lang="en-GB" err="1"/>
              <a:t>ya</a:t>
            </a:r>
            <a:r>
              <a:rPr lang="en-GB"/>
              <a:t> </a:t>
            </a:r>
            <a:r>
              <a:rPr lang="en-GB" err="1"/>
              <a:t>özel</a:t>
            </a:r>
            <a:r>
              <a:rPr lang="en-GB"/>
              <a:t> </a:t>
            </a:r>
            <a:r>
              <a:rPr lang="en-GB" err="1"/>
              <a:t>otoparklarda</a:t>
            </a:r>
            <a:r>
              <a:rPr lang="en-GB"/>
              <a:t> </a:t>
            </a:r>
            <a:r>
              <a:rPr lang="en-GB" err="1"/>
              <a:t>ya</a:t>
            </a:r>
            <a:r>
              <a:rPr lang="en-GB"/>
              <a:t> da </a:t>
            </a:r>
            <a:r>
              <a:rPr lang="en-GB" err="1"/>
              <a:t>belirlenmiş</a:t>
            </a:r>
            <a:r>
              <a:rPr lang="en-GB"/>
              <a:t> </a:t>
            </a:r>
            <a:r>
              <a:rPr lang="en-GB" err="1"/>
              <a:t>sokak</a:t>
            </a:r>
            <a:r>
              <a:rPr lang="en-GB"/>
              <a:t> park </a:t>
            </a:r>
            <a:r>
              <a:rPr lang="en-GB" err="1"/>
              <a:t>alanlarında</a:t>
            </a:r>
            <a:r>
              <a:rPr lang="en-GB"/>
              <a:t> </a:t>
            </a:r>
            <a:r>
              <a:rPr lang="en-GB" err="1"/>
              <a:t>geçerlidir</a:t>
            </a:r>
            <a:r>
              <a:rPr lang="en-GB"/>
              <a:t>.</a:t>
            </a:r>
          </a:p>
        </p:txBody>
      </p:sp>
      <p:pic>
        <p:nvPicPr>
          <p:cNvPr id="19" name="image31.png">
            <a:extLst>
              <a:ext uri="{FF2B5EF4-FFF2-40B4-BE49-F238E27FC236}">
                <a16:creationId xmlns:a16="http://schemas.microsoft.com/office/drawing/2014/main" id="{4F9C239E-881B-52F2-BFE2-5CC4AF30BCF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0389" y="4107146"/>
            <a:ext cx="2286000" cy="1801372"/>
          </a:xfrm>
          <a:prstGeom prst="rect">
            <a:avLst/>
          </a:prstGeom>
          <a:ln/>
        </p:spPr>
      </p:pic>
      <p:pic>
        <p:nvPicPr>
          <p:cNvPr id="20" name="Picture 2" descr="Vaizdo rezultatas pagal uÅ¾klausÄ âvienna districtsâ">
            <a:extLst>
              <a:ext uri="{FF2B5EF4-FFF2-40B4-BE49-F238E27FC236}">
                <a16:creationId xmlns:a16="http://schemas.microsoft.com/office/drawing/2014/main" id="{99861741-AD4B-136D-61D3-7796B2C9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127" y="1162407"/>
            <a:ext cx="3505200" cy="2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448AF2E8-8AF0-61DE-BC77-23DB2F8A3196}"/>
              </a:ext>
            </a:extLst>
          </p:cNvPr>
          <p:cNvSpPr/>
          <p:nvPr/>
        </p:nvSpPr>
        <p:spPr>
          <a:xfrm>
            <a:off x="9025173" y="4107145"/>
            <a:ext cx="2824730" cy="181763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5-9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ilçede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:</a:t>
            </a:r>
          </a:p>
          <a:p>
            <a:pPr algn="ctr"/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trafik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hacimleri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eksi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%30;</a:t>
            </a:r>
          </a:p>
          <a:p>
            <a:pPr algn="ctr"/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Ziyaretçilerin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ve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çalışan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araç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sürücülerinin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%30'u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mod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değiştirdi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;</a:t>
            </a:r>
          </a:p>
          <a:p>
            <a:pPr algn="ctr"/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Ziyaretçilerin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%7'si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hedef</a:t>
            </a:r>
            <a:r>
              <a:rPr lang="lt-LT" sz="16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lt-LT" sz="1600" err="1">
                <a:solidFill>
                  <a:prstClr val="white"/>
                </a:solidFill>
                <a:latin typeface="Calibri" panose="020F0502020204030204"/>
              </a:rPr>
              <a:t>değiştirdi</a:t>
            </a:r>
            <a:endParaRPr lang="lt-LT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102684B8-53C4-ACF9-5582-D9D7AA98EFB9}"/>
              </a:ext>
            </a:extLst>
          </p:cNvPr>
          <p:cNvSpPr/>
          <p:nvPr/>
        </p:nvSpPr>
        <p:spPr>
          <a:xfrm>
            <a:off x="9952583" y="2381607"/>
            <a:ext cx="304800" cy="711178"/>
          </a:xfrm>
          <a:custGeom>
            <a:avLst/>
            <a:gdLst>
              <a:gd name="connsiteX0" fmla="*/ 340001 w 365434"/>
              <a:gd name="connsiteY0" fmla="*/ 841495 h 913935"/>
              <a:gd name="connsiteX1" fmla="*/ 298726 w 365434"/>
              <a:gd name="connsiteY1" fmla="*/ 774820 h 913935"/>
              <a:gd name="connsiteX2" fmla="*/ 273326 w 365434"/>
              <a:gd name="connsiteY2" fmla="*/ 720845 h 913935"/>
              <a:gd name="connsiteX3" fmla="*/ 289201 w 365434"/>
              <a:gd name="connsiteY3" fmla="*/ 682745 h 913935"/>
              <a:gd name="connsiteX4" fmla="*/ 266976 w 365434"/>
              <a:gd name="connsiteY4" fmla="*/ 625595 h 913935"/>
              <a:gd name="connsiteX5" fmla="*/ 298726 w 365434"/>
              <a:gd name="connsiteY5" fmla="*/ 581145 h 913935"/>
              <a:gd name="connsiteX6" fmla="*/ 308251 w 365434"/>
              <a:gd name="connsiteY6" fmla="*/ 549395 h 913935"/>
              <a:gd name="connsiteX7" fmla="*/ 238401 w 365434"/>
              <a:gd name="connsiteY7" fmla="*/ 485895 h 913935"/>
              <a:gd name="connsiteX8" fmla="*/ 225701 w 365434"/>
              <a:gd name="connsiteY8" fmla="*/ 396995 h 913935"/>
              <a:gd name="connsiteX9" fmla="*/ 251101 w 365434"/>
              <a:gd name="connsiteY9" fmla="*/ 358895 h 913935"/>
              <a:gd name="connsiteX10" fmla="*/ 320951 w 365434"/>
              <a:gd name="connsiteY10" fmla="*/ 330320 h 913935"/>
              <a:gd name="connsiteX11" fmla="*/ 352701 w 365434"/>
              <a:gd name="connsiteY11" fmla="*/ 301745 h 913935"/>
              <a:gd name="connsiteX12" fmla="*/ 365401 w 365434"/>
              <a:gd name="connsiteY12" fmla="*/ 279520 h 913935"/>
              <a:gd name="connsiteX13" fmla="*/ 349526 w 365434"/>
              <a:gd name="connsiteY13" fmla="*/ 228720 h 913935"/>
              <a:gd name="connsiteX14" fmla="*/ 301901 w 365434"/>
              <a:gd name="connsiteY14" fmla="*/ 146170 h 913935"/>
              <a:gd name="connsiteX15" fmla="*/ 279676 w 365434"/>
              <a:gd name="connsiteY15" fmla="*/ 92195 h 913935"/>
              <a:gd name="connsiteX16" fmla="*/ 279676 w 365434"/>
              <a:gd name="connsiteY16" fmla="*/ 50920 h 913935"/>
              <a:gd name="connsiteX17" fmla="*/ 270151 w 365434"/>
              <a:gd name="connsiteY17" fmla="*/ 3295 h 913935"/>
              <a:gd name="connsiteX18" fmla="*/ 228876 w 365434"/>
              <a:gd name="connsiteY18" fmla="*/ 12820 h 913935"/>
              <a:gd name="connsiteX19" fmla="*/ 181251 w 365434"/>
              <a:gd name="connsiteY19" fmla="*/ 82670 h 913935"/>
              <a:gd name="connsiteX20" fmla="*/ 139976 w 365434"/>
              <a:gd name="connsiteY20" fmla="*/ 127120 h 913935"/>
              <a:gd name="connsiteX21" fmla="*/ 136801 w 365434"/>
              <a:gd name="connsiteY21" fmla="*/ 171570 h 913935"/>
              <a:gd name="connsiteX22" fmla="*/ 120926 w 365434"/>
              <a:gd name="connsiteY22" fmla="*/ 216020 h 913935"/>
              <a:gd name="connsiteX23" fmla="*/ 92351 w 365434"/>
              <a:gd name="connsiteY23" fmla="*/ 247770 h 913935"/>
              <a:gd name="connsiteX24" fmla="*/ 44726 w 365434"/>
              <a:gd name="connsiteY24" fmla="*/ 304920 h 913935"/>
              <a:gd name="connsiteX25" fmla="*/ 41551 w 365434"/>
              <a:gd name="connsiteY25" fmla="*/ 377945 h 913935"/>
              <a:gd name="connsiteX26" fmla="*/ 25676 w 365434"/>
              <a:gd name="connsiteY26" fmla="*/ 428745 h 913935"/>
              <a:gd name="connsiteX27" fmla="*/ 12976 w 365434"/>
              <a:gd name="connsiteY27" fmla="*/ 466845 h 913935"/>
              <a:gd name="connsiteX28" fmla="*/ 276 w 365434"/>
              <a:gd name="connsiteY28" fmla="*/ 533520 h 913935"/>
              <a:gd name="connsiteX29" fmla="*/ 25676 w 365434"/>
              <a:gd name="connsiteY29" fmla="*/ 600195 h 913935"/>
              <a:gd name="connsiteX30" fmla="*/ 35201 w 365434"/>
              <a:gd name="connsiteY30" fmla="*/ 631945 h 913935"/>
              <a:gd name="connsiteX31" fmla="*/ 16151 w 365434"/>
              <a:gd name="connsiteY31" fmla="*/ 673220 h 913935"/>
              <a:gd name="connsiteX32" fmla="*/ 22501 w 365434"/>
              <a:gd name="connsiteY32" fmla="*/ 708145 h 913935"/>
              <a:gd name="connsiteX33" fmla="*/ 25676 w 365434"/>
              <a:gd name="connsiteY33" fmla="*/ 736720 h 913935"/>
              <a:gd name="connsiteX34" fmla="*/ 38376 w 365434"/>
              <a:gd name="connsiteY34" fmla="*/ 749420 h 913935"/>
              <a:gd name="connsiteX35" fmla="*/ 63776 w 365434"/>
              <a:gd name="connsiteY35" fmla="*/ 752595 h 913935"/>
              <a:gd name="connsiteX36" fmla="*/ 89176 w 365434"/>
              <a:gd name="connsiteY36" fmla="*/ 803395 h 913935"/>
              <a:gd name="connsiteX37" fmla="*/ 130451 w 365434"/>
              <a:gd name="connsiteY37" fmla="*/ 873245 h 913935"/>
              <a:gd name="connsiteX38" fmla="*/ 152676 w 365434"/>
              <a:gd name="connsiteY38" fmla="*/ 911345 h 913935"/>
              <a:gd name="connsiteX39" fmla="*/ 203476 w 365434"/>
              <a:gd name="connsiteY39" fmla="*/ 908170 h 913935"/>
              <a:gd name="connsiteX40" fmla="*/ 247926 w 365434"/>
              <a:gd name="connsiteY40" fmla="*/ 889120 h 913935"/>
              <a:gd name="connsiteX41" fmla="*/ 340001 w 365434"/>
              <a:gd name="connsiteY41" fmla="*/ 841495 h 91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65434" h="913935">
                <a:moveTo>
                  <a:pt x="340001" y="841495"/>
                </a:moveTo>
                <a:cubicBezTo>
                  <a:pt x="348468" y="822445"/>
                  <a:pt x="309838" y="794928"/>
                  <a:pt x="298726" y="774820"/>
                </a:cubicBezTo>
                <a:cubicBezTo>
                  <a:pt x="287614" y="754712"/>
                  <a:pt x="274913" y="736191"/>
                  <a:pt x="273326" y="720845"/>
                </a:cubicBezTo>
                <a:cubicBezTo>
                  <a:pt x="271738" y="705499"/>
                  <a:pt x="290259" y="698620"/>
                  <a:pt x="289201" y="682745"/>
                </a:cubicBezTo>
                <a:cubicBezTo>
                  <a:pt x="288143" y="666870"/>
                  <a:pt x="265388" y="642528"/>
                  <a:pt x="266976" y="625595"/>
                </a:cubicBezTo>
                <a:cubicBezTo>
                  <a:pt x="268563" y="608662"/>
                  <a:pt x="291847" y="593845"/>
                  <a:pt x="298726" y="581145"/>
                </a:cubicBezTo>
                <a:cubicBezTo>
                  <a:pt x="305605" y="568445"/>
                  <a:pt x="318305" y="565270"/>
                  <a:pt x="308251" y="549395"/>
                </a:cubicBezTo>
                <a:cubicBezTo>
                  <a:pt x="298197" y="533520"/>
                  <a:pt x="252159" y="511295"/>
                  <a:pt x="238401" y="485895"/>
                </a:cubicBezTo>
                <a:cubicBezTo>
                  <a:pt x="224643" y="460495"/>
                  <a:pt x="223584" y="418162"/>
                  <a:pt x="225701" y="396995"/>
                </a:cubicBezTo>
                <a:cubicBezTo>
                  <a:pt x="227818" y="375828"/>
                  <a:pt x="235226" y="370007"/>
                  <a:pt x="251101" y="358895"/>
                </a:cubicBezTo>
                <a:cubicBezTo>
                  <a:pt x="266976" y="347782"/>
                  <a:pt x="304018" y="339845"/>
                  <a:pt x="320951" y="330320"/>
                </a:cubicBezTo>
                <a:cubicBezTo>
                  <a:pt x="337884" y="320795"/>
                  <a:pt x="345293" y="310212"/>
                  <a:pt x="352701" y="301745"/>
                </a:cubicBezTo>
                <a:cubicBezTo>
                  <a:pt x="360109" y="293278"/>
                  <a:pt x="365930" y="291691"/>
                  <a:pt x="365401" y="279520"/>
                </a:cubicBezTo>
                <a:cubicBezTo>
                  <a:pt x="364872" y="267349"/>
                  <a:pt x="360109" y="250945"/>
                  <a:pt x="349526" y="228720"/>
                </a:cubicBezTo>
                <a:cubicBezTo>
                  <a:pt x="338943" y="206495"/>
                  <a:pt x="313543" y="168924"/>
                  <a:pt x="301901" y="146170"/>
                </a:cubicBezTo>
                <a:cubicBezTo>
                  <a:pt x="290259" y="123416"/>
                  <a:pt x="283380" y="108070"/>
                  <a:pt x="279676" y="92195"/>
                </a:cubicBezTo>
                <a:cubicBezTo>
                  <a:pt x="275972" y="76320"/>
                  <a:pt x="281263" y="65737"/>
                  <a:pt x="279676" y="50920"/>
                </a:cubicBezTo>
                <a:cubicBezTo>
                  <a:pt x="278089" y="36103"/>
                  <a:pt x="278618" y="9645"/>
                  <a:pt x="270151" y="3295"/>
                </a:cubicBezTo>
                <a:cubicBezTo>
                  <a:pt x="261684" y="-3055"/>
                  <a:pt x="243693" y="-409"/>
                  <a:pt x="228876" y="12820"/>
                </a:cubicBezTo>
                <a:cubicBezTo>
                  <a:pt x="214059" y="26049"/>
                  <a:pt x="196068" y="63620"/>
                  <a:pt x="181251" y="82670"/>
                </a:cubicBezTo>
                <a:cubicBezTo>
                  <a:pt x="166434" y="101720"/>
                  <a:pt x="147384" y="112303"/>
                  <a:pt x="139976" y="127120"/>
                </a:cubicBezTo>
                <a:cubicBezTo>
                  <a:pt x="132568" y="141937"/>
                  <a:pt x="139976" y="156753"/>
                  <a:pt x="136801" y="171570"/>
                </a:cubicBezTo>
                <a:cubicBezTo>
                  <a:pt x="133626" y="186387"/>
                  <a:pt x="128334" y="203320"/>
                  <a:pt x="120926" y="216020"/>
                </a:cubicBezTo>
                <a:cubicBezTo>
                  <a:pt x="113518" y="228720"/>
                  <a:pt x="105051" y="232953"/>
                  <a:pt x="92351" y="247770"/>
                </a:cubicBezTo>
                <a:cubicBezTo>
                  <a:pt x="79651" y="262587"/>
                  <a:pt x="53193" y="283224"/>
                  <a:pt x="44726" y="304920"/>
                </a:cubicBezTo>
                <a:cubicBezTo>
                  <a:pt x="36259" y="326616"/>
                  <a:pt x="44726" y="357307"/>
                  <a:pt x="41551" y="377945"/>
                </a:cubicBezTo>
                <a:cubicBezTo>
                  <a:pt x="38376" y="398582"/>
                  <a:pt x="30439" y="413928"/>
                  <a:pt x="25676" y="428745"/>
                </a:cubicBezTo>
                <a:cubicBezTo>
                  <a:pt x="20913" y="443562"/>
                  <a:pt x="17209" y="449383"/>
                  <a:pt x="12976" y="466845"/>
                </a:cubicBezTo>
                <a:cubicBezTo>
                  <a:pt x="8743" y="484307"/>
                  <a:pt x="-1841" y="511295"/>
                  <a:pt x="276" y="533520"/>
                </a:cubicBezTo>
                <a:cubicBezTo>
                  <a:pt x="2393" y="555745"/>
                  <a:pt x="19855" y="583791"/>
                  <a:pt x="25676" y="600195"/>
                </a:cubicBezTo>
                <a:cubicBezTo>
                  <a:pt x="31497" y="616599"/>
                  <a:pt x="36788" y="619774"/>
                  <a:pt x="35201" y="631945"/>
                </a:cubicBezTo>
                <a:cubicBezTo>
                  <a:pt x="33614" y="644116"/>
                  <a:pt x="18268" y="660520"/>
                  <a:pt x="16151" y="673220"/>
                </a:cubicBezTo>
                <a:cubicBezTo>
                  <a:pt x="14034" y="685920"/>
                  <a:pt x="20913" y="697562"/>
                  <a:pt x="22501" y="708145"/>
                </a:cubicBezTo>
                <a:cubicBezTo>
                  <a:pt x="24088" y="718728"/>
                  <a:pt x="23030" y="729841"/>
                  <a:pt x="25676" y="736720"/>
                </a:cubicBezTo>
                <a:cubicBezTo>
                  <a:pt x="28322" y="743599"/>
                  <a:pt x="32026" y="746774"/>
                  <a:pt x="38376" y="749420"/>
                </a:cubicBezTo>
                <a:cubicBezTo>
                  <a:pt x="44726" y="752066"/>
                  <a:pt x="55309" y="743599"/>
                  <a:pt x="63776" y="752595"/>
                </a:cubicBezTo>
                <a:cubicBezTo>
                  <a:pt x="72243" y="761591"/>
                  <a:pt x="78064" y="783287"/>
                  <a:pt x="89176" y="803395"/>
                </a:cubicBezTo>
                <a:cubicBezTo>
                  <a:pt x="100288" y="823503"/>
                  <a:pt x="119868" y="855253"/>
                  <a:pt x="130451" y="873245"/>
                </a:cubicBezTo>
                <a:cubicBezTo>
                  <a:pt x="141034" y="891237"/>
                  <a:pt x="140505" y="905524"/>
                  <a:pt x="152676" y="911345"/>
                </a:cubicBezTo>
                <a:cubicBezTo>
                  <a:pt x="164847" y="917166"/>
                  <a:pt x="187601" y="911874"/>
                  <a:pt x="203476" y="908170"/>
                </a:cubicBezTo>
                <a:cubicBezTo>
                  <a:pt x="219351" y="904466"/>
                  <a:pt x="230464" y="895999"/>
                  <a:pt x="247926" y="889120"/>
                </a:cubicBezTo>
                <a:cubicBezTo>
                  <a:pt x="265388" y="882241"/>
                  <a:pt x="331534" y="860545"/>
                  <a:pt x="340001" y="84149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5009143-A5E1-91D9-7068-33F9AA90D001}"/>
              </a:ext>
            </a:extLst>
          </p:cNvPr>
          <p:cNvSpPr/>
          <p:nvPr/>
        </p:nvSpPr>
        <p:spPr>
          <a:xfrm>
            <a:off x="6668878" y="1878123"/>
            <a:ext cx="1957282" cy="19902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</a:rPr>
              <a:t>Otopark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ücretindeki</a:t>
            </a:r>
            <a:r>
              <a:rPr lang="en-US" sz="1600">
                <a:solidFill>
                  <a:schemeClr val="tx1"/>
                </a:solidFill>
              </a:rPr>
              <a:t> %10'luk </a:t>
            </a:r>
            <a:r>
              <a:rPr lang="en-US" sz="1600" err="1">
                <a:solidFill>
                  <a:schemeClr val="tx1"/>
                </a:solidFill>
              </a:rPr>
              <a:t>artış</a:t>
            </a:r>
            <a:r>
              <a:rPr lang="en-US" sz="1600">
                <a:solidFill>
                  <a:schemeClr val="tx1"/>
                </a:solidFill>
              </a:rPr>
              <a:t>, park </a:t>
            </a:r>
            <a:r>
              <a:rPr lang="en-US" sz="1600" err="1">
                <a:solidFill>
                  <a:schemeClr val="tx1"/>
                </a:solidFill>
              </a:rPr>
              <a:t>etme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faaliyetinde</a:t>
            </a:r>
            <a:r>
              <a:rPr lang="en-US" sz="1600">
                <a:solidFill>
                  <a:schemeClr val="tx1"/>
                </a:solidFill>
              </a:rPr>
              <a:t> %1-%4'lük </a:t>
            </a:r>
            <a:r>
              <a:rPr lang="en-US" sz="1600" err="1">
                <a:solidFill>
                  <a:schemeClr val="tx1"/>
                </a:solidFill>
              </a:rPr>
              <a:t>bir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azalma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ile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err="1">
                <a:solidFill>
                  <a:schemeClr val="tx1"/>
                </a:solidFill>
              </a:rPr>
              <a:t>sonuçlanacaktır</a:t>
            </a:r>
            <a:r>
              <a:rPr lang="en-US" sz="1600">
                <a:solidFill>
                  <a:schemeClr val="tx1"/>
                </a:solidFill>
              </a:rPr>
              <a:t>.</a:t>
            </a:r>
            <a:endParaRPr lang="en-GB" sz="160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1B60D5-E0D3-2655-61E1-3D632002732C}"/>
              </a:ext>
            </a:extLst>
          </p:cNvPr>
          <p:cNvGrpSpPr/>
          <p:nvPr/>
        </p:nvGrpSpPr>
        <p:grpSpPr>
          <a:xfrm>
            <a:off x="568956" y="4075540"/>
            <a:ext cx="4987824" cy="1832978"/>
            <a:chOff x="4191000" y="4948822"/>
            <a:chExt cx="4987824" cy="1832978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8C3DC8BF-31B9-8AAE-B970-51CA27481E2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760345" y="4948822"/>
              <a:ext cx="2418479" cy="1832977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t-LT"/>
              </a:defPPr>
              <a:lvl1pPr algn="ctr">
                <a:defRPr sz="1600">
                  <a:solidFill>
                    <a:prstClr val="white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GB" altLang="en-US" err="1"/>
                <a:t>Kopenhag</a:t>
              </a:r>
              <a:r>
                <a:rPr lang="en-GB" altLang="en-US"/>
                <a:t> pilot </a:t>
              </a:r>
              <a:r>
                <a:rPr lang="en-GB" altLang="en-US" err="1"/>
                <a:t>projesi</a:t>
              </a:r>
              <a:r>
                <a:rPr lang="en-GB" altLang="en-US"/>
                <a:t> (2011) - </a:t>
              </a:r>
              <a:r>
                <a:rPr lang="en-GB" altLang="en-US" err="1"/>
                <a:t>sokakta</a:t>
              </a:r>
              <a:r>
                <a:rPr lang="en-GB" altLang="en-US"/>
                <a:t> </a:t>
              </a:r>
              <a:r>
                <a:rPr lang="en-GB" altLang="en-US" err="1"/>
                <a:t>esnek</a:t>
              </a:r>
              <a:r>
                <a:rPr lang="en-GB" altLang="en-US"/>
                <a:t> park </a:t>
              </a:r>
              <a:r>
                <a:rPr lang="en-GB" altLang="en-US" err="1"/>
                <a:t>etme</a:t>
              </a:r>
              <a:r>
                <a:rPr lang="en-GB" altLang="en-US"/>
                <a:t>: </a:t>
              </a:r>
              <a:r>
                <a:rPr lang="en-GB" altLang="en-US" err="1"/>
                <a:t>okulun</a:t>
              </a:r>
              <a:r>
                <a:rPr lang="en-GB" altLang="en-US"/>
                <a:t> </a:t>
              </a:r>
              <a:r>
                <a:rPr lang="en-GB" altLang="en-US" err="1"/>
                <a:t>önünde</a:t>
              </a:r>
              <a:r>
                <a:rPr lang="en-GB" altLang="en-US"/>
                <a:t> 07:00 </a:t>
              </a:r>
              <a:r>
                <a:rPr lang="en-GB" altLang="en-US" err="1"/>
                <a:t>ile</a:t>
              </a:r>
              <a:r>
                <a:rPr lang="en-GB" altLang="en-US"/>
                <a:t> 17:00 </a:t>
              </a:r>
              <a:r>
                <a:rPr lang="en-GB" altLang="en-US" err="1"/>
                <a:t>arasında</a:t>
              </a:r>
              <a:r>
                <a:rPr lang="en-GB" altLang="en-US"/>
                <a:t> </a:t>
              </a:r>
              <a:r>
                <a:rPr lang="en-GB" altLang="en-US" err="1"/>
                <a:t>bisiklet</a:t>
              </a:r>
              <a:r>
                <a:rPr lang="en-GB" altLang="en-US"/>
                <a:t> park </a:t>
              </a:r>
              <a:r>
                <a:rPr lang="en-GB" altLang="en-US" err="1"/>
                <a:t>etmeye</a:t>
              </a:r>
              <a:r>
                <a:rPr lang="en-GB" altLang="en-US"/>
                <a:t> </a:t>
              </a:r>
              <a:r>
                <a:rPr lang="en-GB" altLang="en-US" err="1"/>
                <a:t>ayrılmış</a:t>
              </a:r>
              <a:r>
                <a:rPr lang="en-GB" altLang="en-US"/>
                <a:t> 5 park </a:t>
              </a:r>
              <a:r>
                <a:rPr lang="en-GB" altLang="en-US" err="1"/>
                <a:t>yeri</a:t>
              </a:r>
              <a:endParaRPr lang="en-GB" altLang="en-US"/>
            </a:p>
          </p:txBody>
        </p: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E1BB3375-91EF-7BFB-39C5-9BA1573F5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4948823"/>
              <a:ext cx="2444653" cy="183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A1ECDFD-0FE9-C17D-7822-333EFA911612}"/>
              </a:ext>
            </a:extLst>
          </p:cNvPr>
          <p:cNvSpPr/>
          <p:nvPr/>
        </p:nvSpPr>
        <p:spPr>
          <a:xfrm>
            <a:off x="381306" y="2635698"/>
            <a:ext cx="615457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lt-LT" sz="1600" b="1" err="1"/>
              <a:t>Genellikle</a:t>
            </a:r>
            <a:r>
              <a:rPr lang="lt-LT" sz="1600" b="1"/>
              <a:t> </a:t>
            </a:r>
            <a:r>
              <a:rPr lang="lt-LT" sz="1600" b="1" err="1"/>
              <a:t>belirli</a:t>
            </a:r>
            <a:r>
              <a:rPr lang="lt-LT" sz="1600" b="1"/>
              <a:t> </a:t>
            </a:r>
            <a:r>
              <a:rPr lang="lt-LT" sz="1600" b="1" err="1"/>
              <a:t>bir</a:t>
            </a:r>
            <a:r>
              <a:rPr lang="lt-LT" sz="1600" b="1"/>
              <a:t> </a:t>
            </a:r>
            <a:r>
              <a:rPr lang="lt-LT" sz="1600" b="1" err="1"/>
              <a:t>alandaki</a:t>
            </a:r>
            <a:r>
              <a:rPr lang="lt-LT" sz="1600" b="1"/>
              <a:t> </a:t>
            </a:r>
            <a:r>
              <a:rPr lang="lt-LT" sz="1600" b="1" err="1"/>
              <a:t>belirli</a:t>
            </a:r>
            <a:r>
              <a:rPr lang="lt-LT" sz="1600" b="1"/>
              <a:t> </a:t>
            </a:r>
            <a:r>
              <a:rPr lang="lt-LT" sz="1600" b="1" err="1"/>
              <a:t>sorunları</a:t>
            </a:r>
            <a:r>
              <a:rPr lang="lt-LT" sz="1600" b="1"/>
              <a:t> </a:t>
            </a:r>
            <a:r>
              <a:rPr lang="lt-LT" sz="1600" b="1" err="1"/>
              <a:t>çözmek</a:t>
            </a:r>
            <a:r>
              <a:rPr lang="lt-LT" sz="1600" b="1"/>
              <a:t> </a:t>
            </a:r>
            <a:r>
              <a:rPr lang="lt-LT" sz="1600" b="1" err="1"/>
              <a:t>için</a:t>
            </a:r>
            <a:r>
              <a:rPr lang="lt-LT" sz="1600" b="1"/>
              <a:t> </a:t>
            </a:r>
            <a:r>
              <a:rPr lang="lt-LT" sz="1600" b="1" err="1"/>
              <a:t>vergiler</a:t>
            </a:r>
            <a:r>
              <a:rPr lang="lt-LT" sz="1600" b="1"/>
              <a:t> </a:t>
            </a:r>
            <a:r>
              <a:rPr lang="lt-LT" sz="1600" b="1" err="1"/>
              <a:t>alınır</a:t>
            </a:r>
            <a:r>
              <a:rPr lang="lt-LT" sz="1600" b="1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çevre</a:t>
            </a:r>
            <a:r>
              <a:rPr lang="lt-LT" sz="1600"/>
              <a:t> (</a:t>
            </a:r>
            <a:r>
              <a:rPr lang="lt-LT" sz="1600" err="1"/>
              <a:t>hava</a:t>
            </a:r>
            <a:r>
              <a:rPr lang="lt-LT" sz="1600"/>
              <a:t>) </a:t>
            </a:r>
            <a:r>
              <a:rPr lang="lt-LT" sz="1600" err="1"/>
              <a:t>problemlerini</a:t>
            </a:r>
            <a:r>
              <a:rPr lang="lt-LT" sz="1600"/>
              <a:t> </a:t>
            </a:r>
            <a:r>
              <a:rPr lang="lt-LT" sz="1600" err="1"/>
              <a:t>çözmek</a:t>
            </a:r>
            <a:endParaRPr lang="lt-LT" sz="16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hedeflenen</a:t>
            </a:r>
            <a:r>
              <a:rPr lang="lt-LT" sz="1600"/>
              <a:t> </a:t>
            </a:r>
            <a:r>
              <a:rPr lang="lt-LT" sz="1600" err="1"/>
              <a:t>alanlarda</a:t>
            </a:r>
            <a:r>
              <a:rPr lang="lt-LT" sz="1600"/>
              <a:t> </a:t>
            </a:r>
            <a:r>
              <a:rPr lang="lt-LT" sz="1600" err="1"/>
              <a:t>trafiği</a:t>
            </a:r>
            <a:r>
              <a:rPr lang="lt-LT" sz="1600"/>
              <a:t> </a:t>
            </a:r>
            <a:r>
              <a:rPr lang="lt-LT" sz="1600" err="1"/>
              <a:t>azaltmak</a:t>
            </a:r>
            <a:endParaRPr lang="lt-LT" sz="16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kamusal</a:t>
            </a:r>
            <a:r>
              <a:rPr lang="lt-LT" sz="1600"/>
              <a:t> </a:t>
            </a:r>
            <a:r>
              <a:rPr lang="lt-LT" sz="1600" err="1"/>
              <a:t>alanın</a:t>
            </a:r>
            <a:r>
              <a:rPr lang="lt-LT" sz="1600"/>
              <a:t> </a:t>
            </a:r>
            <a:r>
              <a:rPr lang="lt-LT" sz="1600" err="1"/>
              <a:t>daha</a:t>
            </a:r>
            <a:r>
              <a:rPr lang="lt-LT" sz="1600"/>
              <a:t> </a:t>
            </a:r>
            <a:r>
              <a:rPr lang="lt-LT" sz="1600" err="1"/>
              <a:t>verimli</a:t>
            </a:r>
            <a:r>
              <a:rPr lang="lt-LT" sz="1600"/>
              <a:t> </a:t>
            </a:r>
            <a:r>
              <a:rPr lang="lt-LT" sz="1600" err="1"/>
              <a:t>kullanılması</a:t>
            </a:r>
            <a:endParaRPr lang="lt-LT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EB0BF9-7F9D-9BD8-0BD8-5E635B4DD5BC}"/>
              </a:ext>
            </a:extLst>
          </p:cNvPr>
          <p:cNvSpPr/>
          <p:nvPr/>
        </p:nvSpPr>
        <p:spPr>
          <a:xfrm>
            <a:off x="8601127" y="1162407"/>
            <a:ext cx="1656256" cy="476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DB9C3-5C08-B5FF-F9C2-8C98469134A0}"/>
              </a:ext>
            </a:extLst>
          </p:cNvPr>
          <p:cNvSpPr txBox="1"/>
          <p:nvPr/>
        </p:nvSpPr>
        <p:spPr>
          <a:xfrm>
            <a:off x="8662010" y="1338434"/>
            <a:ext cx="81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/>
              <a:t>Viyana</a:t>
            </a:r>
          </a:p>
        </p:txBody>
      </p:sp>
    </p:spTree>
    <p:extLst>
      <p:ext uri="{BB962C8B-B14F-4D97-AF65-F5344CB8AC3E}">
        <p14:creationId xmlns:p14="http://schemas.microsoft.com/office/powerpoint/2010/main" val="1765595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441341" y="1279870"/>
            <a:ext cx="7833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OTOPARK ÜCRETLERİ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1F30AA6-353B-1016-8C2A-4977054D3D38}"/>
              </a:ext>
            </a:extLst>
          </p:cNvPr>
          <p:cNvSpPr txBox="1">
            <a:spLocks noChangeAspect="1" noChangeArrowheads="1"/>
          </p:cNvSpPr>
          <p:nvPr/>
        </p:nvSpPr>
        <p:spPr>
          <a:xfrm>
            <a:off x="441341" y="1995574"/>
            <a:ext cx="6422038" cy="213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Otopark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ücretleri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Park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süresi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kısıtlamaları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çoğunlukla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şu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durumlarda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uygulanmaktadır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Şehir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merkezleri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daha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yüksek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fiyatlar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yakın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bölgeler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daha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düşük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fiyatlar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Hedeflenen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nesneler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alışveriş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merkezleri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sağlık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kurumları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iş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yerleri</a:t>
            </a:r>
            <a:endParaRPr kumimoji="0" lang="en-US" alt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turistik</a:t>
            </a: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80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kasabalar</a:t>
            </a:r>
            <a:endParaRPr kumimoji="0" lang="en-US" alt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C7015-559F-1A7C-A169-9BA92E3F0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519" y="1156606"/>
            <a:ext cx="4407140" cy="337003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009814-B53F-5AB7-22B7-9C1D7DEF3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68509"/>
              </p:ext>
            </p:extLst>
          </p:nvPr>
        </p:nvGraphicFramePr>
        <p:xfrm>
          <a:off x="5915693" y="4644142"/>
          <a:ext cx="5867398" cy="1535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3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u="none" strike="noStrike" err="1">
                          <a:effectLst/>
                        </a:rPr>
                        <a:t>Şehir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u="none" strike="noStrike" err="1">
                          <a:effectLst/>
                        </a:rPr>
                        <a:t>Bölge</a:t>
                      </a:r>
                      <a:r>
                        <a:rPr lang="lt-LT" sz="1600" u="none" strike="noStrike">
                          <a:effectLst/>
                        </a:rPr>
                        <a:t> I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u="none" strike="noStrike" err="1">
                          <a:effectLst/>
                        </a:rPr>
                        <a:t>Bölge</a:t>
                      </a:r>
                      <a:r>
                        <a:rPr lang="lt-LT" sz="1600" u="none" strike="noStrike">
                          <a:effectLst/>
                        </a:rPr>
                        <a:t> II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u="none" strike="noStrike" err="1">
                          <a:effectLst/>
                        </a:rPr>
                        <a:t>Bölge</a:t>
                      </a:r>
                      <a:r>
                        <a:rPr lang="lt-LT" sz="1600" u="none" strike="noStrike">
                          <a:effectLst/>
                        </a:rPr>
                        <a:t> III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u="none" strike="noStrike" err="1">
                          <a:effectLst/>
                        </a:rPr>
                        <a:t>Bölge</a:t>
                      </a:r>
                      <a:r>
                        <a:rPr lang="lt-LT" sz="1600" u="none" strike="noStrike">
                          <a:effectLst/>
                        </a:rPr>
                        <a:t> IV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Vilnius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2,5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1,5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0,6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0,3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 err="1">
                          <a:effectLst/>
                        </a:rPr>
                        <a:t>Tallinn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6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4,8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1,5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0,6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970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 err="1">
                          <a:effectLst/>
                        </a:rPr>
                        <a:t>Riga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5,0 (8,0*)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2,5 (3,0*)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1,6-2,0 (2,0-2,5*)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u="none" strike="noStrike">
                          <a:effectLst/>
                        </a:rPr>
                        <a:t>1,2-1,5 (1,6-2,0*)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lt-LT" sz="1600" u="none" strike="noStrike">
                          <a:effectLst/>
                        </a:rPr>
                        <a:t>* </a:t>
                      </a:r>
                      <a:r>
                        <a:rPr lang="lt-LT" sz="1600" u="none" strike="noStrike" err="1">
                          <a:effectLst/>
                        </a:rPr>
                        <a:t>second</a:t>
                      </a:r>
                      <a:r>
                        <a:rPr lang="lt-LT" sz="1600" u="none" strike="noStrike">
                          <a:effectLst/>
                        </a:rPr>
                        <a:t> </a:t>
                      </a:r>
                      <a:r>
                        <a:rPr lang="lt-LT" sz="1600" u="none" strike="noStrike" err="1">
                          <a:effectLst/>
                        </a:rPr>
                        <a:t>hour</a:t>
                      </a:r>
                      <a:r>
                        <a:rPr lang="lt-LT" sz="1600" u="none" strike="noStrike">
                          <a:effectLst/>
                        </a:rPr>
                        <a:t> </a:t>
                      </a:r>
                      <a:r>
                        <a:rPr lang="lt-LT" sz="1600" u="none" strike="noStrike" err="1">
                          <a:effectLst/>
                        </a:rPr>
                        <a:t>price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A68DD65-818C-5BDE-A6B9-8B4DCFDE7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775" y="3429000"/>
            <a:ext cx="2909632" cy="26958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E225172-50D7-F3F7-0B8E-5241925B35E3}"/>
              </a:ext>
            </a:extLst>
          </p:cNvPr>
          <p:cNvSpPr/>
          <p:nvPr/>
        </p:nvSpPr>
        <p:spPr>
          <a:xfrm>
            <a:off x="6561639" y="2639614"/>
            <a:ext cx="1600200" cy="1066800"/>
          </a:xfrm>
          <a:prstGeom prst="ellipse">
            <a:avLst/>
          </a:prstGeom>
          <a:solidFill>
            <a:srgbClr val="A2D6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>
                <a:latin typeface="Trebuchet MS" panose="020B0603020202020204" pitchFamily="34" charset="0"/>
              </a:rPr>
              <a:t>Yaklaşık</a:t>
            </a:r>
            <a:r>
              <a:rPr lang="en-GB">
                <a:latin typeface="Trebuchet MS" panose="020B0603020202020204" pitchFamily="34" charset="0"/>
              </a:rPr>
              <a:t> %30 </a:t>
            </a:r>
            <a:r>
              <a:rPr lang="en-GB" err="1">
                <a:latin typeface="Trebuchet MS" panose="020B0603020202020204" pitchFamily="34" charset="0"/>
              </a:rPr>
              <a:t>iş</a:t>
            </a:r>
            <a:r>
              <a:rPr lang="en-GB">
                <a:latin typeface="Trebuchet MS" panose="020B0603020202020204" pitchFamily="34" charset="0"/>
              </a:rPr>
              <a:t> </a:t>
            </a:r>
            <a:r>
              <a:rPr lang="en-GB" err="1">
                <a:latin typeface="Trebuchet MS" panose="020B0603020202020204" pitchFamily="34" charset="0"/>
              </a:rPr>
              <a:t>yeri</a:t>
            </a:r>
            <a:endParaRPr lang="en-GB">
              <a:latin typeface="Trebuchet MS" panose="020B0603020202020204" pitchFamily="34" charset="0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49B46285-4395-BF89-7287-EEB8F84AE8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5234436"/>
            <a:ext cx="3586481" cy="687388"/>
            <a:chOff x="-35" y="3558"/>
            <a:chExt cx="2113" cy="433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C20F176-E921-F52A-52AF-7EB13C0CADE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5" y="3558"/>
              <a:ext cx="1927" cy="4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B2D078D4-1FF9-119D-1227-9FE77BE5B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" y="3558"/>
              <a:ext cx="1987" cy="426"/>
            </a:xfrm>
            <a:prstGeom prst="rect">
              <a:avLst/>
            </a:prstGeom>
            <a:solidFill>
              <a:srgbClr val="C9C9C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D4748248-0E8E-28A7-DC75-A35C36DE7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" y="3572"/>
              <a:ext cx="56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Turuncu</a:t>
              </a:r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Bölge</a:t>
              </a:r>
              <a:endParaRPr lang="lt-LT" altLang="lt-LT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AE25EBD8-0208-33EC-2BB8-FA905BFE0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" y="3572"/>
              <a:ext cx="42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Yeşil</a:t>
              </a:r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Bölge</a:t>
              </a:r>
              <a:endParaRPr lang="lt-LT" altLang="lt-LT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E83807A5-6C32-1AA7-B238-C047C999C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" y="3712"/>
              <a:ext cx="35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1,6 Eur/s</a:t>
              </a:r>
              <a:endParaRPr lang="lt-LT" altLang="lt-LT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754DE865-89CB-A752-7368-6A54E0837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3712"/>
              <a:ext cx="35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1,2 Eur/</a:t>
              </a:r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s</a:t>
              </a:r>
              <a:endParaRPr lang="lt-LT" altLang="lt-LT"/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F57AF54E-E04B-3DB3-FB58-A1E435EC2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851"/>
              <a:ext cx="23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2 </a:t>
              </a:r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saat</a:t>
              </a:r>
              <a:endParaRPr lang="lt-LT" altLang="lt-LT"/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C12E7B4B-60A0-BCD3-8705-3514B290F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" y="3851"/>
              <a:ext cx="56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6 </a:t>
              </a:r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 (4,8 Eur/</a:t>
              </a:r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s</a:t>
              </a:r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)</a:t>
              </a:r>
              <a:endParaRPr lang="lt-LT" altLang="lt-LT"/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9A6D7B20-7CA9-4178-8B84-62D78AE61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" y="3586"/>
              <a:ext cx="462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Prag</a:t>
              </a:r>
              <a:endParaRPr lang="lt-LT" altLang="lt-LT" sz="130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Zaman</a:t>
              </a:r>
              <a:r>
                <a:rPr lang="lt-LT" altLang="lt-LT" sz="130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lt-LT" altLang="lt-LT" sz="1300" err="1">
                  <a:solidFill>
                    <a:srgbClr val="000000"/>
                  </a:solidFill>
                  <a:latin typeface="Calibri" panose="020F0502020204030204" pitchFamily="34" charset="0"/>
                </a:rPr>
                <a:t>sınırlaması</a:t>
              </a:r>
              <a:endParaRPr lang="lt-LT" altLang="lt-LT"/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7FB0B57F-4FDD-A625-03DF-5DFF3201B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" y="3558"/>
              <a:ext cx="6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964A103C-6E8B-1D9A-45F0-E2424414A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" y="3558"/>
              <a:ext cx="6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FEF9FFA9-1519-D3A1-3716-5FAC44B8B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3558"/>
              <a:ext cx="6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18">
              <a:extLst>
                <a:ext uri="{FF2B5EF4-FFF2-40B4-BE49-F238E27FC236}">
                  <a16:creationId xmlns:a16="http://schemas.microsoft.com/office/drawing/2014/main" id="{851D04C1-6EBD-8AE5-9DAE-204D801BF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558"/>
              <a:ext cx="6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Line 19">
              <a:extLst>
                <a:ext uri="{FF2B5EF4-FFF2-40B4-BE49-F238E27FC236}">
                  <a16:creationId xmlns:a16="http://schemas.microsoft.com/office/drawing/2014/main" id="{DC16CB22-5598-D4CD-80B1-A8F4BF867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" y="3698"/>
              <a:ext cx="15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20">
              <a:extLst>
                <a:ext uri="{FF2B5EF4-FFF2-40B4-BE49-F238E27FC236}">
                  <a16:creationId xmlns:a16="http://schemas.microsoft.com/office/drawing/2014/main" id="{F37307E6-510D-F097-A74E-B35EBBE60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3698"/>
              <a:ext cx="1515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Line 21">
              <a:extLst>
                <a:ext uri="{FF2B5EF4-FFF2-40B4-BE49-F238E27FC236}">
                  <a16:creationId xmlns:a16="http://schemas.microsoft.com/office/drawing/2014/main" id="{8AF3F520-9B7C-684B-B829-8CC3C78C6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" y="3837"/>
              <a:ext cx="15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id="{9C6BA169-45ED-14A4-7437-5B617C05E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3837"/>
              <a:ext cx="1515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Line 25">
              <a:extLst>
                <a:ext uri="{FF2B5EF4-FFF2-40B4-BE49-F238E27FC236}">
                  <a16:creationId xmlns:a16="http://schemas.microsoft.com/office/drawing/2014/main" id="{B7C56838-7B5B-53DC-B53F-1218390FE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" y="3565"/>
              <a:ext cx="0" cy="4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26">
              <a:extLst>
                <a:ext uri="{FF2B5EF4-FFF2-40B4-BE49-F238E27FC236}">
                  <a16:creationId xmlns:a16="http://schemas.microsoft.com/office/drawing/2014/main" id="{236DD723-CAEB-DBE4-8DAA-4FCF54030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" y="3565"/>
              <a:ext cx="6" cy="4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Line 27">
              <a:extLst>
                <a:ext uri="{FF2B5EF4-FFF2-40B4-BE49-F238E27FC236}">
                  <a16:creationId xmlns:a16="http://schemas.microsoft.com/office/drawing/2014/main" id="{8E977359-3ABE-55D8-85B5-C1BEA5C19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" y="3565"/>
              <a:ext cx="0" cy="4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0F7D2342-EEAD-689B-93EB-6BC317818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3565"/>
              <a:ext cx="6" cy="4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31">
              <a:extLst>
                <a:ext uri="{FF2B5EF4-FFF2-40B4-BE49-F238E27FC236}">
                  <a16:creationId xmlns:a16="http://schemas.microsoft.com/office/drawing/2014/main" id="{E05F4056-259E-722F-830A-9E65E5CAE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6" y="3565"/>
              <a:ext cx="0" cy="4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2">
              <a:extLst>
                <a:ext uri="{FF2B5EF4-FFF2-40B4-BE49-F238E27FC236}">
                  <a16:creationId xmlns:a16="http://schemas.microsoft.com/office/drawing/2014/main" id="{89B711DA-A18E-B5DE-A61C-B4C2CD553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565"/>
              <a:ext cx="6" cy="4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Line 33">
              <a:extLst>
                <a:ext uri="{FF2B5EF4-FFF2-40B4-BE49-F238E27FC236}">
                  <a16:creationId xmlns:a16="http://schemas.microsoft.com/office/drawing/2014/main" id="{7AE2EEC9-D032-C4B9-9CC5-85ADC1AD71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5" y="398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4">
              <a:extLst>
                <a:ext uri="{FF2B5EF4-FFF2-40B4-BE49-F238E27FC236}">
                  <a16:creationId xmlns:a16="http://schemas.microsoft.com/office/drawing/2014/main" id="{E9DA2CFD-180C-AF8B-1AE1-07E66AFD0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" y="3984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Line 35">
              <a:extLst>
                <a:ext uri="{FF2B5EF4-FFF2-40B4-BE49-F238E27FC236}">
                  <a16:creationId xmlns:a16="http://schemas.microsoft.com/office/drawing/2014/main" id="{40A1FDCD-F338-1F35-1F5B-623E556E9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" y="398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>
              <a:extLst>
                <a:ext uri="{FF2B5EF4-FFF2-40B4-BE49-F238E27FC236}">
                  <a16:creationId xmlns:a16="http://schemas.microsoft.com/office/drawing/2014/main" id="{05DB8B90-A69B-E073-8F62-6418A34BD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" y="3984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Line 37">
              <a:extLst>
                <a:ext uri="{FF2B5EF4-FFF2-40B4-BE49-F238E27FC236}">
                  <a16:creationId xmlns:a16="http://schemas.microsoft.com/office/drawing/2014/main" id="{BDC77784-CF8A-FB55-B1A6-F48887F69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" y="398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8">
              <a:extLst>
                <a:ext uri="{FF2B5EF4-FFF2-40B4-BE49-F238E27FC236}">
                  <a16:creationId xmlns:a16="http://schemas.microsoft.com/office/drawing/2014/main" id="{588B5376-93E7-CD53-6498-FF185850D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3984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Line 39">
              <a:extLst>
                <a:ext uri="{FF2B5EF4-FFF2-40B4-BE49-F238E27FC236}">
                  <a16:creationId xmlns:a16="http://schemas.microsoft.com/office/drawing/2014/main" id="{0F38A6C1-74C9-1C8B-72F6-C9D670608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6" y="398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40">
              <a:extLst>
                <a:ext uri="{FF2B5EF4-FFF2-40B4-BE49-F238E27FC236}">
                  <a16:creationId xmlns:a16="http://schemas.microsoft.com/office/drawing/2014/main" id="{31ED5E83-95FD-72B1-6AF7-DD0547315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3984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Line 41">
              <a:extLst>
                <a:ext uri="{FF2B5EF4-FFF2-40B4-BE49-F238E27FC236}">
                  <a16:creationId xmlns:a16="http://schemas.microsoft.com/office/drawing/2014/main" id="{CEA2ABF3-9A0C-CB44-8591-D64AE70CE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2" y="355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B06FB1D9-A817-455F-3279-7F19A9A90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3558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Line 43">
              <a:extLst>
                <a:ext uri="{FF2B5EF4-FFF2-40B4-BE49-F238E27FC236}">
                  <a16:creationId xmlns:a16="http://schemas.microsoft.com/office/drawing/2014/main" id="{4B8F9A7F-F573-D398-ED8C-3E5CEA72F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2" y="369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44">
              <a:extLst>
                <a:ext uri="{FF2B5EF4-FFF2-40B4-BE49-F238E27FC236}">
                  <a16:creationId xmlns:a16="http://schemas.microsoft.com/office/drawing/2014/main" id="{A24FBE77-C57D-698A-E430-60D846BC6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3698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Line 45">
              <a:extLst>
                <a:ext uri="{FF2B5EF4-FFF2-40B4-BE49-F238E27FC236}">
                  <a16:creationId xmlns:a16="http://schemas.microsoft.com/office/drawing/2014/main" id="{21826694-1AFF-91FC-1C7E-3E60437E1A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2" y="383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46">
              <a:extLst>
                <a:ext uri="{FF2B5EF4-FFF2-40B4-BE49-F238E27FC236}">
                  <a16:creationId xmlns:a16="http://schemas.microsoft.com/office/drawing/2014/main" id="{46308CB1-B3F5-1384-B85F-F0D42C267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3837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Line 47">
              <a:extLst>
                <a:ext uri="{FF2B5EF4-FFF2-40B4-BE49-F238E27FC236}">
                  <a16:creationId xmlns:a16="http://schemas.microsoft.com/office/drawing/2014/main" id="{F4CE018D-9867-EB95-A1F4-17EFB1119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2" y="397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Rectangle 48">
              <a:extLst>
                <a:ext uri="{FF2B5EF4-FFF2-40B4-BE49-F238E27FC236}">
                  <a16:creationId xmlns:a16="http://schemas.microsoft.com/office/drawing/2014/main" id="{4FE32A46-5DA7-9285-95BC-CCA21AC84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3977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95755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503258" y="930974"/>
            <a:ext cx="78332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OTOPARK ÜCRETLERİ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1F30AA6-353B-1016-8C2A-4977054D3D38}"/>
              </a:ext>
            </a:extLst>
          </p:cNvPr>
          <p:cNvSpPr txBox="1">
            <a:spLocks noChangeAspect="1" noChangeArrowheads="1"/>
          </p:cNvSpPr>
          <p:nvPr/>
        </p:nvSpPr>
        <p:spPr>
          <a:xfrm>
            <a:off x="503258" y="1233780"/>
            <a:ext cx="6087932" cy="213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lt-LT" altLang="en-US" sz="1800" b="1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t-LT" altLang="en-US" sz="1800" b="1" err="1"/>
              <a:t>Otopark</a:t>
            </a:r>
            <a:r>
              <a:rPr lang="lt-LT" altLang="en-US" sz="1800" b="1"/>
              <a:t> </a:t>
            </a:r>
            <a:r>
              <a:rPr lang="lt-LT" altLang="en-US" sz="1800" b="1" err="1"/>
              <a:t>politikaları</a:t>
            </a:r>
            <a:r>
              <a:rPr lang="lt-LT" altLang="en-US" sz="1800" b="1"/>
              <a:t> </a:t>
            </a:r>
            <a:r>
              <a:rPr lang="lt-LT" altLang="en-US" sz="1800" b="1" err="1"/>
              <a:t>şunlar</a:t>
            </a:r>
            <a:r>
              <a:rPr lang="lt-LT" altLang="en-US" sz="1800" b="1"/>
              <a:t> </a:t>
            </a:r>
            <a:r>
              <a:rPr lang="lt-LT" altLang="en-US" sz="1800" b="1" err="1"/>
              <a:t>olabilir</a:t>
            </a:r>
            <a:r>
              <a:rPr lang="lt-LT" altLang="en-US" sz="1800" b="1"/>
              <a:t>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altLang="en-US" sz="1600" err="1"/>
              <a:t>Durma</a:t>
            </a:r>
            <a:r>
              <a:rPr lang="lt-LT" altLang="en-US" sz="1600"/>
              <a:t> </a:t>
            </a:r>
            <a:r>
              <a:rPr lang="lt-LT" altLang="en-US" sz="1600" err="1"/>
              <a:t>süresi</a:t>
            </a:r>
            <a:r>
              <a:rPr lang="lt-LT" altLang="en-US" sz="1600"/>
              <a:t> </a:t>
            </a:r>
            <a:r>
              <a:rPr lang="lt-LT" altLang="en-US" sz="1600" err="1"/>
              <a:t>için</a:t>
            </a:r>
            <a:r>
              <a:rPr lang="lt-LT" altLang="en-US" sz="1600"/>
              <a:t> </a:t>
            </a:r>
            <a:r>
              <a:rPr lang="lt-LT" altLang="en-US" sz="1600" err="1"/>
              <a:t>fiyatlandırma</a:t>
            </a:r>
            <a:endParaRPr lang="lt-LT" altLang="en-US" sz="160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altLang="en-US" sz="1600" err="1"/>
              <a:t>Artan</a:t>
            </a:r>
            <a:r>
              <a:rPr lang="lt-LT" altLang="en-US" sz="1600"/>
              <a:t> </a:t>
            </a:r>
            <a:r>
              <a:rPr lang="lt-LT" altLang="en-US" sz="1600" err="1"/>
              <a:t>ücretler</a:t>
            </a:r>
            <a:endParaRPr lang="lt-LT" altLang="en-US" sz="160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altLang="en-US" sz="1600" err="1"/>
              <a:t>İzinler</a:t>
            </a:r>
            <a:r>
              <a:rPr lang="lt-LT" altLang="en-US" sz="1600"/>
              <a:t> </a:t>
            </a:r>
            <a:r>
              <a:rPr lang="lt-LT" altLang="en-US" sz="1600" err="1"/>
              <a:t>için</a:t>
            </a:r>
            <a:r>
              <a:rPr lang="lt-LT" altLang="en-US" sz="1600"/>
              <a:t> </a:t>
            </a:r>
            <a:r>
              <a:rPr lang="lt-LT" altLang="en-US" sz="1600" err="1"/>
              <a:t>aylık</a:t>
            </a:r>
            <a:r>
              <a:rPr lang="lt-LT" altLang="en-US" sz="1600"/>
              <a:t>, </a:t>
            </a:r>
            <a:r>
              <a:rPr lang="lt-LT" altLang="en-US" sz="1600" err="1"/>
              <a:t>yıllık</a:t>
            </a:r>
            <a:r>
              <a:rPr lang="lt-LT" altLang="en-US" sz="1600"/>
              <a:t> </a:t>
            </a:r>
            <a:r>
              <a:rPr lang="lt-LT" altLang="en-US" sz="1600" err="1"/>
              <a:t>ücret</a:t>
            </a:r>
            <a:endParaRPr lang="lt-LT" altLang="en-US" sz="160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altLang="en-US" sz="1600" err="1"/>
              <a:t>Ücretsiz</a:t>
            </a:r>
            <a:r>
              <a:rPr lang="lt-LT" altLang="en-US" sz="1600"/>
              <a:t> </a:t>
            </a:r>
            <a:r>
              <a:rPr lang="lt-LT" altLang="en-US" sz="1600" err="1"/>
              <a:t>otoparktan</a:t>
            </a:r>
            <a:r>
              <a:rPr lang="lt-LT" altLang="en-US" sz="1600"/>
              <a:t> </a:t>
            </a:r>
            <a:r>
              <a:rPr lang="lt-LT" altLang="en-US" sz="1600" err="1"/>
              <a:t>muaf</a:t>
            </a:r>
            <a:r>
              <a:rPr lang="lt-LT" altLang="en-US" sz="1600"/>
              <a:t> </a:t>
            </a:r>
            <a:r>
              <a:rPr lang="lt-LT" altLang="en-US" sz="1600" err="1"/>
              <a:t>tutulan</a:t>
            </a:r>
            <a:r>
              <a:rPr lang="lt-LT" altLang="en-US" sz="1600"/>
              <a:t> </a:t>
            </a:r>
            <a:r>
              <a:rPr lang="lt-LT" altLang="en-US" sz="1600" err="1"/>
              <a:t>araçlar</a:t>
            </a:r>
            <a:endParaRPr lang="lt-LT" altLang="en-US" sz="16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lt-LT" altLang="en-US" sz="1600"/>
              <a:t>     (</a:t>
            </a:r>
            <a:r>
              <a:rPr lang="lt-LT" altLang="en-US" sz="1600" err="1"/>
              <a:t>elektrikli</a:t>
            </a:r>
            <a:r>
              <a:rPr lang="lt-LT" altLang="en-US" sz="1600"/>
              <a:t> </a:t>
            </a:r>
            <a:r>
              <a:rPr lang="lt-LT" altLang="en-US" sz="1600" err="1"/>
              <a:t>araçlar</a:t>
            </a:r>
            <a:r>
              <a:rPr lang="lt-LT" altLang="en-US" sz="1600"/>
              <a:t>, </a:t>
            </a:r>
            <a:r>
              <a:rPr lang="lt-LT" altLang="en-US" sz="1600" err="1"/>
              <a:t>daha</a:t>
            </a:r>
            <a:r>
              <a:rPr lang="lt-LT" altLang="en-US" sz="1600"/>
              <a:t> </a:t>
            </a:r>
            <a:r>
              <a:rPr lang="lt-LT" altLang="en-US" sz="1600" err="1"/>
              <a:t>az</a:t>
            </a:r>
            <a:r>
              <a:rPr lang="lt-LT" altLang="en-US" sz="1600"/>
              <a:t> </a:t>
            </a:r>
            <a:r>
              <a:rPr lang="lt-LT" altLang="en-US" sz="1600" err="1"/>
              <a:t>kirletici</a:t>
            </a:r>
            <a:r>
              <a:rPr lang="lt-LT" altLang="en-US" sz="1600"/>
              <a:t> </a:t>
            </a:r>
            <a:r>
              <a:rPr lang="lt-LT" altLang="en-US" sz="1600" err="1"/>
              <a:t>olan</a:t>
            </a:r>
            <a:r>
              <a:rPr lang="lt-LT" altLang="en-US" sz="1600"/>
              <a:t> </a:t>
            </a:r>
            <a:r>
              <a:rPr lang="lt-LT" altLang="en-US" sz="1600" err="1"/>
              <a:t>araçlar</a:t>
            </a:r>
            <a:r>
              <a:rPr lang="lt-LT" altLang="en-US" sz="160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lt-LT" altLang="en-US" sz="1600" err="1"/>
              <a:t>Sadece</a:t>
            </a:r>
            <a:r>
              <a:rPr lang="lt-LT" altLang="en-US" sz="1600"/>
              <a:t> </a:t>
            </a:r>
            <a:r>
              <a:rPr lang="lt-LT" altLang="en-US" sz="1600" err="1"/>
              <a:t>süre</a:t>
            </a:r>
            <a:r>
              <a:rPr lang="lt-LT" altLang="en-US" sz="1600"/>
              <a:t> </a:t>
            </a:r>
            <a:r>
              <a:rPr lang="lt-LT" altLang="en-US" sz="1600" err="1"/>
              <a:t>sınırlıdır</a:t>
            </a:r>
            <a:r>
              <a:rPr lang="lt-LT" altLang="en-US" sz="1600"/>
              <a:t> (</a:t>
            </a:r>
            <a:r>
              <a:rPr lang="lt-LT" altLang="en-US" sz="1600" err="1"/>
              <a:t>örneğin</a:t>
            </a:r>
            <a:r>
              <a:rPr lang="lt-LT" altLang="en-US" sz="1600"/>
              <a:t>, </a:t>
            </a:r>
            <a:r>
              <a:rPr lang="lt-LT" altLang="en-US" sz="1600" err="1"/>
              <a:t>otopark</a:t>
            </a:r>
            <a:r>
              <a:rPr lang="lt-LT" altLang="en-US" sz="1600"/>
              <a:t> </a:t>
            </a:r>
            <a:r>
              <a:rPr lang="lt-LT" altLang="en-US" sz="1600" err="1"/>
              <a:t>ücretsiz</a:t>
            </a:r>
            <a:r>
              <a:rPr lang="lt-LT" altLang="en-US" sz="1600"/>
              <a:t> </a:t>
            </a:r>
            <a:r>
              <a:rPr lang="lt-LT" altLang="en-US" sz="1600" err="1"/>
              <a:t>olsa</a:t>
            </a:r>
            <a:r>
              <a:rPr lang="lt-LT" altLang="en-US" sz="1600"/>
              <a:t> </a:t>
            </a:r>
            <a:r>
              <a:rPr lang="lt-LT" altLang="en-US" sz="1600" err="1"/>
              <a:t>da</a:t>
            </a:r>
            <a:r>
              <a:rPr lang="lt-LT" altLang="en-US" sz="1600"/>
              <a:t> </a:t>
            </a:r>
            <a:r>
              <a:rPr lang="lt-LT" altLang="en-US" sz="1600" err="1"/>
              <a:t>maksimum</a:t>
            </a:r>
            <a:r>
              <a:rPr lang="lt-LT" altLang="en-US" sz="1600"/>
              <a:t> 1 </a:t>
            </a:r>
            <a:r>
              <a:rPr lang="lt-LT" altLang="en-US" sz="1600" err="1"/>
              <a:t>saat</a:t>
            </a:r>
            <a:r>
              <a:rPr lang="lt-LT" altLang="en-US" sz="1600"/>
              <a:t>)</a:t>
            </a:r>
            <a:endParaRPr lang="en-GB" altLang="en-US" sz="1600">
              <a:solidFill>
                <a:srgbClr val="FF0000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BC194E7-134C-43BA-453C-0ECCC1CE9B77}"/>
              </a:ext>
            </a:extLst>
          </p:cNvPr>
          <p:cNvSpPr txBox="1">
            <a:spLocks noChangeAspect="1" noChangeArrowheads="1"/>
          </p:cNvSpPr>
          <p:nvPr/>
        </p:nvSpPr>
        <p:spPr>
          <a:xfrm>
            <a:off x="4419860" y="1406070"/>
            <a:ext cx="3452321" cy="1569660"/>
          </a:xfrm>
          <a:prstGeom prst="rect">
            <a:avLst/>
          </a:prstGeom>
          <a:solidFill>
            <a:srgbClr val="CAD448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en-US"/>
            </a:defPPr>
            <a:lvl2pPr lvl="1">
              <a:defRPr sz="500">
                <a:latin typeface="Trebuchet MS" panose="020B0603020202020204" pitchFamily="34" charset="0"/>
              </a:defRPr>
            </a:lvl2pPr>
            <a:lvl3pPr lvl="2">
              <a:defRPr sz="1700" i="1">
                <a:latin typeface="Trebuchet MS" panose="020B0603020202020204" pitchFamily="34" charset="0"/>
              </a:defRPr>
            </a:lvl3pPr>
          </a:lstStyle>
          <a:p>
            <a:pPr algn="just"/>
            <a:r>
              <a:rPr lang="lt-LT" altLang="en-US" sz="1600" err="1"/>
              <a:t>Otopark</a:t>
            </a:r>
            <a:r>
              <a:rPr lang="lt-LT" altLang="en-US" sz="1600"/>
              <a:t> </a:t>
            </a:r>
            <a:r>
              <a:rPr lang="lt-LT" altLang="en-US" sz="1600" err="1"/>
              <a:t>sistemleri</a:t>
            </a:r>
            <a:r>
              <a:rPr lang="lt-LT" altLang="en-US" sz="1600"/>
              <a:t>, ITS </a:t>
            </a:r>
            <a:r>
              <a:rPr lang="lt-LT" altLang="en-US" sz="1600" err="1"/>
              <a:t>tabanlı</a:t>
            </a:r>
            <a:r>
              <a:rPr lang="lt-LT" altLang="en-US" sz="1600"/>
              <a:t> (kamera, </a:t>
            </a:r>
            <a:r>
              <a:rPr lang="lt-LT" altLang="en-US" sz="1600" err="1"/>
              <a:t>mobil</a:t>
            </a:r>
            <a:r>
              <a:rPr lang="lt-LT" altLang="en-US" sz="1600"/>
              <a:t> </a:t>
            </a:r>
            <a:r>
              <a:rPr lang="lt-LT" altLang="en-US" sz="1600" err="1"/>
              <a:t>uygulamalar</a:t>
            </a:r>
            <a:r>
              <a:rPr lang="lt-LT" altLang="en-US" sz="1600"/>
              <a:t>) </a:t>
            </a:r>
            <a:r>
              <a:rPr lang="lt-LT" altLang="en-US" sz="1600" err="1"/>
              <a:t>veya</a:t>
            </a:r>
            <a:r>
              <a:rPr lang="lt-LT" altLang="en-US" sz="1600"/>
              <a:t> </a:t>
            </a:r>
            <a:r>
              <a:rPr lang="lt-LT" altLang="en-US" sz="1600" err="1"/>
              <a:t>daha</a:t>
            </a:r>
            <a:r>
              <a:rPr lang="lt-LT" altLang="en-US" sz="1600"/>
              <a:t> </a:t>
            </a:r>
            <a:r>
              <a:rPr lang="lt-LT" altLang="en-US" sz="1600" err="1"/>
              <a:t>düşük</a:t>
            </a:r>
            <a:r>
              <a:rPr lang="lt-LT" altLang="en-US" sz="1600"/>
              <a:t> </a:t>
            </a:r>
            <a:r>
              <a:rPr lang="lt-LT" altLang="en-US" sz="1600" err="1"/>
              <a:t>maliyetli</a:t>
            </a:r>
            <a:r>
              <a:rPr lang="lt-LT" altLang="en-US" sz="1600"/>
              <a:t> </a:t>
            </a:r>
            <a:r>
              <a:rPr lang="lt-LT" altLang="en-US" sz="1600" err="1"/>
              <a:t>yatırımlarla</a:t>
            </a:r>
            <a:r>
              <a:rPr lang="lt-LT" altLang="en-US" sz="1600"/>
              <a:t> (</a:t>
            </a:r>
            <a:r>
              <a:rPr lang="lt-LT" altLang="en-US" sz="1600" err="1"/>
              <a:t>bilet</a:t>
            </a:r>
            <a:r>
              <a:rPr lang="lt-LT" altLang="en-US" sz="1600"/>
              <a:t> </a:t>
            </a:r>
            <a:r>
              <a:rPr lang="lt-LT" altLang="en-US" sz="1600" err="1"/>
              <a:t>makineleri</a:t>
            </a:r>
            <a:r>
              <a:rPr lang="lt-LT" altLang="en-US" sz="1600"/>
              <a:t> </a:t>
            </a:r>
            <a:r>
              <a:rPr lang="lt-LT" altLang="en-US" sz="1600" err="1"/>
              <a:t>veya</a:t>
            </a:r>
            <a:r>
              <a:rPr lang="lt-LT" altLang="en-US" sz="1600"/>
              <a:t> </a:t>
            </a:r>
            <a:r>
              <a:rPr lang="lt-LT" altLang="en-US" sz="1600" err="1"/>
              <a:t>çalışan</a:t>
            </a:r>
            <a:r>
              <a:rPr lang="lt-LT" altLang="en-US" sz="1600"/>
              <a:t> </a:t>
            </a:r>
            <a:r>
              <a:rPr lang="lt-LT" altLang="en-US" sz="1600" err="1"/>
              <a:t>bir</a:t>
            </a:r>
            <a:r>
              <a:rPr lang="lt-LT" altLang="en-US" sz="1600"/>
              <a:t> </a:t>
            </a:r>
            <a:r>
              <a:rPr lang="lt-LT" altLang="en-US" sz="1600" err="1"/>
              <a:t>kişiye</a:t>
            </a:r>
            <a:r>
              <a:rPr lang="lt-LT" altLang="en-US" sz="1600"/>
              <a:t> </a:t>
            </a:r>
            <a:r>
              <a:rPr lang="lt-LT" altLang="en-US" sz="1600" err="1"/>
              <a:t>ödeme</a:t>
            </a:r>
            <a:r>
              <a:rPr lang="lt-LT" altLang="en-US" sz="1600"/>
              <a:t> </a:t>
            </a:r>
            <a:r>
              <a:rPr lang="lt-LT" altLang="en-US" sz="1600" err="1"/>
              <a:t>yaparak</a:t>
            </a:r>
            <a:r>
              <a:rPr lang="lt-LT" altLang="en-US" sz="1600"/>
              <a:t>) </a:t>
            </a:r>
            <a:r>
              <a:rPr lang="lt-LT" altLang="en-US" sz="1600" err="1"/>
              <a:t>çalışabilir</a:t>
            </a:r>
            <a:r>
              <a:rPr lang="lt-LT" altLang="en-US" sz="1600"/>
              <a:t> </a:t>
            </a:r>
            <a:r>
              <a:rPr lang="lt-LT" altLang="en-US" sz="1600" err="1"/>
              <a:t>şekilde</a:t>
            </a:r>
            <a:r>
              <a:rPr lang="lt-LT" altLang="en-US" sz="1600"/>
              <a:t> </a:t>
            </a:r>
            <a:r>
              <a:rPr lang="lt-LT" altLang="en-US" sz="1600" err="1"/>
              <a:t>çalışır</a:t>
            </a:r>
            <a:r>
              <a:rPr lang="lt-LT" altLang="en-US" sz="1600"/>
              <a:t> </a:t>
            </a:r>
            <a:r>
              <a:rPr lang="lt-LT" altLang="en-US" sz="1600" err="1"/>
              <a:t>veya</a:t>
            </a:r>
            <a:r>
              <a:rPr lang="lt-LT" altLang="en-US" sz="1600"/>
              <a:t> </a:t>
            </a:r>
            <a:r>
              <a:rPr lang="lt-LT" altLang="en-US" sz="1600" err="1"/>
              <a:t>uygulanabilir</a:t>
            </a:r>
            <a:r>
              <a:rPr lang="lt-LT" altLang="en-US" sz="160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80E5A9-C4E0-3AF8-4F4A-8ABF54B97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146" y="1406070"/>
            <a:ext cx="3452321" cy="2271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A37BF7-AA91-EFAE-3867-0850E2F2C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96" r="40676"/>
          <a:stretch/>
        </p:blipFill>
        <p:spPr>
          <a:xfrm>
            <a:off x="9859267" y="3806213"/>
            <a:ext cx="1600200" cy="23563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89659E9-CF14-A5F2-8FE1-51936D310BA3}"/>
              </a:ext>
            </a:extLst>
          </p:cNvPr>
          <p:cNvGrpSpPr/>
          <p:nvPr/>
        </p:nvGrpSpPr>
        <p:grpSpPr>
          <a:xfrm>
            <a:off x="8007146" y="4434796"/>
            <a:ext cx="1688692" cy="1727808"/>
            <a:chOff x="7640628" y="1507055"/>
            <a:chExt cx="1370064" cy="13756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4D3138-0D22-CD4E-F25E-88C47423C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3" b="33333"/>
            <a:stretch/>
          </p:blipFill>
          <p:spPr>
            <a:xfrm>
              <a:off x="7640628" y="1826738"/>
              <a:ext cx="1370064" cy="105598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C091CE-333A-6EE1-8C5C-6F612F0C0964}"/>
                </a:ext>
              </a:extLst>
            </p:cNvPr>
            <p:cNvSpPr/>
            <p:nvPr/>
          </p:nvSpPr>
          <p:spPr>
            <a:xfrm>
              <a:off x="7640628" y="1507055"/>
              <a:ext cx="1370064" cy="3185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lt-LT" sz="2000" b="1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Park</a:t>
              </a:r>
              <a:r>
                <a:rPr lang="lt-LT" sz="2000" b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lt-LT" sz="2000" b="1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etme</a:t>
              </a:r>
              <a:endParaRPr lang="lt-LT" sz="20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8D55018-3DEF-649F-968F-13A2A1C122C7}"/>
              </a:ext>
            </a:extLst>
          </p:cNvPr>
          <p:cNvSpPr/>
          <p:nvPr/>
        </p:nvSpPr>
        <p:spPr>
          <a:xfrm>
            <a:off x="503669" y="4000330"/>
            <a:ext cx="7340048" cy="2200602"/>
          </a:xfrm>
          <a:prstGeom prst="rect">
            <a:avLst/>
          </a:prstGeom>
          <a:solidFill>
            <a:srgbClr val="CAD448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182563" lvl="1">
              <a:spcAft>
                <a:spcPts val="600"/>
              </a:spcAft>
            </a:pPr>
            <a:r>
              <a:rPr lang="lt-LT" sz="1600" b="1" err="1"/>
              <a:t>Otopark</a:t>
            </a:r>
            <a:r>
              <a:rPr lang="lt-LT" sz="1600" b="1"/>
              <a:t> </a:t>
            </a:r>
            <a:r>
              <a:rPr lang="lt-LT" sz="1600" b="1" err="1"/>
              <a:t>politikaları</a:t>
            </a:r>
            <a:r>
              <a:rPr lang="lt-LT" sz="1600" b="1"/>
              <a:t> </a:t>
            </a:r>
            <a:r>
              <a:rPr lang="lt-LT" sz="1600" b="1" err="1"/>
              <a:t>olabilir</a:t>
            </a:r>
            <a:r>
              <a:rPr lang="lt-LT" sz="1600" b="1"/>
              <a:t>:</a:t>
            </a:r>
          </a:p>
          <a:p>
            <a:pPr marL="4683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Durma</a:t>
            </a:r>
            <a:r>
              <a:rPr lang="lt-LT" sz="1600"/>
              <a:t> </a:t>
            </a:r>
            <a:r>
              <a:rPr lang="lt-LT" sz="1600" err="1"/>
              <a:t>süresi</a:t>
            </a:r>
            <a:r>
              <a:rPr lang="lt-LT" sz="1600"/>
              <a:t> </a:t>
            </a:r>
            <a:r>
              <a:rPr lang="lt-LT" sz="1600" err="1"/>
              <a:t>için</a:t>
            </a:r>
            <a:r>
              <a:rPr lang="lt-LT" sz="1600"/>
              <a:t> </a:t>
            </a:r>
            <a:r>
              <a:rPr lang="lt-LT" sz="1600" err="1"/>
              <a:t>fiyatlandırma</a:t>
            </a:r>
            <a:endParaRPr lang="lt-LT" sz="1600"/>
          </a:p>
          <a:p>
            <a:pPr marL="4683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Artan</a:t>
            </a:r>
            <a:r>
              <a:rPr lang="lt-LT" sz="1600"/>
              <a:t> </a:t>
            </a:r>
            <a:r>
              <a:rPr lang="lt-LT" sz="1600" err="1"/>
              <a:t>ücretler</a:t>
            </a:r>
            <a:endParaRPr lang="lt-LT" sz="1600"/>
          </a:p>
          <a:p>
            <a:pPr marL="4683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İzinler</a:t>
            </a:r>
            <a:r>
              <a:rPr lang="lt-LT" sz="1600"/>
              <a:t> </a:t>
            </a:r>
            <a:r>
              <a:rPr lang="lt-LT" sz="1600" err="1"/>
              <a:t>için</a:t>
            </a:r>
            <a:r>
              <a:rPr lang="lt-LT" sz="1600"/>
              <a:t> </a:t>
            </a:r>
            <a:r>
              <a:rPr lang="lt-LT" sz="1600" err="1"/>
              <a:t>aylık</a:t>
            </a:r>
            <a:r>
              <a:rPr lang="lt-LT" sz="1600"/>
              <a:t>, </a:t>
            </a:r>
            <a:r>
              <a:rPr lang="lt-LT" sz="1600" err="1"/>
              <a:t>yıllık</a:t>
            </a:r>
            <a:r>
              <a:rPr lang="lt-LT" sz="1600"/>
              <a:t> </a:t>
            </a:r>
            <a:r>
              <a:rPr lang="lt-LT" sz="1600" err="1"/>
              <a:t>ücret</a:t>
            </a:r>
            <a:endParaRPr lang="lt-LT" sz="1600"/>
          </a:p>
          <a:p>
            <a:pPr marL="4683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Ücretsiz</a:t>
            </a:r>
            <a:r>
              <a:rPr lang="lt-LT" sz="1600"/>
              <a:t> </a:t>
            </a:r>
            <a:r>
              <a:rPr lang="lt-LT" sz="1600" err="1"/>
              <a:t>otoparktan</a:t>
            </a:r>
            <a:r>
              <a:rPr lang="lt-LT" sz="1600"/>
              <a:t> </a:t>
            </a:r>
            <a:r>
              <a:rPr lang="lt-LT" sz="1600" err="1"/>
              <a:t>muafiyet</a:t>
            </a:r>
            <a:r>
              <a:rPr lang="lt-LT" sz="1600"/>
              <a:t> </a:t>
            </a:r>
            <a:r>
              <a:rPr lang="lt-LT" sz="1600" err="1"/>
              <a:t>araçları</a:t>
            </a:r>
            <a:r>
              <a:rPr lang="lt-LT" sz="1600"/>
              <a:t> (</a:t>
            </a:r>
            <a:r>
              <a:rPr lang="lt-LT" sz="1600" err="1"/>
              <a:t>elektrikli</a:t>
            </a:r>
            <a:r>
              <a:rPr lang="lt-LT" sz="1600"/>
              <a:t> </a:t>
            </a:r>
            <a:r>
              <a:rPr lang="lt-LT" sz="1600" err="1"/>
              <a:t>araçlar</a:t>
            </a:r>
            <a:r>
              <a:rPr lang="lt-LT" sz="1600"/>
              <a:t>, </a:t>
            </a:r>
            <a:r>
              <a:rPr lang="lt-LT" sz="1600" err="1"/>
              <a:t>daha</a:t>
            </a:r>
            <a:r>
              <a:rPr lang="lt-LT" sz="1600"/>
              <a:t> </a:t>
            </a:r>
            <a:r>
              <a:rPr lang="lt-LT" sz="1600" err="1"/>
              <a:t>az</a:t>
            </a:r>
            <a:r>
              <a:rPr lang="lt-LT" sz="1600"/>
              <a:t> </a:t>
            </a:r>
            <a:r>
              <a:rPr lang="lt-LT" sz="1600" err="1"/>
              <a:t>yönlendirici</a:t>
            </a:r>
            <a:r>
              <a:rPr lang="lt-LT" sz="1600"/>
              <a:t> </a:t>
            </a:r>
            <a:r>
              <a:rPr lang="lt-LT" sz="1600" err="1"/>
              <a:t>olan</a:t>
            </a:r>
            <a:r>
              <a:rPr lang="lt-LT" sz="1600"/>
              <a:t> </a:t>
            </a:r>
            <a:r>
              <a:rPr lang="lt-LT" sz="1600" err="1"/>
              <a:t>araçlar</a:t>
            </a:r>
            <a:r>
              <a:rPr lang="lt-LT" sz="1600"/>
              <a:t>)</a:t>
            </a:r>
          </a:p>
          <a:p>
            <a:pPr marL="4683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err="1"/>
              <a:t>Sadece</a:t>
            </a:r>
            <a:r>
              <a:rPr lang="lt-LT" sz="1600"/>
              <a:t> </a:t>
            </a:r>
            <a:r>
              <a:rPr lang="lt-LT" sz="1600" err="1"/>
              <a:t>süreyi</a:t>
            </a:r>
            <a:r>
              <a:rPr lang="lt-LT" sz="1600"/>
              <a:t> ( </a:t>
            </a:r>
            <a:r>
              <a:rPr lang="lt-LT" sz="1600" err="1"/>
              <a:t>örnek</a:t>
            </a:r>
            <a:r>
              <a:rPr lang="lt-LT" sz="1600"/>
              <a:t>, </a:t>
            </a:r>
            <a:r>
              <a:rPr lang="lt-LT" sz="1600" err="1"/>
              <a:t>parking</a:t>
            </a:r>
            <a:r>
              <a:rPr lang="lt-LT" sz="1600"/>
              <a:t> </a:t>
            </a:r>
            <a:r>
              <a:rPr lang="lt-LT" sz="1600" err="1"/>
              <a:t>ücretsiz</a:t>
            </a:r>
            <a:r>
              <a:rPr lang="lt-LT" sz="1600"/>
              <a:t> </a:t>
            </a:r>
            <a:r>
              <a:rPr lang="lt-LT" sz="1600" err="1"/>
              <a:t>olsa</a:t>
            </a:r>
            <a:r>
              <a:rPr lang="lt-LT" sz="1600"/>
              <a:t> </a:t>
            </a:r>
            <a:r>
              <a:rPr lang="lt-LT" sz="1600" err="1"/>
              <a:t>da</a:t>
            </a:r>
            <a:r>
              <a:rPr lang="lt-LT" sz="1600"/>
              <a:t> </a:t>
            </a:r>
            <a:r>
              <a:rPr lang="lt-LT" sz="1600" err="1"/>
              <a:t>maksimum</a:t>
            </a:r>
            <a:r>
              <a:rPr lang="lt-LT" sz="1600"/>
              <a:t> 1 </a:t>
            </a:r>
            <a:r>
              <a:rPr lang="lt-LT" sz="1600" err="1"/>
              <a:t>saat</a:t>
            </a:r>
            <a:r>
              <a:rPr lang="lt-LT" sz="1600"/>
              <a:t>)</a:t>
            </a:r>
            <a:endParaRPr lang="en-US" sz="160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7A300136-FE1E-4559-92F1-013DF62EFDD0}"/>
              </a:ext>
            </a:extLst>
          </p:cNvPr>
          <p:cNvSpPr txBox="1">
            <a:spLocks noChangeAspect="1" noChangeArrowheads="1"/>
          </p:cNvSpPr>
          <p:nvPr/>
        </p:nvSpPr>
        <p:spPr>
          <a:xfrm>
            <a:off x="6146020" y="3707942"/>
            <a:ext cx="1623521" cy="584775"/>
          </a:xfrm>
          <a:prstGeom prst="rect">
            <a:avLst/>
          </a:prstGeom>
          <a:solidFill>
            <a:srgbClr val="CAD448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en-US"/>
            </a:defPPr>
            <a:lvl2pPr lvl="1">
              <a:defRPr sz="500">
                <a:latin typeface="Trebuchet MS" panose="020B0603020202020204" pitchFamily="34" charset="0"/>
              </a:defRPr>
            </a:lvl2pPr>
            <a:lvl3pPr lvl="2">
              <a:defRPr sz="1700" i="1">
                <a:latin typeface="Trebuchet MS" panose="020B0603020202020204" pitchFamily="34" charset="0"/>
              </a:defRPr>
            </a:lvl3pPr>
          </a:lstStyle>
          <a:p>
            <a:pPr algn="just"/>
            <a:r>
              <a:rPr lang="lt-LT" altLang="en-US" sz="1600" i="1" err="1"/>
              <a:t>yerleşim</a:t>
            </a:r>
            <a:endParaRPr lang="lt-LT" altLang="en-US" sz="1600" i="1"/>
          </a:p>
          <a:p>
            <a:pPr algn="just"/>
            <a:r>
              <a:rPr lang="lt-LT" altLang="en-US" sz="1600" i="1" err="1"/>
              <a:t>konut</a:t>
            </a:r>
            <a:r>
              <a:rPr lang="lt-LT" altLang="en-US" sz="1600" i="1"/>
              <a:t> </a:t>
            </a:r>
            <a:r>
              <a:rPr lang="lt-LT" altLang="en-US" sz="1600" i="1" err="1"/>
              <a:t>dışı</a:t>
            </a:r>
            <a:endParaRPr lang="lt-LT" altLang="en-US" sz="1600" i="1"/>
          </a:p>
        </p:txBody>
      </p:sp>
    </p:spTree>
    <p:extLst>
      <p:ext uri="{BB962C8B-B14F-4D97-AF65-F5344CB8AC3E}">
        <p14:creationId xmlns:p14="http://schemas.microsoft.com/office/powerpoint/2010/main" val="3712529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D4258B-BE80-975A-44A3-C25F71DA2890}"/>
              </a:ext>
            </a:extLst>
          </p:cNvPr>
          <p:cNvSpPr/>
          <p:nvPr/>
        </p:nvSpPr>
        <p:spPr>
          <a:xfrm>
            <a:off x="301487" y="1279870"/>
            <a:ext cx="8983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OTOPARK ÜCRETLERİ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Öğrenilen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dersler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uygulamanın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önündeki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engeller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BD08D-518E-743B-7C26-0CBAFC5277AC}"/>
              </a:ext>
            </a:extLst>
          </p:cNvPr>
          <p:cNvSpPr/>
          <p:nvPr/>
        </p:nvSpPr>
        <p:spPr>
          <a:xfrm>
            <a:off x="1850315" y="2795330"/>
            <a:ext cx="2833845" cy="646331"/>
          </a:xfrm>
          <a:prstGeom prst="rect">
            <a:avLst/>
          </a:prstGeom>
          <a:solidFill>
            <a:srgbClr val="EBEFB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err="1"/>
              <a:t>Sürücü</a:t>
            </a:r>
            <a:r>
              <a:rPr lang="en-US"/>
              <a:t> </a:t>
            </a:r>
            <a:r>
              <a:rPr lang="en-US" err="1"/>
              <a:t>direnci</a:t>
            </a:r>
            <a:r>
              <a:rPr lang="en-US"/>
              <a:t> </a:t>
            </a:r>
            <a:r>
              <a:rPr lang="en-US" err="1"/>
              <a:t>nedeniyle</a:t>
            </a:r>
            <a:r>
              <a:rPr lang="en-US"/>
              <a:t> </a:t>
            </a:r>
            <a:r>
              <a:rPr lang="en-US" err="1"/>
              <a:t>zayıf</a:t>
            </a:r>
            <a:r>
              <a:rPr lang="en-US"/>
              <a:t> </a:t>
            </a:r>
            <a:r>
              <a:rPr lang="en-US" err="1"/>
              <a:t>siyasi</a:t>
            </a:r>
            <a:r>
              <a:rPr lang="en-US"/>
              <a:t> </a:t>
            </a:r>
            <a:r>
              <a:rPr lang="en-US" err="1"/>
              <a:t>destek</a:t>
            </a:r>
            <a:endParaRPr lang="lt-LT"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F3412B-DF01-2D00-A6DC-67B6AC768C0D}"/>
              </a:ext>
            </a:extLst>
          </p:cNvPr>
          <p:cNvSpPr/>
          <p:nvPr/>
        </p:nvSpPr>
        <p:spPr>
          <a:xfrm>
            <a:off x="4564829" y="2515496"/>
            <a:ext cx="5805578" cy="1295400"/>
          </a:xfrm>
          <a:prstGeom prst="roundRect">
            <a:avLst/>
          </a:prstGeom>
          <a:solidFill>
            <a:srgbClr val="8398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Uygulandığında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bu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önlem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belirli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bölgelere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göre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talebi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sıkılaştırmak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ve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düzenlemek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için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daha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sonraki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adımlar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için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faydalı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bir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araç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olabilir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  <a:endParaRPr lang="lt-LT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D3AB21-5745-5674-B2C4-81EB186168A2}"/>
              </a:ext>
            </a:extLst>
          </p:cNvPr>
          <p:cNvSpPr/>
          <p:nvPr/>
        </p:nvSpPr>
        <p:spPr>
          <a:xfrm>
            <a:off x="1430767" y="4291007"/>
            <a:ext cx="4869629" cy="1477328"/>
          </a:xfrm>
          <a:prstGeom prst="rect">
            <a:avLst/>
          </a:prstGeom>
          <a:solidFill>
            <a:srgbClr val="EBEFB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err="1"/>
              <a:t>Kamu</a:t>
            </a:r>
            <a:r>
              <a:rPr lang="en-US"/>
              <a:t> </a:t>
            </a:r>
            <a:r>
              <a:rPr lang="en-US" err="1"/>
              <a:t>yetkilileri</a:t>
            </a:r>
            <a:r>
              <a:rPr lang="en-US"/>
              <a:t>, </a:t>
            </a:r>
            <a:r>
              <a:rPr lang="en-US" err="1"/>
              <a:t>işlettikleri</a:t>
            </a:r>
            <a:r>
              <a:rPr lang="en-US"/>
              <a:t> </a:t>
            </a:r>
            <a:r>
              <a:rPr lang="en-US" err="1"/>
              <a:t>otoparklardaki</a:t>
            </a:r>
            <a:r>
              <a:rPr lang="en-US"/>
              <a:t> </a:t>
            </a:r>
            <a:r>
              <a:rPr lang="en-US" err="1"/>
              <a:t>ücretler</a:t>
            </a:r>
            <a:r>
              <a:rPr lang="en-US"/>
              <a:t> </a:t>
            </a:r>
            <a:r>
              <a:rPr lang="en-US" err="1"/>
              <a:t>üzerinde</a:t>
            </a:r>
            <a:r>
              <a:rPr lang="en-US"/>
              <a:t> </a:t>
            </a:r>
            <a:r>
              <a:rPr lang="en-US" err="1"/>
              <a:t>yasal</a:t>
            </a:r>
            <a:r>
              <a:rPr lang="en-US"/>
              <a:t> </a:t>
            </a:r>
            <a:r>
              <a:rPr lang="en-US" err="1"/>
              <a:t>denetime</a:t>
            </a:r>
            <a:r>
              <a:rPr lang="en-US"/>
              <a:t> </a:t>
            </a:r>
            <a:r>
              <a:rPr lang="en-US" err="1"/>
              <a:t>sahiptir</a:t>
            </a:r>
            <a:r>
              <a:rPr lang="en-US"/>
              <a:t>, </a:t>
            </a:r>
            <a:r>
              <a:rPr lang="en-US" err="1"/>
              <a:t>ancak</a:t>
            </a:r>
            <a:r>
              <a:rPr lang="en-US"/>
              <a:t> </a:t>
            </a:r>
            <a:r>
              <a:rPr lang="en-US" err="1"/>
              <a:t>özel</a:t>
            </a:r>
            <a:r>
              <a:rPr lang="en-US"/>
              <a:t> </a:t>
            </a:r>
            <a:r>
              <a:rPr lang="en-US" err="1"/>
              <a:t>otoparklarda</a:t>
            </a:r>
            <a:r>
              <a:rPr lang="en-US"/>
              <a:t> </a:t>
            </a:r>
            <a:r>
              <a:rPr lang="en-US" err="1"/>
              <a:t>denetime</a:t>
            </a:r>
            <a:r>
              <a:rPr lang="en-US"/>
              <a:t> </a:t>
            </a:r>
            <a:r>
              <a:rPr lang="en-US" err="1"/>
              <a:t>sahip</a:t>
            </a:r>
            <a:r>
              <a:rPr lang="en-US"/>
              <a:t> </a:t>
            </a:r>
            <a:r>
              <a:rPr lang="en-US" err="1"/>
              <a:t>olmama</a:t>
            </a:r>
            <a:r>
              <a:rPr lang="en-US"/>
              <a:t> </a:t>
            </a:r>
            <a:r>
              <a:rPr lang="en-US" err="1"/>
              <a:t>eğilimindedir</a:t>
            </a:r>
            <a:r>
              <a:rPr lang="en-US"/>
              <a:t>. Özel </a:t>
            </a:r>
            <a:r>
              <a:rPr lang="en-US" err="1"/>
              <a:t>otoparklarda</a:t>
            </a:r>
            <a:r>
              <a:rPr lang="en-US"/>
              <a:t> </a:t>
            </a:r>
            <a:r>
              <a:rPr lang="en-US" err="1"/>
              <a:t>kamu</a:t>
            </a:r>
            <a:r>
              <a:rPr lang="en-US"/>
              <a:t> </a:t>
            </a:r>
            <a:r>
              <a:rPr lang="en-US" err="1"/>
              <a:t>düzenlemesinin</a:t>
            </a:r>
            <a:r>
              <a:rPr lang="en-US"/>
              <a:t> </a:t>
            </a:r>
            <a:r>
              <a:rPr lang="en-US" err="1"/>
              <a:t>yasal</a:t>
            </a:r>
            <a:r>
              <a:rPr lang="en-US"/>
              <a:t> </a:t>
            </a:r>
            <a:r>
              <a:rPr lang="en-US" err="1"/>
              <a:t>todları</a:t>
            </a:r>
            <a:r>
              <a:rPr lang="en-US"/>
              <a:t> </a:t>
            </a:r>
            <a:r>
              <a:rPr lang="en-US" err="1"/>
              <a:t>olmalıdır</a:t>
            </a:r>
            <a:r>
              <a:rPr lang="en-US"/>
              <a:t>.</a:t>
            </a:r>
            <a:endParaRPr lang="lt-LT"/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348A2E32-C9A2-A427-99CD-5F7B75AE0D8A}"/>
              </a:ext>
            </a:extLst>
          </p:cNvPr>
          <p:cNvSpPr/>
          <p:nvPr/>
        </p:nvSpPr>
        <p:spPr>
          <a:xfrm>
            <a:off x="6300396" y="4007609"/>
            <a:ext cx="4869628" cy="1828800"/>
          </a:xfrm>
          <a:prstGeom prst="roundRect">
            <a:avLst/>
          </a:prstGeom>
          <a:solidFill>
            <a:srgbClr val="8398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İletişim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özellikle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önemlidir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!</a:t>
            </a:r>
          </a:p>
          <a:p>
            <a:pPr algn="ctr"/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Şehrin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otopark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stratejisinin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uygulanması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sırasında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paydaşlarla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(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sakinler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işletmeler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)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iletişim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ve</a:t>
            </a:r>
            <a:r>
              <a:rPr lang="en-US" b="1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rebuchet MS" panose="020B0603020202020204" pitchFamily="34" charset="0"/>
              </a:rPr>
              <a:t>işbirliği</a:t>
            </a:r>
            <a:endParaRPr lang="lt-LT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80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95A67D3C-D8DD-4929-920A-0D8C6B560278}"/>
              </a:ext>
            </a:extLst>
          </p:cNvPr>
          <p:cNvSpPr txBox="1">
            <a:spLocks/>
          </p:cNvSpPr>
          <p:nvPr/>
        </p:nvSpPr>
        <p:spPr>
          <a:xfrm>
            <a:off x="692459" y="1606679"/>
            <a:ext cx="10807082" cy="428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Sorular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Kapanış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onuşmaları</a:t>
            </a:r>
            <a:endParaRPr kumimoji="0" lang="lt-LT" sz="6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5">
            <a:extLst>
              <a:ext uri="{FF2B5EF4-FFF2-40B4-BE49-F238E27FC236}">
                <a16:creationId xmlns:a16="http://schemas.microsoft.com/office/drawing/2014/main" id="{3B8309BD-B3F1-821C-33C4-0467076A7806}"/>
              </a:ext>
            </a:extLst>
          </p:cNvPr>
          <p:cNvSpPr txBox="1">
            <a:spLocks/>
          </p:cNvSpPr>
          <p:nvPr/>
        </p:nvSpPr>
        <p:spPr>
          <a:xfrm>
            <a:off x="274360" y="18247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4945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7C62A5-7B71-7643-7B0E-515E251067A6}"/>
              </a:ext>
            </a:extLst>
          </p:cNvPr>
          <p:cNvGrpSpPr/>
          <p:nvPr/>
        </p:nvGrpSpPr>
        <p:grpSpPr>
          <a:xfrm>
            <a:off x="2788872" y="1496840"/>
            <a:ext cx="6874442" cy="3385878"/>
            <a:chOff x="3101066" y="1496840"/>
            <a:chExt cx="6134862" cy="3021612"/>
          </a:xfrm>
        </p:grpSpPr>
        <p:pic>
          <p:nvPicPr>
            <p:cNvPr id="3" name="Picture 2" descr="A picture containing text, sky, road">
              <a:extLst>
                <a:ext uri="{FF2B5EF4-FFF2-40B4-BE49-F238E27FC236}">
                  <a16:creationId xmlns:a16="http://schemas.microsoft.com/office/drawing/2014/main" id="{18BC0586-AC38-7C61-7B12-A824E7FC4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066" y="1496840"/>
              <a:ext cx="6134862" cy="239643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3AFD04-1B42-30E0-C266-D810F8C07E10}"/>
                </a:ext>
              </a:extLst>
            </p:cNvPr>
            <p:cNvSpPr/>
            <p:nvPr/>
          </p:nvSpPr>
          <p:spPr>
            <a:xfrm>
              <a:off x="3101066" y="3821967"/>
              <a:ext cx="6134862" cy="696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>
                  <a:ln>
                    <a:noFill/>
                  </a:ln>
                  <a:solidFill>
                    <a:srgbClr val="D9E178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İlginiz</a:t>
              </a:r>
              <a:r>
                <a:rPr kumimoji="0" lang="tr-TR" sz="3600" b="0" i="0" u="none" strike="noStrike" kern="1200" cap="none" spc="0" normalizeH="0" baseline="0" noProof="0">
                  <a:ln>
                    <a:noFill/>
                  </a:ln>
                  <a:solidFill>
                    <a:srgbClr val="98C965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 için </a:t>
              </a:r>
              <a:r>
                <a:rPr kumimoji="0" lang="tr-TR" sz="3600" b="0" i="0" u="none" strike="noStrike" kern="1200" cap="none" spc="0" normalizeH="0" baseline="0" noProof="0">
                  <a:ln>
                    <a:noFill/>
                  </a:ln>
                  <a:solidFill>
                    <a:srgbClr val="30AF7C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teşekkür</a:t>
              </a:r>
              <a:r>
                <a:rPr kumimoji="0" lang="tr-TR" sz="3600" b="0" i="0" u="none" strike="noStrike" kern="120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 </a:t>
              </a:r>
              <a:r>
                <a:rPr kumimoji="0" lang="tr-TR" sz="3600" b="0" i="0" u="none" strike="noStrike" kern="1200" cap="none" spc="0" normalizeH="0" baseline="0" noProof="0">
                  <a:ln>
                    <a:noFill/>
                  </a:ln>
                  <a:solidFill>
                    <a:srgbClr val="44C0EA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ederiz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4C0EA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63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15CB6DC-C24E-34FB-8078-048CEC22D802}"/>
              </a:ext>
            </a:extLst>
          </p:cNvPr>
          <p:cNvSpPr txBox="1">
            <a:spLocks/>
          </p:cNvSpPr>
          <p:nvPr/>
        </p:nvSpPr>
        <p:spPr>
          <a:xfrm>
            <a:off x="0" y="1206099"/>
            <a:ext cx="12192000" cy="773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İzleme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ve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Değerlendirme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: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iyi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uygulanmış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oppins" panose="00000500000000000000" pitchFamily="2" charset="-70"/>
              </a:rPr>
              <a:t>örnekler</a:t>
            </a:r>
            <a:endParaRPr kumimoji="0" lang="lt-LT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Poppins" panose="00000500000000000000" pitchFamily="2" charset="-7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77DEB0-DFBD-3FE3-9BA3-9D43331FB9AE}"/>
              </a:ext>
            </a:extLst>
          </p:cNvPr>
          <p:cNvGrpSpPr/>
          <p:nvPr/>
        </p:nvGrpSpPr>
        <p:grpSpPr>
          <a:xfrm>
            <a:off x="491236" y="1979329"/>
            <a:ext cx="5086603" cy="4179352"/>
            <a:chOff x="491236" y="1979329"/>
            <a:chExt cx="5086603" cy="4179352"/>
          </a:xfrm>
        </p:grpSpPr>
        <p:sp>
          <p:nvSpPr>
            <p:cNvPr id="2" name="Title 2">
              <a:extLst>
                <a:ext uri="{FF2B5EF4-FFF2-40B4-BE49-F238E27FC236}">
                  <a16:creationId xmlns:a16="http://schemas.microsoft.com/office/drawing/2014/main" id="{5D9B2DAD-EB32-FD73-9249-601AA9890E3C}"/>
                </a:ext>
              </a:extLst>
            </p:cNvPr>
            <p:cNvSpPr txBox="1">
              <a:spLocks/>
            </p:cNvSpPr>
            <p:nvPr/>
          </p:nvSpPr>
          <p:spPr>
            <a:xfrm>
              <a:off x="491238" y="1979329"/>
              <a:ext cx="4560938" cy="5005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lt-LT" sz="2200" b="1" err="1"/>
                <a:t>Lund</a:t>
              </a:r>
              <a:r>
                <a:rPr lang="lt-LT" sz="2200" b="1"/>
                <a:t>, </a:t>
              </a:r>
              <a:r>
                <a:rPr lang="lt-LT" sz="2200" b="1" err="1"/>
                <a:t>İsveç</a:t>
              </a:r>
              <a:endParaRPr lang="lt-LT" sz="2200" b="1"/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1C51B7B0-B1C8-6EA7-CBF4-0D0E2AE1B8AD}"/>
                </a:ext>
              </a:extLst>
            </p:cNvPr>
            <p:cNvSpPr txBox="1">
              <a:spLocks/>
            </p:cNvSpPr>
            <p:nvPr/>
          </p:nvSpPr>
          <p:spPr>
            <a:xfrm>
              <a:off x="548230" y="2506478"/>
              <a:ext cx="4917850" cy="365220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GB" sz="1800" err="1"/>
                <a:t>Hedefe</a:t>
              </a:r>
              <a:r>
                <a:rPr lang="en-GB" sz="1800"/>
                <a:t> </a:t>
              </a:r>
              <a:r>
                <a:rPr lang="en-GB" sz="1800" err="1"/>
                <a:t>ulaşma</a:t>
              </a:r>
              <a:r>
                <a:rPr lang="en-GB" sz="1800"/>
                <a:t> </a:t>
              </a:r>
              <a:r>
                <a:rPr lang="en-GB" sz="1800" err="1"/>
                <a:t>durumunu</a:t>
              </a:r>
              <a:r>
                <a:rPr lang="en-GB" sz="1800"/>
                <a:t> </a:t>
              </a:r>
              <a:r>
                <a:rPr lang="en-GB" sz="1800" err="1"/>
                <a:t>özetleyen</a:t>
              </a:r>
              <a:r>
                <a:rPr lang="en-GB" sz="1800"/>
                <a:t> </a:t>
              </a:r>
              <a:r>
                <a:rPr lang="en-GB" sz="1800" err="1"/>
                <a:t>yıllık</a:t>
              </a:r>
              <a:r>
                <a:rPr lang="en-GB" sz="1800"/>
                <a:t> </a:t>
              </a:r>
              <a:r>
                <a:rPr lang="en-GB" sz="1800" err="1"/>
                <a:t>izleme</a:t>
              </a:r>
              <a:r>
                <a:rPr lang="en-GB" sz="1800"/>
                <a:t> </a:t>
              </a:r>
              <a:r>
                <a:rPr lang="en-GB" sz="1800" err="1"/>
                <a:t>raporları</a:t>
              </a:r>
              <a:r>
                <a:rPr lang="en-GB" sz="1800"/>
                <a:t>:</a:t>
              </a:r>
            </a:p>
            <a:p>
              <a:pPr algn="just">
                <a:spcBef>
                  <a:spcPts val="600"/>
                </a:spcBef>
              </a:pPr>
              <a:r>
                <a:rPr lang="en-GB" sz="1800"/>
                <a:t>Yaya </a:t>
              </a:r>
              <a:r>
                <a:rPr lang="en-GB" sz="1800" err="1"/>
                <a:t>sayısı</a:t>
              </a:r>
              <a:r>
                <a:rPr lang="en-GB" sz="1800"/>
                <a:t>, </a:t>
              </a:r>
              <a:r>
                <a:rPr lang="en-GB" sz="1800" err="1"/>
                <a:t>bisiklet</a:t>
              </a:r>
              <a:r>
                <a:rPr lang="en-GB" sz="1800"/>
                <a:t>, </a:t>
              </a:r>
              <a:r>
                <a:rPr lang="en-GB" sz="1800" err="1"/>
                <a:t>motorlu</a:t>
              </a:r>
              <a:r>
                <a:rPr lang="en-GB" sz="1800"/>
                <a:t> </a:t>
              </a:r>
              <a:r>
                <a:rPr lang="en-GB" sz="1800" err="1"/>
                <a:t>araç</a:t>
              </a:r>
              <a:r>
                <a:rPr lang="en-GB" sz="1800"/>
                <a:t> </a:t>
              </a:r>
              <a:r>
                <a:rPr lang="en-GB" sz="1800" err="1"/>
                <a:t>ve</a:t>
              </a:r>
              <a:r>
                <a:rPr lang="en-GB" sz="1800"/>
                <a:t> </a:t>
              </a:r>
              <a:r>
                <a:rPr lang="en-GB" sz="1800" err="1"/>
                <a:t>toplu</a:t>
              </a:r>
              <a:r>
                <a:rPr lang="en-GB" sz="1800"/>
                <a:t> </a:t>
              </a:r>
              <a:r>
                <a:rPr lang="en-GB" sz="1800" err="1"/>
                <a:t>taşıma</a:t>
              </a:r>
              <a:r>
                <a:rPr lang="en-GB" sz="1800"/>
                <a:t> </a:t>
              </a:r>
              <a:r>
                <a:rPr lang="en-GB" sz="1800" err="1"/>
                <a:t>kullanımı</a:t>
              </a:r>
              <a:r>
                <a:rPr lang="en-GB" sz="1800"/>
                <a:t> </a:t>
              </a:r>
              <a:r>
                <a:rPr lang="en-GB" sz="1800" b="1" err="1"/>
                <a:t>yıllık</a:t>
              </a:r>
              <a:r>
                <a:rPr lang="en-GB" sz="1800" b="1"/>
                <a:t> </a:t>
              </a:r>
              <a:r>
                <a:rPr lang="en-GB" sz="1800" b="1" err="1"/>
                <a:t>olarak</a:t>
              </a:r>
              <a:r>
                <a:rPr lang="en-GB" sz="1800" b="1"/>
                <a:t> </a:t>
              </a:r>
              <a:r>
                <a:rPr lang="en-GB" sz="1800" err="1"/>
                <a:t>ölçülmektedir</a:t>
              </a:r>
              <a:r>
                <a:rPr lang="en-GB" sz="1800"/>
                <a:t>.</a:t>
              </a:r>
            </a:p>
            <a:p>
              <a:pPr algn="just">
                <a:spcBef>
                  <a:spcPts val="600"/>
                </a:spcBef>
              </a:pPr>
              <a:r>
                <a:rPr lang="en-GB" sz="1800" err="1"/>
                <a:t>Vatandaşlar</a:t>
              </a:r>
              <a:r>
                <a:rPr lang="en-GB" sz="1800"/>
                <a:t> </a:t>
              </a:r>
              <a:r>
                <a:rPr lang="en-GB" sz="1800" err="1"/>
                <a:t>arasında</a:t>
              </a:r>
              <a:r>
                <a:rPr lang="en-GB" sz="1800"/>
                <a:t> </a:t>
              </a:r>
              <a:r>
                <a:rPr lang="en-GB" sz="1800" err="1"/>
                <a:t>yapılan</a:t>
              </a:r>
              <a:r>
                <a:rPr lang="en-GB" sz="1800"/>
                <a:t> </a:t>
              </a:r>
              <a:r>
                <a:rPr lang="en-GB" sz="1800" err="1"/>
                <a:t>bir</a:t>
              </a:r>
              <a:r>
                <a:rPr lang="en-GB" sz="1800"/>
                <a:t> </a:t>
              </a:r>
              <a:r>
                <a:rPr lang="en-GB" sz="1800" err="1"/>
                <a:t>anket</a:t>
              </a:r>
              <a:r>
                <a:rPr lang="en-GB" sz="1800"/>
                <a:t>, </a:t>
              </a:r>
              <a:r>
                <a:rPr lang="en-GB" sz="1800" b="1"/>
                <a:t>her 4 </a:t>
              </a:r>
              <a:r>
                <a:rPr lang="en-GB" sz="1800" b="1" err="1"/>
                <a:t>yılda</a:t>
              </a:r>
              <a:r>
                <a:rPr lang="en-GB" sz="1800"/>
                <a:t> </a:t>
              </a:r>
              <a:r>
                <a:rPr lang="en-GB" sz="1800" err="1"/>
                <a:t>bir</a:t>
              </a:r>
              <a:r>
                <a:rPr lang="en-GB" sz="1800"/>
                <a:t> </a:t>
              </a:r>
              <a:r>
                <a:rPr lang="en-GB" sz="1800" err="1"/>
                <a:t>tutumlar</a:t>
              </a:r>
              <a:r>
                <a:rPr lang="en-GB" sz="1800"/>
                <a:t> </a:t>
              </a:r>
              <a:r>
                <a:rPr lang="en-GB" sz="1800" err="1"/>
                <a:t>ve</a:t>
              </a:r>
              <a:r>
                <a:rPr lang="en-GB" sz="1800"/>
                <a:t> </a:t>
              </a:r>
              <a:r>
                <a:rPr lang="en-GB" sz="1800" err="1"/>
                <a:t>hareketlilik</a:t>
              </a:r>
              <a:r>
                <a:rPr lang="en-GB" sz="1800"/>
                <a:t> </a:t>
              </a:r>
              <a:r>
                <a:rPr lang="en-GB" sz="1800" err="1"/>
                <a:t>davranışları</a:t>
              </a:r>
              <a:r>
                <a:rPr lang="en-GB" sz="1800"/>
                <a:t> </a:t>
              </a:r>
              <a:r>
                <a:rPr lang="en-GB" sz="1800" err="1"/>
                <a:t>hakkında</a:t>
              </a:r>
              <a:r>
                <a:rPr lang="en-GB" sz="1800"/>
                <a:t> </a:t>
              </a:r>
              <a:r>
                <a:rPr lang="en-GB" sz="1800" err="1"/>
                <a:t>bilgi</a:t>
              </a:r>
              <a:r>
                <a:rPr lang="en-GB" sz="1800"/>
                <a:t> </a:t>
              </a:r>
              <a:r>
                <a:rPr lang="en-GB" sz="1800" err="1"/>
                <a:t>toplar</a:t>
              </a:r>
              <a:r>
                <a:rPr lang="en-GB" sz="1800"/>
                <a:t>.</a:t>
              </a:r>
            </a:p>
            <a:p>
              <a:pPr algn="just">
                <a:spcBef>
                  <a:spcPts val="600"/>
                </a:spcBef>
              </a:pPr>
              <a:r>
                <a:rPr lang="en-GB" sz="1800" err="1">
                  <a:solidFill>
                    <a:srgbClr val="FF0000"/>
                  </a:solidFill>
                </a:rPr>
                <a:t>Hedeflere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ulaşılamadığında</a:t>
              </a:r>
              <a:r>
                <a:rPr lang="en-GB" sz="1800">
                  <a:solidFill>
                    <a:srgbClr val="FF0000"/>
                  </a:solidFill>
                </a:rPr>
                <a:t>, </a:t>
              </a:r>
              <a:r>
                <a:rPr lang="en-GB" sz="1800" err="1">
                  <a:solidFill>
                    <a:srgbClr val="FF0000"/>
                  </a:solidFill>
                </a:rPr>
                <a:t>eylemler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yoğunlaştırılır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veya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bir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sonraki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yıl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için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değişiklikler</a:t>
              </a:r>
              <a:r>
                <a:rPr lang="en-GB" sz="1800">
                  <a:solidFill>
                    <a:srgbClr val="FF0000"/>
                  </a:solidFill>
                </a:rPr>
                <a:t> </a:t>
              </a:r>
              <a:r>
                <a:rPr lang="en-GB" sz="1800" err="1">
                  <a:solidFill>
                    <a:srgbClr val="FF0000"/>
                  </a:solidFill>
                </a:rPr>
                <a:t>önerilir</a:t>
              </a:r>
              <a:r>
                <a:rPr lang="en-GB" sz="1800">
                  <a:solidFill>
                    <a:srgbClr val="FF0000"/>
                  </a:solidFill>
                </a:rPr>
                <a:t>.</a:t>
              </a:r>
              <a:endParaRPr lang="lt-LT" sz="1800">
                <a:solidFill>
                  <a:srgbClr val="FF0000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8772493-0027-DD2E-A49F-89BCD68DD95B}"/>
                </a:ext>
              </a:extLst>
            </p:cNvPr>
            <p:cNvSpPr/>
            <p:nvPr/>
          </p:nvSpPr>
          <p:spPr>
            <a:xfrm>
              <a:off x="491236" y="1997598"/>
              <a:ext cx="5086603" cy="3848609"/>
            </a:xfrm>
            <a:prstGeom prst="roundRect">
              <a:avLst>
                <a:gd name="adj" fmla="val 293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0353E7-7A35-E917-05C8-6670A55DB6CB}"/>
              </a:ext>
            </a:extLst>
          </p:cNvPr>
          <p:cNvGrpSpPr/>
          <p:nvPr/>
        </p:nvGrpSpPr>
        <p:grpSpPr>
          <a:xfrm>
            <a:off x="6414516" y="1997598"/>
            <a:ext cx="5086603" cy="4179352"/>
            <a:chOff x="491236" y="1979329"/>
            <a:chExt cx="5086603" cy="4179352"/>
          </a:xfrm>
        </p:grpSpPr>
        <p:sp>
          <p:nvSpPr>
            <p:cNvPr id="13" name="Title 2">
              <a:extLst>
                <a:ext uri="{FF2B5EF4-FFF2-40B4-BE49-F238E27FC236}">
                  <a16:creationId xmlns:a16="http://schemas.microsoft.com/office/drawing/2014/main" id="{2FC2FA7C-C7A1-2DD5-5977-CE2E71F8850B}"/>
                </a:ext>
              </a:extLst>
            </p:cNvPr>
            <p:cNvSpPr txBox="1">
              <a:spLocks/>
            </p:cNvSpPr>
            <p:nvPr/>
          </p:nvSpPr>
          <p:spPr>
            <a:xfrm>
              <a:off x="491238" y="1979329"/>
              <a:ext cx="4560938" cy="5005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lt-LT" sz="2200" b="1"/>
                <a:t>San </a:t>
              </a:r>
              <a:r>
                <a:rPr lang="lt-LT" sz="2200" b="1" err="1"/>
                <a:t>Sebastian</a:t>
              </a:r>
              <a:r>
                <a:rPr lang="lt-LT" sz="2200" b="1"/>
                <a:t>, </a:t>
              </a:r>
              <a:r>
                <a:rPr lang="lt-LT" sz="2200" b="1" err="1"/>
                <a:t>İspanya</a:t>
              </a:r>
              <a:endParaRPr lang="lt-LT" sz="2200" b="1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CE835AD-690F-83D7-D0EA-B5B76267E884}"/>
                </a:ext>
              </a:extLst>
            </p:cNvPr>
            <p:cNvSpPr txBox="1">
              <a:spLocks/>
            </p:cNvSpPr>
            <p:nvPr/>
          </p:nvSpPr>
          <p:spPr>
            <a:xfrm>
              <a:off x="548230" y="2506478"/>
              <a:ext cx="4917850" cy="365220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GB" sz="1800"/>
                <a:t>SUMP </a:t>
              </a:r>
              <a:r>
                <a:rPr lang="en-GB" sz="1800" err="1"/>
                <a:t>için</a:t>
              </a:r>
              <a:r>
                <a:rPr lang="en-GB" sz="1800"/>
                <a:t> </a:t>
              </a:r>
              <a:r>
                <a:rPr lang="en-GB" sz="1800" err="1"/>
                <a:t>etkileşimli</a:t>
              </a:r>
              <a:r>
                <a:rPr lang="en-GB" sz="1800"/>
                <a:t> </a:t>
              </a:r>
              <a:r>
                <a:rPr lang="en-GB" sz="1800" err="1"/>
                <a:t>izleme</a:t>
              </a:r>
              <a:r>
                <a:rPr lang="en-GB" sz="1800"/>
                <a:t> </a:t>
              </a:r>
              <a:r>
                <a:rPr lang="en-GB" sz="1800" err="1"/>
                <a:t>platformu</a:t>
              </a:r>
              <a:endParaRPr lang="en-GB" sz="1800"/>
            </a:p>
            <a:p>
              <a:pPr algn="just">
                <a:spcBef>
                  <a:spcPts val="600"/>
                </a:spcBef>
              </a:pPr>
              <a:r>
                <a:rPr lang="en-GB" sz="1800" err="1"/>
                <a:t>Yöneticiler</a:t>
              </a:r>
              <a:r>
                <a:rPr lang="en-GB" sz="1800"/>
                <a:t> </a:t>
              </a:r>
              <a:r>
                <a:rPr lang="en-GB" sz="1800" err="1"/>
                <a:t>ve</a:t>
              </a:r>
              <a:r>
                <a:rPr lang="en-GB" sz="1800"/>
                <a:t> </a:t>
              </a:r>
              <a:r>
                <a:rPr lang="en-GB" sz="1800" err="1"/>
                <a:t>karar</a:t>
              </a:r>
              <a:r>
                <a:rPr lang="en-GB" sz="1800"/>
                <a:t> </a:t>
              </a:r>
              <a:r>
                <a:rPr lang="en-GB" sz="1800" err="1"/>
                <a:t>vericiler</a:t>
              </a:r>
              <a:r>
                <a:rPr lang="en-GB" sz="1800"/>
                <a:t>, </a:t>
              </a:r>
              <a:r>
                <a:rPr lang="en-GB" sz="1800" err="1"/>
                <a:t>genel</a:t>
              </a:r>
              <a:r>
                <a:rPr lang="en-GB" sz="1800"/>
                <a:t> durum </a:t>
              </a:r>
              <a:r>
                <a:rPr lang="en-GB" sz="1800" err="1"/>
                <a:t>ve</a:t>
              </a:r>
              <a:r>
                <a:rPr lang="en-GB" sz="1800"/>
                <a:t> </a:t>
              </a:r>
              <a:r>
                <a:rPr lang="en-GB" sz="1800" err="1"/>
                <a:t>ayrıntılar</a:t>
              </a:r>
              <a:r>
                <a:rPr lang="en-GB" sz="1800"/>
                <a:t> </a:t>
              </a:r>
              <a:r>
                <a:rPr lang="en-GB" sz="1800" err="1"/>
                <a:t>hakkında</a:t>
              </a:r>
              <a:r>
                <a:rPr lang="en-GB" sz="1800"/>
                <a:t> </a:t>
              </a:r>
              <a:r>
                <a:rPr lang="en-GB" sz="1800" err="1"/>
                <a:t>kolay</a:t>
              </a:r>
              <a:r>
                <a:rPr lang="en-GB" sz="1800"/>
                <a:t> </a:t>
              </a:r>
              <a:r>
                <a:rPr lang="en-GB" sz="1800" err="1"/>
                <a:t>bir</a:t>
              </a:r>
              <a:r>
                <a:rPr lang="en-GB" sz="1800"/>
                <a:t> </a:t>
              </a:r>
              <a:r>
                <a:rPr lang="en-GB" sz="1800" err="1"/>
                <a:t>genel</a:t>
              </a:r>
              <a:r>
                <a:rPr lang="en-GB" sz="1800"/>
                <a:t> </a:t>
              </a:r>
              <a:r>
                <a:rPr lang="en-GB" sz="1800" err="1"/>
                <a:t>bakış</a:t>
              </a:r>
              <a:r>
                <a:rPr lang="en-GB" sz="1800"/>
                <a:t> </a:t>
              </a:r>
              <a:r>
                <a:rPr lang="en-GB" sz="1800" err="1"/>
                <a:t>elde</a:t>
              </a:r>
              <a:r>
                <a:rPr lang="en-GB" sz="1800"/>
                <a:t> </a:t>
              </a:r>
              <a:r>
                <a:rPr lang="en-GB" sz="1800" err="1"/>
                <a:t>edebilir</a:t>
              </a:r>
              <a:endParaRPr lang="lt-LT" sz="180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6AC20E7-8939-9C84-0249-6EA7B482966D}"/>
                </a:ext>
              </a:extLst>
            </p:cNvPr>
            <p:cNvSpPr/>
            <p:nvPr/>
          </p:nvSpPr>
          <p:spPr>
            <a:xfrm>
              <a:off x="491236" y="1997598"/>
              <a:ext cx="5086603" cy="3848609"/>
            </a:xfrm>
            <a:prstGeom prst="roundRect">
              <a:avLst>
                <a:gd name="adj" fmla="val 293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C02E8C4-5AAB-F568-E054-E7B316E64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226" y="3651360"/>
            <a:ext cx="3598418" cy="219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2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8EE2984-DBF4-C510-A719-7824E3C1AF5F}"/>
              </a:ext>
            </a:extLst>
          </p:cNvPr>
          <p:cNvSpPr txBox="1">
            <a:spLocks/>
          </p:cNvSpPr>
          <p:nvPr/>
        </p:nvSpPr>
        <p:spPr>
          <a:xfrm>
            <a:off x="0" y="1848678"/>
            <a:ext cx="12192000" cy="265374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70"/>
                <a:cs typeface="Poppins" panose="00000500000000000000" pitchFamily="2" charset="-70"/>
              </a:rPr>
              <a:t>En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  <a:r>
              <a:rPr kumimoji="0" lang="lt-LT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70"/>
                <a:cs typeface="Poppins" panose="00000500000000000000" pitchFamily="2" charset="-70"/>
              </a:rPr>
              <a:t>iyi</a:t>
            </a:r>
            <a:r>
              <a:rPr kumimoji="0" lang="lt-LT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  <a:r>
              <a:rPr kumimoji="0" lang="lt-LT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70"/>
                <a:cs typeface="Poppins" panose="00000500000000000000" pitchFamily="2" charset="-70"/>
              </a:rPr>
              <a:t>uygulamlar</a:t>
            </a:r>
            <a:endParaRPr kumimoji="0" lang="lt-LT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-70"/>
                <a:cs typeface="Poppins" panose="00000500000000000000" pitchFamily="2" charset="-70"/>
              </a:rPr>
              <a:t>Farklı</a:t>
            </a:r>
            <a:r>
              <a:rPr kumimoji="0" lang="lt-LT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-70"/>
                <a:cs typeface="Poppins" panose="00000500000000000000" pitchFamily="2" charset="-70"/>
              </a:rPr>
              <a:t> </a:t>
            </a:r>
            <a:r>
              <a:rPr kumimoji="0" lang="lt-LT" sz="32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oppins" panose="00000500000000000000" pitchFamily="2" charset="-70"/>
                <a:cs typeface="Poppins" panose="00000500000000000000" pitchFamily="2" charset="-70"/>
              </a:rPr>
              <a:t>önlemlerle</a:t>
            </a:r>
            <a:endParaRPr kumimoji="0" lang="en-TR" sz="4400" b="1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76110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1BA8B3-0E93-94F2-2A64-01CF05050AAB}"/>
              </a:ext>
            </a:extLst>
          </p:cNvPr>
          <p:cNvGrpSpPr/>
          <p:nvPr/>
        </p:nvGrpSpPr>
        <p:grpSpPr>
          <a:xfrm>
            <a:off x="3443516" y="1469189"/>
            <a:ext cx="8626524" cy="4274644"/>
            <a:chOff x="212676" y="1371600"/>
            <a:chExt cx="8626524" cy="42746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C8BD7F-6A03-6EC8-F8D0-3E595D4AB138}"/>
                </a:ext>
              </a:extLst>
            </p:cNvPr>
            <p:cNvSpPr/>
            <p:nvPr/>
          </p:nvSpPr>
          <p:spPr>
            <a:xfrm>
              <a:off x="494732" y="2514600"/>
              <a:ext cx="3048000" cy="581891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u="sng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Düşük</a:t>
              </a:r>
              <a:r>
                <a:rPr lang="en-US" sz="1600" b="1" u="sng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u="sng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maliyetleri</a:t>
              </a:r>
              <a:r>
                <a:rPr lang="en-US" sz="1600" b="1" u="sng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önlemler</a:t>
              </a:r>
              <a:endParaRPr lang="lt-L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DF4941-BA20-7F90-66D7-D217360C6B60}"/>
                </a:ext>
              </a:extLst>
            </p:cNvPr>
            <p:cNvSpPr/>
            <p:nvPr/>
          </p:nvSpPr>
          <p:spPr>
            <a:xfrm>
              <a:off x="5485263" y="2514600"/>
              <a:ext cx="3048000" cy="581891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Yüksek</a:t>
              </a:r>
              <a:r>
                <a:rPr lang="en-US" sz="1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maliyetli</a:t>
              </a:r>
              <a:r>
                <a:rPr lang="en-US" sz="1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önlemler</a:t>
              </a:r>
              <a:endParaRPr lang="lt-L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" name="Straight Arrow Connector 20">
              <a:extLst>
                <a:ext uri="{FF2B5EF4-FFF2-40B4-BE49-F238E27FC236}">
                  <a16:creationId xmlns:a16="http://schemas.microsoft.com/office/drawing/2014/main" id="{438CE8FF-B129-20E7-A45F-6661EAA58CF2}"/>
                </a:ext>
              </a:extLst>
            </p:cNvPr>
            <p:cNvCxnSpPr/>
            <p:nvPr/>
          </p:nvCxnSpPr>
          <p:spPr>
            <a:xfrm rot="10800000" flipV="1">
              <a:off x="2018732" y="1828800"/>
              <a:ext cx="1105468" cy="685800"/>
            </a:xfrm>
            <a:prstGeom prst="bentConnector2">
              <a:avLst/>
            </a:prstGeom>
            <a:ln w="12700">
              <a:solidFill>
                <a:schemeClr val="bg1">
                  <a:lumMod val="65000"/>
                  <a:alpha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22">
              <a:extLst>
                <a:ext uri="{FF2B5EF4-FFF2-40B4-BE49-F238E27FC236}">
                  <a16:creationId xmlns:a16="http://schemas.microsoft.com/office/drawing/2014/main" id="{9B9EFC08-0BEC-8A77-89A9-075778879C93}"/>
                </a:ext>
              </a:extLst>
            </p:cNvPr>
            <p:cNvCxnSpPr/>
            <p:nvPr/>
          </p:nvCxnSpPr>
          <p:spPr>
            <a:xfrm>
              <a:off x="5882751" y="1804152"/>
              <a:ext cx="1126512" cy="710448"/>
            </a:xfrm>
            <a:prstGeom prst="bentConnector2">
              <a:avLst/>
            </a:prstGeom>
            <a:ln w="12700">
              <a:solidFill>
                <a:schemeClr val="bg1">
                  <a:lumMod val="65000"/>
                  <a:alpha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FBBBE1-1852-6422-5242-9E3FE23DB5D4}"/>
                </a:ext>
              </a:extLst>
            </p:cNvPr>
            <p:cNvSpPr/>
            <p:nvPr/>
          </p:nvSpPr>
          <p:spPr>
            <a:xfrm>
              <a:off x="3124200" y="1371600"/>
              <a:ext cx="2759688" cy="914400"/>
            </a:xfrm>
            <a:prstGeom prst="rect">
              <a:avLst/>
            </a:prstGeom>
            <a:solidFill>
              <a:srgbClr val="45C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SÜRDÜRÜLEBİLİR HAREKETLİLİK YÖNETİM ÖNLEMLERİ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B0DE70-D974-5533-7C80-7CE47B34CCC5}"/>
                </a:ext>
              </a:extLst>
            </p:cNvPr>
            <p:cNvSpPr/>
            <p:nvPr/>
          </p:nvSpPr>
          <p:spPr>
            <a:xfrm>
              <a:off x="212676" y="3820339"/>
              <a:ext cx="1562385" cy="613322"/>
            </a:xfrm>
            <a:prstGeom prst="rect">
              <a:avLst/>
            </a:prstGeom>
            <a:solidFill>
              <a:srgbClr val="E4F6F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Organizasyonel</a:t>
              </a:r>
              <a:endParaRPr lang="lt-L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913C3B4-08FC-F716-14E0-4DD2E27F04D7}"/>
                </a:ext>
              </a:extLst>
            </p:cNvPr>
            <p:cNvCxnSpPr/>
            <p:nvPr/>
          </p:nvCxnSpPr>
          <p:spPr>
            <a:xfrm flipH="1">
              <a:off x="974677" y="3111690"/>
              <a:ext cx="1" cy="708649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  <a:alpha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24B4B6-C8F3-4688-617C-AC7004659741}"/>
                </a:ext>
              </a:extLst>
            </p:cNvPr>
            <p:cNvSpPr/>
            <p:nvPr/>
          </p:nvSpPr>
          <p:spPr>
            <a:xfrm>
              <a:off x="2340023" y="3808139"/>
              <a:ext cx="1568354" cy="613322"/>
            </a:xfrm>
            <a:prstGeom prst="rect">
              <a:avLst/>
            </a:prstGeom>
            <a:solidFill>
              <a:srgbClr val="E4F6F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Küçük</a:t>
              </a:r>
              <a:r>
                <a:rPr lang="lt-LT" sz="16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ölçekli</a:t>
              </a:r>
              <a:r>
                <a:rPr lang="lt-LT" sz="16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altyapı</a:t>
              </a:r>
              <a:endParaRPr lang="lt-L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5201F42-07B6-4B81-DBB8-E9C75C1567D6}"/>
                </a:ext>
              </a:extLst>
            </p:cNvPr>
            <p:cNvCxnSpPr/>
            <p:nvPr/>
          </p:nvCxnSpPr>
          <p:spPr>
            <a:xfrm>
              <a:off x="3124200" y="3096491"/>
              <a:ext cx="0" cy="711648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  <a:alpha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604F05-7097-60A4-3E51-F389CB09A8EF}"/>
                </a:ext>
              </a:extLst>
            </p:cNvPr>
            <p:cNvSpPr/>
            <p:nvPr/>
          </p:nvSpPr>
          <p:spPr>
            <a:xfrm>
              <a:off x="974678" y="5032922"/>
              <a:ext cx="2014608" cy="613322"/>
            </a:xfrm>
            <a:prstGeom prst="rect">
              <a:avLst/>
            </a:prstGeom>
            <a:solidFill>
              <a:srgbClr val="E4F6F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Eğitici</a:t>
              </a:r>
              <a:r>
                <a:rPr lang="lt-LT" sz="16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</a:t>
              </a:r>
              <a:r>
                <a:rPr lang="lt-LT" sz="16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iletişimsel</a:t>
              </a:r>
              <a:endParaRPr lang="lt-L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6F40D5-D1E4-F611-9251-62F0F5A8B278}"/>
                </a:ext>
              </a:extLst>
            </p:cNvPr>
            <p:cNvCxnSpPr>
              <a:cxnSpLocks/>
            </p:cNvCxnSpPr>
            <p:nvPr/>
          </p:nvCxnSpPr>
          <p:spPr>
            <a:xfrm>
              <a:off x="2018732" y="3096491"/>
              <a:ext cx="0" cy="201292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  <a:alpha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592BE-D4BE-83EB-B3A9-E883909363F5}"/>
                </a:ext>
              </a:extLst>
            </p:cNvPr>
            <p:cNvSpPr/>
            <p:nvPr/>
          </p:nvSpPr>
          <p:spPr>
            <a:xfrm>
              <a:off x="5221120" y="3803279"/>
              <a:ext cx="1524000" cy="613322"/>
            </a:xfrm>
            <a:prstGeom prst="rect">
              <a:avLst/>
            </a:prstGeom>
            <a:solidFill>
              <a:srgbClr val="E4F6F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Yeni</a:t>
              </a:r>
            </a:p>
            <a:p>
              <a:pPr algn="ctr"/>
              <a:r>
                <a:rPr lang="en-US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altyapı</a:t>
              </a:r>
              <a:endParaRPr lang="lt-L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A3418B3-DF56-F51A-AAEB-65E9F16B8BE8}"/>
                </a:ext>
              </a:extLst>
            </p:cNvPr>
            <p:cNvCxnSpPr/>
            <p:nvPr/>
          </p:nvCxnSpPr>
          <p:spPr>
            <a:xfrm>
              <a:off x="5983120" y="3111690"/>
              <a:ext cx="0" cy="691589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  <a:alpha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F3E929F-BFBA-E91B-034D-778210C644E8}"/>
                </a:ext>
              </a:extLst>
            </p:cNvPr>
            <p:cNvSpPr/>
            <p:nvPr/>
          </p:nvSpPr>
          <p:spPr>
            <a:xfrm>
              <a:off x="7270846" y="3820339"/>
              <a:ext cx="1568354" cy="613322"/>
            </a:xfrm>
            <a:prstGeom prst="rect">
              <a:avLst/>
            </a:prstGeom>
            <a:solidFill>
              <a:srgbClr val="E4F6F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Diğer</a:t>
              </a:r>
              <a:endParaRPr lang="lt-L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ADF342F-19A7-46B5-C82E-5D6927BAD048}"/>
                </a:ext>
              </a:extLst>
            </p:cNvPr>
            <p:cNvCxnSpPr/>
            <p:nvPr/>
          </p:nvCxnSpPr>
          <p:spPr>
            <a:xfrm>
              <a:off x="8055023" y="3111690"/>
              <a:ext cx="0" cy="708649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  <a:alpha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E143DD-ED21-E039-23FA-088C27D4E848}"/>
                </a:ext>
              </a:extLst>
            </p:cNvPr>
            <p:cNvSpPr/>
            <p:nvPr/>
          </p:nvSpPr>
          <p:spPr>
            <a:xfrm>
              <a:off x="5983120" y="5032922"/>
              <a:ext cx="2014609" cy="613322"/>
            </a:xfrm>
            <a:prstGeom prst="rect">
              <a:avLst/>
            </a:prstGeom>
            <a:solidFill>
              <a:srgbClr val="E4F6F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Altyapının</a:t>
              </a:r>
              <a:r>
                <a:rPr lang="lt-LT" sz="16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lt-LT" sz="160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modernizasyonu</a:t>
              </a:r>
              <a:endParaRPr lang="lt-L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62F9326-C87F-1CE6-01BA-1FBA5E480ED1}"/>
                </a:ext>
              </a:extLst>
            </p:cNvPr>
            <p:cNvCxnSpPr>
              <a:cxnSpLocks/>
            </p:cNvCxnSpPr>
            <p:nvPr/>
          </p:nvCxnSpPr>
          <p:spPr>
            <a:xfrm>
              <a:off x="7027177" y="3096491"/>
              <a:ext cx="0" cy="201292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  <a:alpha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9">
            <a:extLst>
              <a:ext uri="{FF2B5EF4-FFF2-40B4-BE49-F238E27FC236}">
                <a16:creationId xmlns:a16="http://schemas.microsoft.com/office/drawing/2014/main" id="{C41B5668-53A1-D3AF-B67A-92C3142D6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05115"/>
            <a:ext cx="5464241" cy="69127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bIns="0" anchor="b" anchorCtr="0"/>
          <a:lstStyle/>
          <a:p>
            <a:pPr marL="627063" eaLnBrk="0" hangingPunct="0"/>
            <a:r>
              <a:rPr lang="en-US" altLang="lt-LT" sz="3200" b="1" err="1">
                <a:effectLst>
                  <a:outerShdw blurRad="50800" dist="38100" sx="1000" sy="1000" algn="l" rotWithShape="0">
                    <a:prstClr val="black"/>
                  </a:outerShdw>
                </a:effectLst>
                <a:latin typeface="+mj-lt"/>
                <a:cs typeface="Poppins" panose="00000500000000000000" pitchFamily="2" charset="-70"/>
              </a:rPr>
              <a:t>Hareketlilik</a:t>
            </a:r>
            <a:r>
              <a:rPr lang="en-US" altLang="lt-LT" sz="3200" b="1">
                <a:effectLst>
                  <a:outerShdw blurRad="50800" dist="38100" sx="1000" sy="1000" algn="l" rotWithShape="0">
                    <a:prstClr val="black"/>
                  </a:outerShdw>
                </a:effectLst>
                <a:latin typeface="+mj-lt"/>
                <a:cs typeface="Poppins" panose="00000500000000000000" pitchFamily="2" charset="-70"/>
              </a:rPr>
              <a:t> </a:t>
            </a:r>
            <a:r>
              <a:rPr lang="en-US" altLang="lt-LT" sz="3200" b="1" err="1">
                <a:effectLst>
                  <a:outerShdw blurRad="50800" dist="38100" sx="1000" sy="1000" algn="l" rotWithShape="0">
                    <a:prstClr val="black"/>
                  </a:outerShdw>
                </a:effectLst>
                <a:latin typeface="+mj-lt"/>
                <a:cs typeface="Poppins" panose="00000500000000000000" pitchFamily="2" charset="-70"/>
              </a:rPr>
              <a:t>Yönetimi</a:t>
            </a:r>
            <a:endParaRPr lang="lt-LT" altLang="lt-LT" sz="3200" b="1">
              <a:effectLst>
                <a:outerShdw blurRad="50800" dist="38100" sx="1000" sy="1000" algn="l" rotWithShape="0">
                  <a:prstClr val="black"/>
                </a:outerShdw>
              </a:effectLst>
              <a:latin typeface="+mj-lt"/>
              <a:cs typeface="Poppins" panose="00000500000000000000" pitchFamily="2" charset="-7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14E337-ADD5-1B23-D191-7463AE53F69F}"/>
              </a:ext>
            </a:extLst>
          </p:cNvPr>
          <p:cNvSpPr txBox="1"/>
          <p:nvPr/>
        </p:nvSpPr>
        <p:spPr>
          <a:xfrm>
            <a:off x="695870" y="2178417"/>
            <a:ext cx="24152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err="1"/>
              <a:t>Sürdürülebilir</a:t>
            </a:r>
            <a:r>
              <a:rPr lang="en-US" b="1"/>
              <a:t> </a:t>
            </a:r>
            <a:r>
              <a:rPr lang="en-US" b="1" err="1"/>
              <a:t>mobilite</a:t>
            </a:r>
            <a:r>
              <a:rPr lang="en-US" b="1"/>
              <a:t> </a:t>
            </a:r>
            <a:r>
              <a:rPr lang="en-US" b="1" err="1"/>
              <a:t>yönetimi</a:t>
            </a:r>
            <a:r>
              <a:rPr lang="en-US" b="1"/>
              <a:t>, </a:t>
            </a:r>
            <a:r>
              <a:rPr lang="en-US"/>
              <a:t>yeni </a:t>
            </a:r>
            <a:r>
              <a:rPr lang="en-US" err="1"/>
              <a:t>arz</a:t>
            </a:r>
            <a:r>
              <a:rPr lang="en-US"/>
              <a:t> </a:t>
            </a:r>
            <a:r>
              <a:rPr lang="en-US" err="1"/>
              <a:t>yaratmak</a:t>
            </a:r>
            <a:r>
              <a:rPr lang="en-US"/>
              <a:t> </a:t>
            </a:r>
            <a:r>
              <a:rPr lang="en-US" err="1"/>
              <a:t>yerine</a:t>
            </a:r>
            <a:r>
              <a:rPr lang="en-US"/>
              <a:t> </a:t>
            </a:r>
            <a:r>
              <a:rPr lang="en-US" err="1"/>
              <a:t>mevcut</a:t>
            </a:r>
            <a:r>
              <a:rPr lang="en-US"/>
              <a:t> </a:t>
            </a:r>
            <a:r>
              <a:rPr lang="en-US" b="1" err="1"/>
              <a:t>kaynakların</a:t>
            </a:r>
            <a:r>
              <a:rPr lang="en-US" b="1"/>
              <a:t> </a:t>
            </a:r>
            <a:r>
              <a:rPr lang="en-US" b="1" err="1"/>
              <a:t>verimli</a:t>
            </a:r>
            <a:r>
              <a:rPr lang="en-US" b="1"/>
              <a:t> </a:t>
            </a:r>
            <a:r>
              <a:rPr lang="en-US" b="1" err="1"/>
              <a:t>kullanımına</a:t>
            </a:r>
            <a:r>
              <a:rPr lang="en-US" b="1"/>
              <a:t> </a:t>
            </a:r>
            <a:r>
              <a:rPr lang="en-US" b="1" err="1"/>
              <a:t>ve</a:t>
            </a:r>
            <a:r>
              <a:rPr lang="en-US" b="1"/>
              <a:t> </a:t>
            </a:r>
            <a:r>
              <a:rPr lang="en-US" b="1" err="1"/>
              <a:t>kullanılabilirliğine</a:t>
            </a:r>
            <a:r>
              <a:rPr lang="en-US" b="1"/>
              <a:t> </a:t>
            </a:r>
            <a:r>
              <a:rPr lang="en-US" err="1"/>
              <a:t>dayanmaktadır</a:t>
            </a:r>
            <a:r>
              <a:rPr lang="en-US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026534F4-784F-EBFB-4B2E-9C2741D314B9}"/>
              </a:ext>
            </a:extLst>
          </p:cNvPr>
          <p:cNvSpPr txBox="1">
            <a:spLocks/>
          </p:cNvSpPr>
          <p:nvPr/>
        </p:nvSpPr>
        <p:spPr>
          <a:xfrm>
            <a:off x="121960" y="1672389"/>
            <a:ext cx="7927166" cy="60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46B80B-CD9F-8E34-4055-67BF17E8BB80}"/>
              </a:ext>
            </a:extLst>
          </p:cNvPr>
          <p:cNvSpPr/>
          <p:nvPr/>
        </p:nvSpPr>
        <p:spPr>
          <a:xfrm>
            <a:off x="6692272" y="2452746"/>
            <a:ext cx="5760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</a:t>
            </a:r>
            <a:r>
              <a:rPr lang="en-US" sz="1400" b="1">
                <a:solidFill>
                  <a:srgbClr val="A6A6A6"/>
                </a:solidFill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</a:t>
            </a:r>
            <a:r>
              <a:rPr lang="en-US" sz="1400" b="1">
                <a:ea typeface="Calibri" panose="020F0502020204030204" pitchFamily="34" charset="0"/>
                <a:cs typeface="Poppins" panose="00000500000000000000" pitchFamily="2" charset="-70"/>
              </a:rPr>
              <a:t> - 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one of the parties have a positive perception;</a:t>
            </a:r>
            <a:endParaRPr lang="lt-LT" sz="1400">
              <a:ea typeface="Calibri" panose="020F0502020204030204" pitchFamily="34" charset="0"/>
              <a:cs typeface="Poppins" panose="00000500000000000000" pitchFamily="2" charset="-70"/>
            </a:endParaRPr>
          </a:p>
          <a:p>
            <a:pPr>
              <a:spcAft>
                <a:spcPts val="1200"/>
              </a:spcAft>
            </a:pPr>
            <a:r>
              <a:rPr lang="en-US" sz="1400" b="1"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</a:t>
            </a:r>
            <a:r>
              <a:rPr lang="en-US" sz="1400" b="1">
                <a:ea typeface="Calibri" panose="020F0502020204030204" pitchFamily="34" charset="0"/>
                <a:cs typeface="Poppins" panose="00000500000000000000" pitchFamily="2" charset="-70"/>
              </a:rPr>
              <a:t> - 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all parties have a positive perception.</a:t>
            </a:r>
            <a:endParaRPr lang="en-GB" sz="1400">
              <a:cs typeface="Poppins" panose="00000500000000000000" pitchFamily="2" charset="-7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99494E-8ABB-2885-9709-2D46CB221526}"/>
              </a:ext>
            </a:extLst>
          </p:cNvPr>
          <p:cNvGrpSpPr/>
          <p:nvPr/>
        </p:nvGrpSpPr>
        <p:grpSpPr>
          <a:xfrm>
            <a:off x="334788" y="1973179"/>
            <a:ext cx="12351763" cy="4220914"/>
            <a:chOff x="334788" y="1973179"/>
            <a:chExt cx="12351763" cy="422091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CBEB50B-8D31-C9CC-7A82-68E6F8DB8DD6}"/>
                </a:ext>
              </a:extLst>
            </p:cNvPr>
            <p:cNvSpPr/>
            <p:nvPr/>
          </p:nvSpPr>
          <p:spPr>
            <a:xfrm>
              <a:off x="334788" y="1973179"/>
              <a:ext cx="11339051" cy="4220914"/>
            </a:xfrm>
            <a:prstGeom prst="roundRect">
              <a:avLst>
                <a:gd name="adj" fmla="val 10649"/>
              </a:avLst>
            </a:prstGeom>
            <a:solidFill>
              <a:schemeClr val="accent5">
                <a:alpha val="1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E8727E-2CFA-C13B-4ADA-7B4917E90BBC}"/>
                </a:ext>
              </a:extLst>
            </p:cNvPr>
            <p:cNvSpPr txBox="1"/>
            <p:nvPr/>
          </p:nvSpPr>
          <p:spPr>
            <a:xfrm>
              <a:off x="6458471" y="2090891"/>
              <a:ext cx="622808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>
                  <a:solidFill>
                    <a:schemeClr val="tx1"/>
                  </a:solidFill>
                  <a:cs typeface="Poppins" panose="00000500000000000000" pitchFamily="2" charset="-70"/>
                </a:rPr>
                <a:t>&gt; </a:t>
              </a:r>
              <a:r>
                <a:rPr lang="en-US" sz="1800" b="1" err="1">
                  <a:solidFill>
                    <a:schemeClr val="tx1"/>
                  </a:solidFill>
                  <a:cs typeface="Poppins" panose="00000500000000000000" pitchFamily="2" charset="-70"/>
                </a:rPr>
                <a:t>Toplum</a:t>
              </a:r>
              <a:r>
                <a:rPr lang="en-US" sz="1800" b="1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800" b="1" err="1">
                  <a:solidFill>
                    <a:schemeClr val="tx1"/>
                  </a:solidFill>
                  <a:cs typeface="Poppins" panose="00000500000000000000" pitchFamily="2" charset="-70"/>
                </a:rPr>
                <a:t>ve</a:t>
              </a:r>
              <a:r>
                <a:rPr lang="en-US" sz="1800" b="1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800" b="1" err="1">
                  <a:solidFill>
                    <a:schemeClr val="tx1"/>
                  </a:solidFill>
                  <a:cs typeface="Poppins" panose="00000500000000000000" pitchFamily="2" charset="-70"/>
                </a:rPr>
                <a:t>Karar</a:t>
              </a:r>
              <a:r>
                <a:rPr lang="en-US" sz="1800" b="1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800" b="1" err="1">
                  <a:solidFill>
                    <a:schemeClr val="tx1"/>
                  </a:solidFill>
                  <a:cs typeface="Poppins" panose="00000500000000000000" pitchFamily="2" charset="-70"/>
                </a:rPr>
                <a:t>Vericilerin</a:t>
              </a:r>
              <a:r>
                <a:rPr lang="en-US" sz="1800" b="1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800" b="1" err="1">
                  <a:solidFill>
                    <a:schemeClr val="tx1"/>
                  </a:solidFill>
                  <a:cs typeface="Poppins" panose="00000500000000000000" pitchFamily="2" charset="-70"/>
                </a:rPr>
                <a:t>Algısı</a:t>
              </a:r>
              <a:endParaRPr lang="en-US" sz="1800" b="1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 sz="1800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 sz="1800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 sz="1800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r>
                <a:rPr lang="en-US" sz="1800" b="1">
                  <a:solidFill>
                    <a:schemeClr val="tx1"/>
                  </a:solidFill>
                  <a:cs typeface="Poppins" panose="00000500000000000000" pitchFamily="2" charset="-70"/>
                </a:rPr>
                <a:t>&gt; </a:t>
              </a:r>
              <a:r>
                <a:rPr lang="en-US" b="1">
                  <a:solidFill>
                    <a:schemeClr val="tx1"/>
                  </a:solidFill>
                  <a:cs typeface="Poppins" panose="00000500000000000000" pitchFamily="2" charset="-70"/>
                </a:rPr>
                <a:t>Zaman </a:t>
              </a:r>
              <a:r>
                <a:rPr lang="en-US" b="1" err="1">
                  <a:solidFill>
                    <a:schemeClr val="tx1"/>
                  </a:solidFill>
                  <a:cs typeface="Poppins" panose="00000500000000000000" pitchFamily="2" charset="-70"/>
                </a:rPr>
                <a:t>Aralığı</a:t>
              </a:r>
              <a:endParaRPr lang="en-US" sz="1800" b="1">
                <a:cs typeface="Poppins" panose="00000500000000000000" pitchFamily="2" charset="-70"/>
              </a:endParaRPr>
            </a:p>
            <a:p>
              <a:endParaRPr lang="en-US" sz="1800">
                <a:solidFill>
                  <a:srgbClr val="FF0000"/>
                </a:solidFill>
                <a:cs typeface="Poppins" panose="00000500000000000000" pitchFamily="2" charset="-70"/>
              </a:endParaRPr>
            </a:p>
            <a:p>
              <a:endParaRPr lang="en-US" sz="1800">
                <a:solidFill>
                  <a:srgbClr val="FF0000"/>
                </a:solidFill>
                <a:cs typeface="Poppins" panose="00000500000000000000" pitchFamily="2" charset="-70"/>
              </a:endParaRPr>
            </a:p>
            <a:p>
              <a:endParaRPr lang="en-US">
                <a:solidFill>
                  <a:srgbClr val="FF0000"/>
                </a:solidFill>
                <a:cs typeface="Poppins" panose="00000500000000000000" pitchFamily="2" charset="-70"/>
              </a:endParaRPr>
            </a:p>
            <a:p>
              <a:endParaRPr lang="az-Cyrl-AZ" sz="1800">
                <a:solidFill>
                  <a:srgbClr val="FF0000"/>
                </a:solidFill>
                <a:cs typeface="Poppins" panose="00000500000000000000" pitchFamily="2" charset="-70"/>
              </a:endParaRPr>
            </a:p>
            <a:p>
              <a:r>
                <a:rPr lang="en-US" sz="1800" b="1">
                  <a:solidFill>
                    <a:schemeClr val="tx1"/>
                  </a:solidFill>
                  <a:cs typeface="Poppins" panose="00000500000000000000" pitchFamily="2" charset="-70"/>
                </a:rPr>
                <a:t>&gt; </a:t>
              </a:r>
              <a:r>
                <a:rPr lang="en-US" sz="1800" b="1" err="1">
                  <a:solidFill>
                    <a:schemeClr val="tx1"/>
                  </a:solidFill>
                  <a:cs typeface="Poppins" panose="00000500000000000000" pitchFamily="2" charset="-70"/>
                </a:rPr>
                <a:t>Engeller</a:t>
              </a:r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47B214-EDCA-18FC-409D-5B067C68312C}"/>
                </a:ext>
              </a:extLst>
            </p:cNvPr>
            <p:cNvSpPr txBox="1"/>
            <p:nvPr/>
          </p:nvSpPr>
          <p:spPr>
            <a:xfrm>
              <a:off x="615184" y="2096006"/>
              <a:ext cx="4945803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  <a:cs typeface="Poppins" panose="00000500000000000000" pitchFamily="2" charset="-70"/>
                </a:rPr>
                <a:t>&gt;</a:t>
              </a:r>
              <a:r>
                <a:rPr lang="en-US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b="1" err="1">
                  <a:solidFill>
                    <a:schemeClr val="tx1"/>
                  </a:solidFill>
                  <a:cs typeface="Poppins" panose="00000500000000000000" pitchFamily="2" charset="-70"/>
                </a:rPr>
                <a:t>Bölgesel</a:t>
              </a:r>
              <a:r>
                <a:rPr lang="en-US" b="1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b="1" err="1">
                  <a:solidFill>
                    <a:schemeClr val="tx1"/>
                  </a:solidFill>
                  <a:cs typeface="Poppins" panose="00000500000000000000" pitchFamily="2" charset="-70"/>
                </a:rPr>
                <a:t>Etki</a:t>
              </a:r>
              <a:r>
                <a:rPr lang="en-US" b="1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b="1" err="1">
                  <a:solidFill>
                    <a:schemeClr val="tx1"/>
                  </a:solidFill>
                  <a:cs typeface="Poppins" panose="00000500000000000000" pitchFamily="2" charset="-70"/>
                </a:rPr>
                <a:t>Değerlendirmesi</a:t>
              </a:r>
              <a:endParaRPr lang="en-US" b="1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>
                <a:cs typeface="Poppins" panose="00000500000000000000" pitchFamily="2" charset="-70"/>
              </a:endParaRPr>
            </a:p>
            <a:p>
              <a:r>
                <a:rPr lang="en-US" b="1">
                  <a:solidFill>
                    <a:schemeClr val="tx1"/>
                  </a:solidFill>
                  <a:cs typeface="Poppins" panose="00000500000000000000" pitchFamily="2" charset="-70"/>
                </a:rPr>
                <a:t>&gt;</a:t>
              </a:r>
              <a:r>
                <a:rPr lang="en-US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b="1" err="1">
                  <a:solidFill>
                    <a:schemeClr val="tx1"/>
                  </a:solidFill>
                  <a:cs typeface="Poppins" panose="00000500000000000000" pitchFamily="2" charset="-70"/>
                </a:rPr>
                <a:t>Ekonomik</a:t>
              </a:r>
              <a:r>
                <a:rPr lang="en-US" b="1">
                  <a:solidFill>
                    <a:schemeClr val="tx1"/>
                  </a:solidFill>
                  <a:cs typeface="Poppins" panose="00000500000000000000" pitchFamily="2" charset="-70"/>
                </a:rPr>
                <a:t> Fayda </a:t>
              </a:r>
              <a:r>
                <a:rPr lang="en-US" b="1" err="1">
                  <a:solidFill>
                    <a:schemeClr val="tx1"/>
                  </a:solidFill>
                  <a:cs typeface="Poppins" panose="00000500000000000000" pitchFamily="2" charset="-70"/>
                </a:rPr>
                <a:t>Değerlendirmesi</a:t>
              </a:r>
              <a:endParaRPr lang="en-US" b="1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endParaRPr lang="en-US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tr-TR" b="1">
                  <a:solidFill>
                    <a:schemeClr val="tx1"/>
                  </a:solidFill>
                  <a:cs typeface="Poppins" panose="00000500000000000000" pitchFamily="2" charset="-70"/>
                </a:rPr>
                <a:t>Diğer Fayda Değerlendirmesi</a:t>
              </a:r>
              <a:endParaRPr lang="en-US" b="1">
                <a:solidFill>
                  <a:schemeClr val="tx1"/>
                </a:solidFill>
                <a:cs typeface="Poppins" panose="00000500000000000000" pitchFamily="2" charset="-70"/>
              </a:endParaRPr>
            </a:p>
            <a:p>
              <a:r>
                <a:rPr lang="lt-LT" sz="1200">
                  <a:solidFill>
                    <a:schemeClr val="tx1"/>
                  </a:solidFill>
                  <a:cs typeface="Poppins" panose="00000500000000000000" pitchFamily="2" charset="-70"/>
                </a:rPr>
                <a:t>(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(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trafik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azaltma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,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güvenlik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faydaları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,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çevresel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faydalar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,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sağlık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faydaları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,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mobiliteye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daha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iyi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erişim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,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daha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iyi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yolcu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memnuniyeti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,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daha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iyi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sosyal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içerme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,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ekonomik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faaliyeti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 </a:t>
              </a:r>
              <a:r>
                <a:rPr lang="en-US" sz="1200" err="1">
                  <a:solidFill>
                    <a:schemeClr val="tx1"/>
                  </a:solidFill>
                  <a:cs typeface="Poppins" panose="00000500000000000000" pitchFamily="2" charset="-70"/>
                </a:rPr>
                <a:t>kolaylaştırma</a:t>
              </a:r>
              <a:r>
                <a:rPr lang="en-US" sz="1200">
                  <a:solidFill>
                    <a:schemeClr val="tx1"/>
                  </a:solidFill>
                  <a:cs typeface="Poppins" panose="00000500000000000000" pitchFamily="2" charset="-70"/>
                </a:rPr>
                <a:t>)</a:t>
              </a:r>
              <a:endParaRPr lang="en-US">
                <a:solidFill>
                  <a:schemeClr val="tx1"/>
                </a:solidFill>
                <a:cs typeface="Poppins" panose="00000500000000000000" pitchFamily="2" charset="-7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41516A-556D-25AA-0822-579B7B7D86A9}"/>
                </a:ext>
              </a:extLst>
            </p:cNvPr>
            <p:cNvSpPr txBox="1"/>
            <p:nvPr/>
          </p:nvSpPr>
          <p:spPr>
            <a:xfrm>
              <a:off x="897627" y="2452746"/>
              <a:ext cx="6096000" cy="744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yerel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düzeydeki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etki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,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örn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.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okul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için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seyahat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planı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</a:p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şehrin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bir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kısmındaki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etki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,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örn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. LEZ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şehir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merkezinde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</a:p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tüm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şehir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üzerindeki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etki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,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örn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.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otobüs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şeritleri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ağı</a:t>
              </a:r>
              <a:endParaRPr lang="en-GB" sz="1400">
                <a:cs typeface="Poppins" panose="00000500000000000000" pitchFamily="2" charset="-7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1A7143-0ACC-D8B3-2B89-0187752B455F}"/>
                </a:ext>
              </a:extLst>
            </p:cNvPr>
            <p:cNvSpPr txBox="1"/>
            <p:nvPr/>
          </p:nvSpPr>
          <p:spPr>
            <a:xfrm>
              <a:off x="897627" y="3554014"/>
              <a:ext cx="199035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düşük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  <a:endParaRPr lang="lt-LT" sz="1400">
                <a:ea typeface="Calibri" panose="020F0502020204030204" pitchFamily="34" charset="0"/>
                <a:cs typeface="Poppins" panose="00000500000000000000" pitchFamily="2" charset="-70"/>
              </a:endParaRPr>
            </a:p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orta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</a:p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yüksek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.</a:t>
              </a:r>
              <a:endParaRPr lang="en-GB" sz="1400">
                <a:cs typeface="Poppins" panose="00000500000000000000" pitchFamily="2" charset="-7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D8C671-145C-0044-F674-B198546B3187}"/>
                </a:ext>
              </a:extLst>
            </p:cNvPr>
            <p:cNvSpPr/>
            <p:nvPr/>
          </p:nvSpPr>
          <p:spPr>
            <a:xfrm>
              <a:off x="897627" y="5219211"/>
              <a:ext cx="4916954" cy="972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-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kazanılan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bir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da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iki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fayda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  <a:endParaRPr lang="lt-LT" sz="1400">
                <a:ea typeface="Calibri" panose="020F0502020204030204" pitchFamily="34" charset="0"/>
                <a:cs typeface="Poppins" panose="00000500000000000000" pitchFamily="2" charset="-70"/>
              </a:endParaRPr>
            </a:p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-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kazanılan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3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da 4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fayda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  <a:endParaRPr lang="lt-LT" sz="1400">
                <a:ea typeface="Calibri" panose="020F0502020204030204" pitchFamily="34" charset="0"/>
                <a:cs typeface="Poppins" panose="00000500000000000000" pitchFamily="2" charset="-70"/>
              </a:endParaRPr>
            </a:p>
            <a:p>
              <a:pPr>
                <a:lnSpc>
                  <a:spcPct val="107000"/>
                </a:lnSpc>
              </a:pP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kazanılan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beş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da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altı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fayda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  <a:endParaRPr lang="lt-LT" sz="1400">
                <a:ea typeface="Calibri" panose="020F0502020204030204" pitchFamily="34" charset="0"/>
                <a:cs typeface="Poppins" panose="00000500000000000000" pitchFamily="2" charset="-7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-.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Listelenen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faydanın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yedi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ve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tamamın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kazanılması</a:t>
              </a:r>
              <a:endParaRPr lang="en-GB" sz="1400">
                <a:cs typeface="Poppins" panose="00000500000000000000" pitchFamily="2" charset="-7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183498-2270-319F-CA29-DC9A7B4C7DBD}"/>
                </a:ext>
              </a:extLst>
            </p:cNvPr>
            <p:cNvSpPr txBox="1"/>
            <p:nvPr/>
          </p:nvSpPr>
          <p:spPr>
            <a:xfrm>
              <a:off x="6631015" y="4928690"/>
              <a:ext cx="430207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b="1" err="1">
                  <a:ea typeface="Calibri" panose="020F0502020204030204" pitchFamily="34" charset="0"/>
                  <a:cs typeface="Poppins" panose="00000500000000000000" pitchFamily="2" charset="-70"/>
                </a:rPr>
                <a:t>t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eknik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ve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yasal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engeller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vardır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 </a:t>
              </a:r>
              <a:endParaRPr lang="lt-LT" sz="1400">
                <a:ea typeface="Calibri" panose="020F0502020204030204" pitchFamily="34" charset="0"/>
                <a:cs typeface="Poppins" panose="00000500000000000000" pitchFamily="2" charset="-70"/>
              </a:endParaRPr>
            </a:p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 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teknik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ve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yasal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engeller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  <a:endParaRPr lang="lt-LT" sz="1400">
                <a:ea typeface="Calibri" panose="020F0502020204030204" pitchFamily="34" charset="0"/>
                <a:cs typeface="Poppins" panose="00000500000000000000" pitchFamily="2" charset="-70"/>
              </a:endParaRPr>
            </a:p>
            <a:p>
              <a:r>
                <a:rPr lang="en-GB" sz="1400">
                  <a:ea typeface="Calibri" panose="020F0502020204030204" pitchFamily="34" charset="0"/>
                  <a:cs typeface="Poppins" panose="00000500000000000000" pitchFamily="2" charset="-70"/>
                </a:rPr>
                <a:t>  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teknik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ve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yasal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engel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yoktur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.</a:t>
              </a:r>
              <a:endParaRPr lang="en-GB" sz="1400">
                <a:cs typeface="Poppins" panose="00000500000000000000" pitchFamily="2" charset="-7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7708B4-F559-EDB1-F073-4BD5ED947EDE}"/>
                </a:ext>
              </a:extLst>
            </p:cNvPr>
            <p:cNvSpPr txBox="1"/>
            <p:nvPr/>
          </p:nvSpPr>
          <p:spPr>
            <a:xfrm>
              <a:off x="6692272" y="3554014"/>
              <a:ext cx="1978461" cy="744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kısa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  <a:endParaRPr lang="lt-LT" sz="1400">
                <a:ea typeface="Calibri" panose="020F0502020204030204" pitchFamily="34" charset="0"/>
                <a:cs typeface="Poppins" panose="00000500000000000000" pitchFamily="2" charset="-70"/>
              </a:endParaRPr>
            </a:p>
            <a:p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</a:t>
              </a:r>
              <a:r>
                <a:rPr lang="en-US" sz="1400" b="1">
                  <a:solidFill>
                    <a:srgbClr val="A6A6A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orta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;</a:t>
              </a:r>
              <a:endParaRPr lang="lt-LT" sz="1400">
                <a:ea typeface="Calibri" panose="020F0502020204030204" pitchFamily="34" charset="0"/>
                <a:cs typeface="Poppins" panose="00000500000000000000" pitchFamily="2" charset="-7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</a:t>
              </a:r>
              <a:r>
                <a:rPr lang="en-US" sz="1400" b="1">
                  <a:ea typeface="Calibri" panose="020F0502020204030204" pitchFamily="34" charset="0"/>
                  <a:cs typeface="Poppins" panose="00000500000000000000" pitchFamily="2" charset="-70"/>
                </a:rPr>
                <a:t> 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- </a:t>
              </a:r>
              <a:r>
                <a:rPr lang="en-US" sz="1400" err="1">
                  <a:ea typeface="Calibri" panose="020F0502020204030204" pitchFamily="34" charset="0"/>
                  <a:cs typeface="Poppins" panose="00000500000000000000" pitchFamily="2" charset="-70"/>
                </a:rPr>
                <a:t>uzun</a:t>
              </a:r>
              <a:r>
                <a:rPr lang="en-US" sz="1400">
                  <a:ea typeface="Calibri" panose="020F0502020204030204" pitchFamily="34" charset="0"/>
                  <a:cs typeface="Poppins" panose="00000500000000000000" pitchFamily="2" charset="-70"/>
                </a:rPr>
                <a:t>.</a:t>
              </a:r>
              <a:endParaRPr lang="en-GB" sz="1400">
                <a:cs typeface="Poppins" panose="00000500000000000000" pitchFamily="2" charset="-70"/>
              </a:endParaRPr>
            </a:p>
          </p:txBody>
        </p:sp>
      </p:grpSp>
      <p:sp>
        <p:nvSpPr>
          <p:cNvPr id="2" name="Rectangle 9">
            <a:extLst>
              <a:ext uri="{FF2B5EF4-FFF2-40B4-BE49-F238E27FC236}">
                <a16:creationId xmlns:a16="http://schemas.microsoft.com/office/drawing/2014/main" id="{2DC90839-6A39-5864-1968-4E88B62D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059"/>
            <a:ext cx="8547915" cy="78035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bIns="0" anchor="b" anchorCtr="0"/>
          <a:lstStyle/>
          <a:p>
            <a:pPr marL="627063" eaLnBrk="0" hangingPunct="0"/>
            <a:r>
              <a:rPr lang="en-US" altLang="lt-LT" sz="3200" b="1" err="1">
                <a:latin typeface="+mj-lt"/>
                <a:cs typeface="Poppins" panose="00000500000000000000" pitchFamily="2" charset="-70"/>
              </a:rPr>
              <a:t>Önlemin</a:t>
            </a:r>
            <a:r>
              <a:rPr lang="en-US" altLang="lt-LT" sz="3200" b="1">
                <a:latin typeface="+mj-lt"/>
                <a:cs typeface="Poppins" panose="00000500000000000000" pitchFamily="2" charset="-70"/>
              </a:rPr>
              <a:t> </a:t>
            </a:r>
            <a:r>
              <a:rPr lang="en-US" altLang="lt-LT" sz="3200" b="1" err="1">
                <a:latin typeface="+mj-lt"/>
                <a:cs typeface="Poppins" panose="00000500000000000000" pitchFamily="2" charset="-70"/>
              </a:rPr>
              <a:t>Efektifliğinin</a:t>
            </a:r>
            <a:r>
              <a:rPr lang="en-US" altLang="lt-LT" sz="3200" b="1">
                <a:latin typeface="+mj-lt"/>
                <a:cs typeface="Poppins" panose="00000500000000000000" pitchFamily="2" charset="-70"/>
              </a:rPr>
              <a:t> </a:t>
            </a:r>
            <a:r>
              <a:rPr lang="en-US" altLang="lt-LT" sz="3200" b="1" err="1">
                <a:latin typeface="+mj-lt"/>
                <a:cs typeface="Poppins" panose="00000500000000000000" pitchFamily="2" charset="-70"/>
              </a:rPr>
              <a:t>Değerlendirilmesi</a:t>
            </a:r>
            <a:endParaRPr lang="lt-LT" altLang="lt-LT" sz="3200" b="1">
              <a:latin typeface="+mj-lt"/>
              <a:cs typeface="Poppins" panose="00000500000000000000" pitchFamily="2" charset="-7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0F9DE4-B259-DBF7-3310-B560568EC860}"/>
              </a:ext>
            </a:extLst>
          </p:cNvPr>
          <p:cNvSpPr/>
          <p:nvPr/>
        </p:nvSpPr>
        <p:spPr>
          <a:xfrm>
            <a:off x="7143194" y="2506914"/>
            <a:ext cx="3838960" cy="588433"/>
          </a:xfrm>
          <a:prstGeom prst="rect">
            <a:avLst/>
          </a:prstGeom>
          <a:solidFill>
            <a:srgbClr val="E8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668719-83C3-FB94-10C0-EF6D6BC87392}"/>
              </a:ext>
            </a:extLst>
          </p:cNvPr>
          <p:cNvSpPr txBox="1"/>
          <p:nvPr/>
        </p:nvSpPr>
        <p:spPr>
          <a:xfrm>
            <a:off x="7126261" y="2435813"/>
            <a:ext cx="4302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taraflardan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birinin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olumlu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bir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yargıya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sahip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olması</a:t>
            </a:r>
            <a:endParaRPr lang="en-US" sz="1400">
              <a:ea typeface="Calibri" panose="020F0502020204030204" pitchFamily="34" charset="0"/>
              <a:cs typeface="Poppins" panose="00000500000000000000" pitchFamily="2" charset="-70"/>
            </a:endParaRPr>
          </a:p>
          <a:p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tüm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tarafların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olumlu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bir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yargıya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sahip</a:t>
            </a:r>
            <a:r>
              <a:rPr lang="en-US" sz="1400">
                <a:ea typeface="Calibri" panose="020F0502020204030204" pitchFamily="34" charset="0"/>
                <a:cs typeface="Poppins" panose="00000500000000000000" pitchFamily="2" charset="-70"/>
              </a:rPr>
              <a:t> </a:t>
            </a:r>
            <a:r>
              <a:rPr lang="en-US" sz="1400" err="1">
                <a:ea typeface="Calibri" panose="020F0502020204030204" pitchFamily="34" charset="0"/>
                <a:cs typeface="Poppins" panose="00000500000000000000" pitchFamily="2" charset="-70"/>
              </a:rPr>
              <a:t>olması</a:t>
            </a:r>
            <a:endParaRPr lang="lt-LT" sz="1400">
              <a:ea typeface="Calibri" panose="020F0502020204030204" pitchFamily="34" charset="0"/>
              <a:cs typeface="Poppins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401611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8EE2984-DBF4-C510-A719-7824E3C1AF5F}"/>
              </a:ext>
            </a:extLst>
          </p:cNvPr>
          <p:cNvSpPr txBox="1">
            <a:spLocks/>
          </p:cNvSpPr>
          <p:nvPr/>
        </p:nvSpPr>
        <p:spPr>
          <a:xfrm>
            <a:off x="0" y="1848678"/>
            <a:ext cx="12192000" cy="265374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kumimoji="0" lang="lt-LT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6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0" lang="lt-LT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önünden</a:t>
            </a:r>
            <a:r>
              <a:rPr kumimoji="0" lang="lt-LT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6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lt-LT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ylemler</a:t>
            </a:r>
            <a:endParaRPr kumimoji="0" lang="lt-LT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15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876741-4e3d-41e4-924e-432c5fed92e0">
      <Terms xmlns="http://schemas.microsoft.com/office/infopath/2007/PartnerControls"/>
    </lcf76f155ced4ddcb4097134ff3c332f>
    <TaxCatchAll xmlns="0fb846bb-49da-442d-ac44-1711760f675e" xsi:nil="true"/>
    <Test xmlns="11876741-4e3d-41e4-924e-432c5fed92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E9AADD9055F48A76998BB8EEE9D03" ma:contentTypeVersion="16" ma:contentTypeDescription="Create a new document." ma:contentTypeScope="" ma:versionID="92cc8c224dee57cc6095b87c01b97cd4">
  <xsd:schema xmlns:xsd="http://www.w3.org/2001/XMLSchema" xmlns:xs="http://www.w3.org/2001/XMLSchema" xmlns:p="http://schemas.microsoft.com/office/2006/metadata/properties" xmlns:ns2="11876741-4e3d-41e4-924e-432c5fed92e0" xmlns:ns3="0fb846bb-49da-442d-ac44-1711760f675e" targetNamespace="http://schemas.microsoft.com/office/2006/metadata/properties" ma:root="true" ma:fieldsID="996d42f018d4a339266994aa9a0dbccf" ns2:_="" ns3:_="">
    <xsd:import namespace="11876741-4e3d-41e4-924e-432c5fed92e0"/>
    <xsd:import namespace="0fb846bb-49da-442d-ac44-1711760f67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T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76741-4e3d-41e4-924e-432c5fed92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3e14187-b4d4-4fc9-8c4a-20dc3ccbf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est" ma:index="21" nillable="true" ma:displayName="Test" ma:format="Dropdown" ma:internalName="Tes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846bb-49da-442d-ac44-1711760f675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5cadf01-7365-4aa7-ab17-dc142bd71c8a}" ma:internalName="TaxCatchAll" ma:showField="CatchAllData" ma:web="0fb846bb-49da-442d-ac44-1711760f67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64E724-E9EA-42A2-9943-6EB4ABFB2F37}">
  <ds:schemaRefs>
    <ds:schemaRef ds:uri="98fb1052-efce-47a9-af7c-c36567212bfc"/>
    <ds:schemaRef ds:uri="f800e531-2d2f-4cf8-ae34-1d6c9d9d51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1876741-4e3d-41e4-924e-432c5fed92e0"/>
    <ds:schemaRef ds:uri="0fb846bb-49da-442d-ac44-1711760f675e"/>
  </ds:schemaRefs>
</ds:datastoreItem>
</file>

<file path=customXml/itemProps2.xml><?xml version="1.0" encoding="utf-8"?>
<ds:datastoreItem xmlns:ds="http://schemas.openxmlformats.org/officeDocument/2006/customXml" ds:itemID="{6DEF6EE1-CC66-4703-9FBA-4E60550AB2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2E5D67-608A-4FD8-AE2B-765964E668F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</TotalTime>
  <Words>4542</Words>
  <Application>Microsoft Office PowerPoint</Application>
  <PresentationFormat>Widescreen</PresentationFormat>
  <Paragraphs>798</Paragraphs>
  <Slides>49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Myriad Pro</vt:lpstr>
      <vt:lpstr>Poppins</vt:lpstr>
      <vt:lpstr>Söhne</vt:lpstr>
      <vt:lpstr>Trebuchet MS</vt:lpstr>
      <vt:lpstr>Wingdings</vt:lpstr>
      <vt:lpstr>1_Office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</dc:title>
  <dc:creator>Marija Frolova</dc:creator>
  <cp:lastModifiedBy>evrim atalas</cp:lastModifiedBy>
  <cp:revision>38</cp:revision>
  <cp:lastPrinted>2023-05-19T11:14:16Z</cp:lastPrinted>
  <dcterms:created xsi:type="dcterms:W3CDTF">2023-05-11T09:31:37Z</dcterms:created>
  <dcterms:modified xsi:type="dcterms:W3CDTF">2023-06-24T19:23:00Z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0x010100169B0BF94C561D42953FBAF1B5D57546</vt:lpwstr>
  </property>
  <property fmtid="{D5CDD505-2E9C-101B-9397-08002B2CF9AE}" pid="3" name="MediaServiceImageTags">
    <vt:lpwstr/>
  </property>
</Properties>
</file>